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7"/>
  </p:notesMasterIdLst>
  <p:sldIdLst>
    <p:sldId id="448" r:id="rId2"/>
    <p:sldId id="447" r:id="rId3"/>
    <p:sldId id="258" r:id="rId4"/>
    <p:sldId id="360" r:id="rId5"/>
    <p:sldId id="474" r:id="rId6"/>
    <p:sldId id="259" r:id="rId7"/>
    <p:sldId id="300" r:id="rId8"/>
    <p:sldId id="473" r:id="rId9"/>
    <p:sldId id="467" r:id="rId10"/>
    <p:sldId id="468" r:id="rId11"/>
    <p:sldId id="469" r:id="rId12"/>
    <p:sldId id="470" r:id="rId13"/>
    <p:sldId id="471" r:id="rId14"/>
    <p:sldId id="472" r:id="rId15"/>
    <p:sldId id="265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51" autoAdjust="0"/>
    <p:restoredTop sz="94595" autoAdjust="0"/>
  </p:normalViewPr>
  <p:slideViewPr>
    <p:cSldViewPr>
      <p:cViewPr>
        <p:scale>
          <a:sx n="66" d="100"/>
          <a:sy n="66" d="100"/>
        </p:scale>
        <p:origin x="-221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B3DEE132-1529-448F-8AEF-A4A563A6BD59}" type="datetimeFigureOut">
              <a:rPr lang="pl-PL"/>
              <a:pPr>
                <a:defRPr/>
              </a:pPr>
              <a:t>2014-10-26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337E172B-3B6F-40D0-9574-8603315D7FE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552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9pPr>
          </a:lstStyle>
          <a:p>
            <a:pPr eaLnBrk="1" hangingPunct="1"/>
            <a:fld id="{5F4805A2-17A9-4DD7-810A-7613AE247DE1}" type="slidenum">
              <a:rPr lang="pl-PL" smtClean="0">
                <a:latin typeface="Garamond" pitchFamily="18" charset="0"/>
              </a:rPr>
              <a:pPr eaLnBrk="1" hangingPunct="1"/>
              <a:t>8</a:t>
            </a:fld>
            <a:endParaRPr lang="pl-PL" smtClean="0"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9pPr>
          </a:lstStyle>
          <a:p>
            <a:pPr eaLnBrk="1" hangingPunct="1"/>
            <a:fld id="{5F4805A2-17A9-4DD7-810A-7613AE247DE1}" type="slidenum">
              <a:rPr lang="pl-PL" smtClean="0">
                <a:latin typeface="Garamond" pitchFamily="18" charset="0"/>
              </a:rPr>
              <a:pPr eaLnBrk="1" hangingPunct="1"/>
              <a:t>15</a:t>
            </a:fld>
            <a:endParaRPr lang="pl-PL" smtClean="0">
              <a:latin typeface="Garamond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4BE7-EF17-4953-A708-7C7A6CCA57D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16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B0A9-0EE8-48E0-9065-61D3EFEBC4B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72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54BF-7B22-4965-8D90-560DBBA8C09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66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95E9-2ABE-4C80-A9F5-A5C69D43C76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09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DFBD-257D-4B57-A7CA-21E0AC51F08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6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81C7-012E-443B-BCCE-67A0DEFA926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39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0C69-5BA1-4554-9CFB-D0D9371FC58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79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56D8-9A63-4B64-8ED8-D107AC93A63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55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7A55-BEBD-4FFA-B248-603DBB9A9A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99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E73C-B61F-448E-94BA-A06C4F84FFE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35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8FF8-CD89-4065-AB2D-5D023ECD59D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88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9514-289D-4DE2-8848-8FA32E37D86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7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501B-F1EA-41BD-8CC6-21FE61B1FFC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07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9252F-6C19-42D7-9765-2940068DAE4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EEF8FA-3952-4BD2-B1E3-FBD858F62D6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>
                <a:latin typeface="Garamond" pitchFamily="18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788024" y="1196752"/>
            <a:ext cx="4227952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AKTUALNOŚĆ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FATIMY</a:t>
            </a:r>
          </a:p>
          <a:p>
            <a:endParaRPr lang="pl-PL" sz="48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Poświęcenie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Niepokalanemu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Sercu Maryi</a:t>
            </a:r>
            <a:endParaRPr lang="pl-PL" sz="4800" b="1" dirty="0"/>
          </a:p>
        </p:txBody>
      </p:sp>
      <p:pic>
        <p:nvPicPr>
          <p:cNvPr id="1026" name="Picture 2" descr="C:\Users\uzytkownik\Pictures\FOTO FATIMA\poswiecenie PIUS X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" y="0"/>
            <a:ext cx="4466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536" y="3717032"/>
            <a:ext cx="8352928" cy="3024336"/>
          </a:xfrm>
        </p:spPr>
        <p:txBody>
          <a:bodyPr/>
          <a:lstStyle/>
          <a:p>
            <a:pPr algn="just"/>
            <a:r>
              <a:rPr lang="pl-PL" sz="2000" b="0" dirty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="0" dirty="0" smtClean="0">
                <a:effectLst/>
                <a:latin typeface="Calibri" pitchFamily="34" charset="0"/>
                <a:cs typeface="Calibri" pitchFamily="34" charset="0"/>
              </a:rPr>
              <a:t>Tak </a:t>
            </a:r>
            <a:r>
              <a:rPr lang="pl-PL" sz="2000" b="0" dirty="0">
                <a:effectLst/>
                <a:latin typeface="Calibri" pitchFamily="34" charset="0"/>
                <a:cs typeface="Calibri" pitchFamily="34" charset="0"/>
              </a:rPr>
              <a:t>wiemy rządy króla Jana Kazimierza przypadły na owe straszne czasy „potopu", który Polskę pogrążył w bezdeń upadku. Wtedy wszyscy odwrócili się od nieszczęśliwego narodu, jeden tylko Papież Aleksander VII nie opuścił  wiernej  sobie  owczarni. I nie tylko radą, ale i zasiłkami pieniężnymi wspierał tułającego się za granicą króla Jana Kazimierza. Za jego też radą król oddał się w opiekę </a:t>
            </a:r>
            <a:r>
              <a:rPr lang="pl-PL" sz="2000" b="0" dirty="0" err="1">
                <a:effectLst/>
                <a:latin typeface="Calibri" pitchFamily="34" charset="0"/>
                <a:cs typeface="Calibri" pitchFamily="34" charset="0"/>
              </a:rPr>
              <a:t>Najśw</a:t>
            </a:r>
            <a:r>
              <a:rPr lang="pl-PL" sz="2000" b="0" dirty="0">
                <a:effectLst/>
                <a:latin typeface="Calibri" pitchFamily="34" charset="0"/>
                <a:cs typeface="Calibri" pitchFamily="34" charset="0"/>
              </a:rPr>
              <a:t>. Maryi Pannie. Tej Przemożnej Wspomożycielce Wiernych, a nadto związał siebie i naród znanymi ślubami u stóp </a:t>
            </a:r>
            <a:r>
              <a:rPr lang="pl-PL" sz="2000" b="0" dirty="0" err="1">
                <a:effectLst/>
                <a:latin typeface="Calibri" pitchFamily="34" charset="0"/>
                <a:cs typeface="Calibri" pitchFamily="34" charset="0"/>
              </a:rPr>
              <a:t>Najśw</a:t>
            </a:r>
            <a:r>
              <a:rPr lang="pl-PL" sz="2000" b="0" dirty="0">
                <a:effectLst/>
                <a:latin typeface="Calibri" pitchFamily="34" charset="0"/>
                <a:cs typeface="Calibri" pitchFamily="34" charset="0"/>
              </a:rPr>
              <a:t>. Maryi Panny Łaskawej w Lwowskiej Katedrze w dniu </a:t>
            </a:r>
            <a:r>
              <a:rPr lang="pl-PL" sz="2000" b="0" dirty="0" smtClean="0">
                <a:effectLst/>
                <a:latin typeface="Calibri" pitchFamily="34" charset="0"/>
                <a:cs typeface="Calibri" pitchFamily="34" charset="0"/>
              </a:rPr>
              <a:t>1 </a:t>
            </a:r>
            <a:r>
              <a:rPr lang="pl-PL" sz="2000" b="0" dirty="0">
                <a:effectLst/>
                <a:latin typeface="Calibri" pitchFamily="34" charset="0"/>
                <a:cs typeface="Calibri" pitchFamily="34" charset="0"/>
              </a:rPr>
              <a:t>kwietnia 1656 roku.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635896" y="807911"/>
            <a:ext cx="5112568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400" dirty="0"/>
              <a:t>Niedziela. Tygodnik </a:t>
            </a:r>
            <a:r>
              <a:rPr lang="pl-PL" sz="2400" dirty="0" smtClean="0"/>
              <a:t>Katolicki</a:t>
            </a:r>
          </a:p>
          <a:p>
            <a:r>
              <a:rPr lang="pl-PL" sz="2400" dirty="0" smtClean="0"/>
              <a:t>Nr </a:t>
            </a:r>
            <a:r>
              <a:rPr lang="pl-PL" sz="2400" dirty="0"/>
              <a:t>49, Rok </a:t>
            </a:r>
            <a:r>
              <a:rPr lang="pl-PL" sz="2400" dirty="0" smtClean="0"/>
              <a:t>1946</a:t>
            </a:r>
          </a:p>
          <a:p>
            <a:endParaRPr lang="pl-PL" sz="2400" dirty="0"/>
          </a:p>
          <a:p>
            <a:r>
              <a:rPr lang="pl-PL" sz="2400" dirty="0"/>
              <a:t>k</a:t>
            </a:r>
            <a:r>
              <a:rPr lang="pl-PL" sz="2400" dirty="0" smtClean="0"/>
              <a:t>s</a:t>
            </a:r>
            <a:r>
              <a:rPr lang="pl-PL" sz="2400" dirty="0"/>
              <a:t>. Dr. A. </a:t>
            </a:r>
            <a:r>
              <a:rPr lang="pl-PL" sz="2400" dirty="0" smtClean="0"/>
              <a:t>Marchewka</a:t>
            </a:r>
            <a:endParaRPr lang="pl-PL" sz="2400" dirty="0"/>
          </a:p>
          <a:p>
            <a:r>
              <a:rPr lang="pl-PL" sz="2400" b="1" dirty="0">
                <a:solidFill>
                  <a:srgbClr val="FFFF00"/>
                </a:solidFill>
              </a:rPr>
              <a:t>Niepokalana wzywa do czynów</a:t>
            </a:r>
            <a:endParaRPr lang="pl-PL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pl-PL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C:\Users\Krzysztof\Documents\SEKRETARIAF FATIMSKI\Lata do 2011\MATERIAŁY ARCHIWALNE\Niepokalana wzywa do czynó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9" y="-1"/>
            <a:ext cx="2687047" cy="38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43438" y="3429000"/>
            <a:ext cx="4032250" cy="3238500"/>
          </a:xfrm>
        </p:spPr>
        <p:txBody>
          <a:bodyPr/>
          <a:lstStyle/>
          <a:p>
            <a:pPr eaLnBrk="1" hangingPunct="1">
              <a:defRPr/>
            </a:pPr>
            <a:r>
              <a:rPr lang="pl-PL" b="0" dirty="0" smtClean="0">
                <a:latin typeface="Calibri" pitchFamily="34" charset="0"/>
                <a:cs typeface="Calibri" pitchFamily="34" charset="0"/>
              </a:rPr>
              <a:t>„Ją Królową </a:t>
            </a:r>
            <a:br>
              <a:rPr lang="pl-PL" b="0" dirty="0" smtClean="0">
                <a:latin typeface="Calibri" pitchFamily="34" charset="0"/>
                <a:cs typeface="Calibri" pitchFamily="34" charset="0"/>
              </a:rPr>
            </a:br>
            <a:r>
              <a:rPr lang="pl-PL" b="0" dirty="0" smtClean="0">
                <a:latin typeface="Calibri" pitchFamily="34" charset="0"/>
                <a:cs typeface="Calibri" pitchFamily="34" charset="0"/>
              </a:rPr>
              <a:t>ogłoście, </a:t>
            </a:r>
            <a:br>
              <a:rPr lang="pl-PL" b="0" dirty="0" smtClean="0">
                <a:latin typeface="Calibri" pitchFamily="34" charset="0"/>
                <a:cs typeface="Calibri" pitchFamily="34" charset="0"/>
              </a:rPr>
            </a:br>
            <a:r>
              <a:rPr lang="pl-PL" b="0" dirty="0" smtClean="0">
                <a:latin typeface="Calibri" pitchFamily="34" charset="0"/>
                <a:cs typeface="Calibri" pitchFamily="34" charset="0"/>
              </a:rPr>
              <a:t>toć sama </a:t>
            </a:r>
            <a:br>
              <a:rPr lang="pl-PL" b="0" dirty="0" smtClean="0">
                <a:latin typeface="Calibri" pitchFamily="34" charset="0"/>
                <a:cs typeface="Calibri" pitchFamily="34" charset="0"/>
              </a:rPr>
            </a:br>
            <a:r>
              <a:rPr lang="pl-PL" b="0" dirty="0" smtClean="0">
                <a:latin typeface="Calibri" pitchFamily="34" charset="0"/>
                <a:cs typeface="Calibri" pitchFamily="34" charset="0"/>
              </a:rPr>
              <a:t>tego chciała”.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492500" y="188913"/>
            <a:ext cx="54721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Rok 1656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Papież Aleksander VII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do króla Jana Kazimierza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9750" y="33337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Papież Aleksander VII</a:t>
            </a:r>
          </a:p>
        </p:txBody>
      </p:sp>
      <p:pic>
        <p:nvPicPr>
          <p:cNvPr id="12293" name="Picture 7" descr="akleksander V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92150"/>
            <a:ext cx="2616200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195513" y="6308725"/>
            <a:ext cx="230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b="1" dirty="0">
                <a:latin typeface="Calibri" pitchFamily="34" charset="0"/>
                <a:cs typeface="Calibri" pitchFamily="34" charset="0"/>
              </a:rPr>
              <a:t>Król  Jan Kazimierz</a:t>
            </a:r>
          </a:p>
        </p:txBody>
      </p:sp>
      <p:pic>
        <p:nvPicPr>
          <p:cNvPr id="12295" name="Picture 9" descr="Jan Kazimierz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1860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188" y="260648"/>
            <a:ext cx="8229600" cy="1425575"/>
          </a:xfrm>
        </p:spPr>
        <p:txBody>
          <a:bodyPr/>
          <a:lstStyle/>
          <a:p>
            <a:pPr eaLnBrk="1" hangingPunct="1">
              <a:defRPr/>
            </a:pPr>
            <a:r>
              <a:rPr lang="pl-PL" sz="4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Neapol  - 14 sierpnia 1608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2205038"/>
            <a:ext cx="4392737" cy="432030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„Dlaczego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nie nazywasz mnie Wniebowziętą Królową Polski?”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2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- Matka Boża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do o. </a:t>
            </a:r>
            <a:r>
              <a:rPr lang="pl-PL" sz="2000" dirty="0" err="1" smtClean="0">
                <a:effectLst/>
                <a:latin typeface="Calibri" pitchFamily="34" charset="0"/>
                <a:cs typeface="Calibri" pitchFamily="34" charset="0"/>
              </a:rPr>
              <a:t>Gulio</a:t>
            </a:r>
            <a:endParaRPr lang="pl-PL" sz="20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6" name="Picture 8" descr="mancinell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076" y="2242149"/>
            <a:ext cx="3898900" cy="46432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755576" y="1735981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O. </a:t>
            </a:r>
            <a:r>
              <a:rPr lang="pl-PL" sz="2000" b="1" dirty="0" err="1">
                <a:latin typeface="Calibri" pitchFamily="34" charset="0"/>
                <a:cs typeface="Calibri" pitchFamily="34" charset="0"/>
              </a:rPr>
              <a:t>Gulio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 err="1">
                <a:latin typeface="Calibri" pitchFamily="34" charset="0"/>
                <a:cs typeface="Calibri" pitchFamily="34" charset="0"/>
              </a:rPr>
              <a:t>Mancinelli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77962" y="260350"/>
            <a:ext cx="3382963" cy="2070100"/>
          </a:xfrm>
        </p:spPr>
        <p:txBody>
          <a:bodyPr/>
          <a:lstStyle/>
          <a:p>
            <a:pPr algn="r" eaLnBrk="1" hangingPunct="1">
              <a:defRPr/>
            </a:pPr>
            <a:r>
              <a:rPr lang="pl-PL" sz="4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Kraków</a:t>
            </a:r>
            <a:br>
              <a:rPr lang="pl-PL" sz="4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4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1610 </a:t>
            </a:r>
            <a:br>
              <a:rPr lang="pl-PL" sz="4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4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1628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3284538"/>
            <a:ext cx="3384550" cy="3240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korona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na wieży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kościoła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mariackiego</a:t>
            </a:r>
          </a:p>
        </p:txBody>
      </p:sp>
      <p:pic>
        <p:nvPicPr>
          <p:cNvPr id="14341" name="Picture 7" descr="Waw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269731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Kosciol_mariacki_krak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7556"/>
            <a:ext cx="3084513" cy="46258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7084289" y="33337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3600" b="1" dirty="0">
                <a:latin typeface="Calibri" pitchFamily="34" charset="0"/>
                <a:cs typeface="Calibri" pitchFamily="34" charset="0"/>
              </a:rPr>
              <a:t>Wawel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-180528" y="5877272"/>
            <a:ext cx="3097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PhagsP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Rynek Główny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1945109" cy="437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292725" y="620713"/>
            <a:ext cx="3744913" cy="1646237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Lwów</a:t>
            </a:r>
            <a:b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01. 04. 1656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45025" y="2781300"/>
            <a:ext cx="3319463" cy="3373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Śluby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króla Jana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Kazimierza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w katedrze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lwowskiej</a:t>
            </a:r>
          </a:p>
        </p:txBody>
      </p:sp>
      <p:pic>
        <p:nvPicPr>
          <p:cNvPr id="15364" name="Picture 7" descr="Sluby_Jana_Kazimierz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6867"/>
            <a:ext cx="5324475" cy="60924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7950" y="260350"/>
            <a:ext cx="8785225" cy="1008063"/>
          </a:xfrm>
        </p:spPr>
        <p:txBody>
          <a:bodyPr/>
          <a:lstStyle/>
          <a:p>
            <a:pPr eaLnBrk="1" hangingPunct="1">
              <a:defRPr/>
            </a:pPr>
            <a:r>
              <a:rPr lang="pl-PL" sz="3100" dirty="0" smtClean="0">
                <a:latin typeface="Calibri" pitchFamily="34" charset="0"/>
                <a:cs typeface="Calibri" pitchFamily="34" charset="0"/>
              </a:rPr>
              <a:t>Kard. August Hlond Prymas Polski 1926-1948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125538"/>
            <a:ext cx="6348413" cy="15827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Informacja Konferencji Episkopatu Polski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dotycząca poświęcenia Narodu Polskiego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Niepokalanemu Sercu Maryi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Wielki Post 1946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dirty="0" smtClean="0">
              <a:latin typeface="Arial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54" y="1268413"/>
            <a:ext cx="2501645" cy="39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Prostokąt 1"/>
          <p:cNvSpPr>
            <a:spLocks noChangeArrowheads="1"/>
          </p:cNvSpPr>
          <p:nvPr/>
        </p:nvSpPr>
        <p:spPr bwMode="auto">
          <a:xfrm>
            <a:off x="230188" y="2924175"/>
            <a:ext cx="63468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dirty="0">
                <a:latin typeface="Calibri" pitchFamily="34" charset="0"/>
                <a:cs typeface="Calibri" pitchFamily="34" charset="0"/>
              </a:rPr>
              <a:t>Nie postąpilibyśmy zgodnie z duchem naszych dziejów ani </a:t>
            </a:r>
            <a:br>
              <a:rPr lang="pl-PL" dirty="0">
                <a:latin typeface="Calibri" pitchFamily="34" charset="0"/>
                <a:cs typeface="Calibri" pitchFamily="34" charset="0"/>
              </a:rPr>
            </a:br>
            <a:r>
              <a:rPr lang="pl-PL" dirty="0">
                <a:latin typeface="Calibri" pitchFamily="34" charset="0"/>
                <a:cs typeface="Calibri" pitchFamily="34" charset="0"/>
              </a:rPr>
              <a:t>z ciążącym na nas długiem wdzięczności, gdybyśmy na progu nowych czasów nie odnowili przymierza Polski z Jej niebieską Królową, dla której naród ma odwieczną, serdeczną i rodzinną cześć. Po szwedzkim potopie ślubował Jej "nową i gorącą służbę" król Jan Kazimierz. Teraz sam Naród i kraj cały poświęca się uroczystym aktem Matce Najświętszej i Jej Niepokalanemu Sercu, obierając Ją znowu za Patronkę swoją i państwa oraz oddając w Jej szczególną opiekę Kościół i przyszłość Rzeczypospolitej...</a:t>
            </a:r>
          </a:p>
          <a:p>
            <a:pPr algn="just"/>
            <a:r>
              <a:rPr lang="pl-PL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16390" name="Prostokąt 2"/>
          <p:cNvSpPr>
            <a:spLocks noChangeArrowheads="1"/>
          </p:cNvSpPr>
          <p:nvPr/>
        </p:nvSpPr>
        <p:spPr bwMode="auto">
          <a:xfrm>
            <a:off x="230188" y="5445224"/>
            <a:ext cx="8551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Przywiązujemy wielką wagę do uroczystego oddania się narodu Niepokalanej Dziewicy, o ile akt ten dokonany zostanie z wiarą i uzupełniony będzie czynem.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>
              <a:defRPr/>
            </a:pPr>
            <a:r>
              <a:rPr lang="pl-PL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Prośba o poświęcenie świata i Rosji</a:t>
            </a:r>
            <a:br>
              <a:rPr lang="pl-PL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Niepokalanemu Sercu Maryi</a:t>
            </a:r>
            <a:endParaRPr lang="pl-PL" sz="3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63689" y="1773238"/>
            <a:ext cx="5184775" cy="47513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sz="2100" dirty="0" smtClean="0">
                <a:effectLst/>
                <a:latin typeface="Calibri" pitchFamily="34" charset="0"/>
                <a:cs typeface="Calibri" pitchFamily="34" charset="0"/>
              </a:rPr>
              <a:t>„W otrzymanych kilku wewnętrznych przekazach nasz Pan nie przestawał nalegać na spełnienie tej prośby. Ostatnio obiecał skrócić czas cierpień, którym postanowił ukarać narody za ich zbrodnie [dopuszczając] wojnę, głód i różne prześladowania świętego Kościoła i Waszej Świątobliwości,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1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jeśli poświęcicie świat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1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Niepokalanemu Sercu Maryi, </a:t>
            </a:r>
            <a:br>
              <a:rPr lang="pl-PL" sz="21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1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z wyraźnym wspomnieniem Rosji </a:t>
            </a:r>
            <a:br>
              <a:rPr lang="pl-PL" sz="21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1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i polecicie, aby wszyscy biskupi świata uczynili to samo w jedności z Waszą Świątobliwością</a:t>
            </a:r>
            <a:r>
              <a:rPr lang="pl-PL" sz="2100" dirty="0" smtClean="0">
                <a:effectLst/>
                <a:latin typeface="Calibri" pitchFamily="34" charset="0"/>
                <a:cs typeface="Calibri" pitchFamily="34" charset="0"/>
              </a:rPr>
              <a:t>”.</a:t>
            </a:r>
          </a:p>
          <a:p>
            <a:pPr marL="0" indent="0" algn="r">
              <a:buFont typeface="Wingdings" pitchFamily="2" charset="2"/>
              <a:buNone/>
              <a:defRPr/>
            </a:pPr>
            <a:r>
              <a:rPr lang="pl-PL" sz="2100" i="1" dirty="0" smtClean="0">
                <a:effectLst/>
                <a:latin typeface="Calibri" pitchFamily="34" charset="0"/>
                <a:cs typeface="Calibri" pitchFamily="34" charset="0"/>
              </a:rPr>
              <a:t>Siostra Łucja w liście do Piusa XII</a:t>
            </a:r>
            <a:endParaRPr lang="pl-PL" sz="21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 descr="C:\Users\Uzytkownik\Pictures\Fatima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0" y="1988840"/>
            <a:ext cx="316674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9" name="Rectangle 17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362950" cy="1800225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Rok 1940 - list Siostry Łucji</a:t>
            </a:r>
            <a:b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 Ojca Świętego Piusa XII</a:t>
            </a:r>
          </a:p>
        </p:txBody>
      </p:sp>
      <p:pic>
        <p:nvPicPr>
          <p:cNvPr id="9219" name="Picture 20" descr="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896"/>
            <a:ext cx="2557463" cy="43431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Prostokąt 1"/>
          <p:cNvSpPr>
            <a:spLocks noChangeArrowheads="1"/>
          </p:cNvSpPr>
          <p:nvPr/>
        </p:nvSpPr>
        <p:spPr bwMode="auto">
          <a:xfrm>
            <a:off x="2771775" y="2413000"/>
            <a:ext cx="576103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400" dirty="0">
                <a:latin typeface="Calibri" pitchFamily="34" charset="0"/>
                <a:cs typeface="Calibri" pitchFamily="34" charset="0"/>
              </a:rPr>
              <a:t>„Pan nasz obiecał roztoczyć specjalną opiekę nad Portugalią </a:t>
            </a:r>
            <a:br>
              <a:rPr lang="pl-PL" sz="2400" dirty="0">
                <a:latin typeface="Calibri" pitchFamily="34" charset="0"/>
                <a:cs typeface="Calibri" pitchFamily="34" charset="0"/>
              </a:rPr>
            </a:br>
            <a:r>
              <a:rPr lang="pl-PL" sz="2400" dirty="0">
                <a:latin typeface="Calibri" pitchFamily="34" charset="0"/>
                <a:cs typeface="Calibri" pitchFamily="34" charset="0"/>
              </a:rPr>
              <a:t>w czasie tej wojny ze względu na poświęcenie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narodu</a:t>
            </a:r>
            <a:br>
              <a:rPr lang="pl-PL" sz="2400" dirty="0" smtClean="0"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latin typeface="Calibri" pitchFamily="34" charset="0"/>
                <a:cs typeface="Calibri" pitchFamily="34" charset="0"/>
              </a:rPr>
              <a:t>Niepokalanemu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Sercu Maryi </a:t>
            </a:r>
            <a:br>
              <a:rPr lang="pl-PL" sz="2400" dirty="0">
                <a:latin typeface="Calibri" pitchFamily="34" charset="0"/>
                <a:cs typeface="Calibri" pitchFamily="34" charset="0"/>
              </a:rPr>
            </a:br>
            <a:r>
              <a:rPr lang="pl-PL" sz="2400" dirty="0">
                <a:latin typeface="Calibri" pitchFamily="34" charset="0"/>
                <a:cs typeface="Calibri" pitchFamily="34" charset="0"/>
              </a:rPr>
              <a:t>przez biskupów portugalskich, </a:t>
            </a:r>
            <a:br>
              <a:rPr lang="pl-PL" sz="2400" dirty="0">
                <a:latin typeface="Calibri" pitchFamily="34" charset="0"/>
                <a:cs typeface="Calibri" pitchFamily="34" charset="0"/>
              </a:rPr>
            </a:br>
            <a:r>
              <a:rPr lang="pl-PL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jako dowód łask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, które będą udzielone innym narodom, jeżeli - jak Portugalia - poświęcą się Jemu”.</a:t>
            </a:r>
          </a:p>
          <a:p>
            <a:pPr algn="ctr"/>
            <a:endParaRPr lang="pl-PL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l-PL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Jest to prośba </a:t>
            </a:r>
            <a:r>
              <a:rPr lang="pl-PL" sz="20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 obietnica możliwa do zweryfikowania!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848906"/>
            <a:ext cx="4005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smtClean="0">
                <a:solidFill>
                  <a:srgbClr val="FFFF00"/>
                </a:solidFill>
                <a:latin typeface="Calibri" pitchFamily="34" charset="0"/>
              </a:rPr>
              <a:t>Historia Portugalii</a:t>
            </a:r>
            <a:endParaRPr lang="pl-PL" sz="4000" b="1" dirty="0"/>
          </a:p>
        </p:txBody>
      </p:sp>
      <p:sp>
        <p:nvSpPr>
          <p:cNvPr id="5" name="Prostokąt 4"/>
          <p:cNvSpPr/>
          <p:nvPr/>
        </p:nvSpPr>
        <p:spPr>
          <a:xfrm>
            <a:off x="611560" y="2206019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List Biskupa </a:t>
            </a:r>
            <a:r>
              <a:rPr lang="pl-PL" b="1" dirty="0" err="1">
                <a:solidFill>
                  <a:srgbClr val="FFFF00"/>
                </a:solidFill>
                <a:latin typeface="Calibri" panose="020F0502020204030204" pitchFamily="34" charset="0"/>
              </a:rPr>
              <a:t>Leirii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FFFF00"/>
                </a:solidFill>
                <a:latin typeface="Calibri" panose="020F0502020204030204" pitchFamily="34" charset="0"/>
              </a:rPr>
              <a:t>Jose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pl-PL" b="1" dirty="0" err="1">
                <a:solidFill>
                  <a:srgbClr val="FFFF00"/>
                </a:solidFill>
                <a:latin typeface="Calibri" panose="020F0502020204030204" pitchFamily="34" charset="0"/>
              </a:rPr>
              <a:t>Correia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 da </a:t>
            </a:r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Silva</a:t>
            </a:r>
          </a:p>
          <a:p>
            <a:pPr algn="just"/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do 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Piusa XI </a:t>
            </a:r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FFFF00"/>
                </a:solidFill>
                <a:latin typeface="Calibri" panose="020F0502020204030204" pitchFamily="34" charset="0"/>
              </a:rPr>
              <a:t>(1937 r</a:t>
            </a:r>
            <a:r>
              <a:rPr lang="pl-PL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.):</a:t>
            </a:r>
          </a:p>
          <a:p>
            <a:pPr algn="just"/>
            <a:endParaRPr lang="pl-PL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dirty="0" smtClean="0">
                <a:latin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</a:rPr>
              <a:t>tej diecezji istnieje sanktuarium Matki Bożej Fatimskiej, któ­re jest największym ośrodkiem pobożności w Portugalii i do któ­rej nabożeństwo jest rozsiane w wielu narodach. Według poleceń Najświętszej Dziewicy z 1917 r., zwłaszcza na temat praktyki Różań­ca, wzgardy do rozwiązłości oraz odnośnie do pokuty, widać, że </a:t>
            </a:r>
            <a:r>
              <a:rPr lang="pl-PL" dirty="0" smtClean="0">
                <a:latin typeface="Calibri" panose="020F0502020204030204" pitchFamily="34" charset="0"/>
              </a:rPr>
              <a:t>Matka </a:t>
            </a:r>
            <a:r>
              <a:rPr lang="pl-PL" dirty="0">
                <a:latin typeface="Calibri" panose="020F0502020204030204" pitchFamily="34" charset="0"/>
              </a:rPr>
              <a:t>Boża przygotowywała walkę przeciwko komunizmowi, od któ­rego Portugalia została dotąd ochroniona pomimo swojej bliskości z Hiszpanią. My, biskupi portugalscy, obiecaliśmy w zeszłym roku, po naszych rekolekcjach odbytych w tym sanktuarium, że przepro­wadzimy wielką pielgrzymkę narodową, jeśli do końca </a:t>
            </a:r>
            <a:r>
              <a:rPr lang="pl-PL" dirty="0" smtClean="0">
                <a:latin typeface="Calibri" panose="020F0502020204030204" pitchFamily="34" charset="0"/>
              </a:rPr>
              <a:t>1937r</a:t>
            </a:r>
            <a:r>
              <a:rPr lang="pl-PL" dirty="0">
                <a:latin typeface="Calibri" panose="020F0502020204030204" pitchFamily="34" charset="0"/>
              </a:rPr>
              <a:t>. straszne nieszczęście komunizmu nie wedrze się do naszego kra­ju. Dzięki Najświętszej Dziewicy pozostaliśmy w pokoju</a:t>
            </a:r>
            <a:r>
              <a:rPr lang="pl-PL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pl-PL" dirty="0">
              <a:latin typeface="Calibri" panose="020F0502020204030204" pitchFamily="34" charset="0"/>
            </a:endParaRPr>
          </a:p>
          <a:p>
            <a:pPr algn="just"/>
            <a:r>
              <a:rPr lang="pl-PL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Poświęcenie Portugalii Niepokalanemu Sercu Maryi w 1931 i 1938 roku</a:t>
            </a:r>
            <a:endParaRPr lang="pl-PL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Picture 4" descr="http://mapsof.net/uploads/static-maps/portugal_and_sp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52" y="0"/>
            <a:ext cx="3539660" cy="27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33664" y="476672"/>
            <a:ext cx="4690864" cy="2088232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Ważność i konieczność wynagrodzenia</a:t>
            </a:r>
            <a:endParaRPr lang="pl-PL" dirty="0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3242587"/>
            <a:ext cx="82089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Calibri" panose="020F0502020204030204" pitchFamily="34" charset="0"/>
              </a:rPr>
              <a:t>Siostra Łucja </a:t>
            </a:r>
            <a:r>
              <a:rPr lang="pl-PL" b="1" dirty="0" smtClean="0">
                <a:latin typeface="Calibri" panose="020F0502020204030204" pitchFamily="34" charset="0"/>
              </a:rPr>
              <a:t>przypomina o </a:t>
            </a:r>
            <a:r>
              <a:rPr lang="pl-PL" b="1" dirty="0">
                <a:latin typeface="Calibri" panose="020F0502020204030204" pitchFamily="34" charset="0"/>
              </a:rPr>
              <a:t>tym w liście </a:t>
            </a:r>
            <a:r>
              <a:rPr lang="pl-PL" b="1" dirty="0" smtClean="0">
                <a:latin typeface="Calibri" panose="020F0502020204030204" pitchFamily="34" charset="0"/>
              </a:rPr>
              <a:t>z </a:t>
            </a:r>
            <a:r>
              <a:rPr lang="pl-PL" b="1" dirty="0">
                <a:latin typeface="Calibri" panose="020F0502020204030204" pitchFamily="34" charset="0"/>
              </a:rPr>
              <a:t>dnia 20 czerwca 1939</a:t>
            </a:r>
            <a:r>
              <a:rPr lang="pl-PL" dirty="0">
                <a:latin typeface="Calibri" panose="020F0502020204030204" pitchFamily="34" charset="0"/>
              </a:rPr>
              <a:t> r</a:t>
            </a:r>
            <a:r>
              <a:rPr lang="pl-PL" dirty="0" smtClean="0">
                <a:latin typeface="Calibri" panose="020F0502020204030204" pitchFamily="34" charset="0"/>
              </a:rPr>
              <a:t>. - </a:t>
            </a:r>
            <a:r>
              <a:rPr lang="pl-PL" dirty="0">
                <a:latin typeface="Calibri" panose="020F0502020204030204" pitchFamily="34" charset="0"/>
              </a:rPr>
              <a:t>skierowanym do swego byłego kierownika duchowego i spowiednika o. José </a:t>
            </a:r>
            <a:r>
              <a:rPr lang="pl-PL" dirty="0" err="1">
                <a:latin typeface="Calibri" panose="020F0502020204030204" pitchFamily="34" charset="0"/>
              </a:rPr>
              <a:t>Aparicio</a:t>
            </a:r>
            <a:r>
              <a:rPr lang="pl-PL" dirty="0">
                <a:latin typeface="Calibri" panose="020F0502020204030204" pitchFamily="34" charset="0"/>
              </a:rPr>
              <a:t> da Silva - wskazując na </a:t>
            </a:r>
            <a:r>
              <a:rPr lang="pl-PL" b="1" dirty="0">
                <a:latin typeface="Calibri" panose="020F0502020204030204" pitchFamily="34" charset="0"/>
              </a:rPr>
              <a:t>zależność relacji nabożeństwa pierwszych sobót i II wojny</a:t>
            </a:r>
            <a:r>
              <a:rPr lang="pl-PL" dirty="0">
                <a:latin typeface="Calibri" panose="020F0502020204030204" pitchFamily="34" charset="0"/>
              </a:rPr>
              <a:t> światowej: </a:t>
            </a:r>
            <a:endParaRPr lang="pl-PL" dirty="0" smtClean="0">
              <a:latin typeface="Calibri" panose="020F0502020204030204" pitchFamily="34" charset="0"/>
            </a:endParaRPr>
          </a:p>
          <a:p>
            <a:pPr algn="just"/>
            <a:endParaRPr lang="pl-PL" dirty="0">
              <a:latin typeface="Calibri" panose="020F0502020204030204" pitchFamily="34" charset="0"/>
            </a:endParaRPr>
          </a:p>
          <a:p>
            <a:pPr algn="just"/>
            <a:r>
              <a:rPr lang="pl-PL" sz="2000" dirty="0" smtClean="0">
                <a:latin typeface="Calibri" panose="020F0502020204030204" pitchFamily="34" charset="0"/>
              </a:rPr>
              <a:t>„</a:t>
            </a:r>
            <a:r>
              <a:rPr lang="pl-PL" sz="2000" dirty="0">
                <a:latin typeface="Calibri" panose="020F0502020204030204" pitchFamily="34" charset="0"/>
              </a:rPr>
              <a:t>Najświętsza Maryja Panna obiecała odłożyć bicz wojny na później, jeśli to nabożeństwo będzie propagowane i praktykowane. Możemy dostrzec, że odsuwa Ona tę karę stosownie do wysiłków, jakie są podejmowane, by je propagować. Obawiam się jednak, że mogliśmy uczynić więcej niż czynimy i że Bóg, mniej niż zadowolony, może podnieść ramię swego Miłosierdzia i pozwolić, aby świat był niszczony przez to oczyszczenie. A nigdy nie było ono tak </a:t>
            </a:r>
            <a:r>
              <a:rPr lang="pl-PL" sz="2000" b="1" dirty="0">
                <a:latin typeface="Calibri" panose="020F0502020204030204" pitchFamily="34" charset="0"/>
              </a:rPr>
              <a:t>straszne, straszne”</a:t>
            </a:r>
          </a:p>
        </p:txBody>
      </p:sp>
      <p:pic>
        <p:nvPicPr>
          <p:cNvPr id="1026" name="Picture 2" descr="C:\Users\uzytkownik\Pictures\FOTO FATIMA\FATIMA FOTO ARCHIWUM\20081002120029_D000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4946898" cy="29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268538" y="549275"/>
            <a:ext cx="6551612" cy="2519363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3900" dirty="0" smtClean="0">
                <a:solidFill>
                  <a:srgbClr val="FFFF00"/>
                </a:solidFill>
                <a:latin typeface="Microsoft PhagsPa" pitchFamily="34" charset="0"/>
              </a:rPr>
              <a:t>Papież Pius XII</a:t>
            </a:r>
            <a:r>
              <a:rPr lang="pl-PL" sz="3900" b="0" dirty="0" smtClean="0">
                <a:solidFill>
                  <a:srgbClr val="FFFF00"/>
                </a:solidFill>
                <a:latin typeface="Microsoft PhagsPa" pitchFamily="34" charset="0"/>
              </a:rPr>
              <a:t/>
            </a:r>
            <a:br>
              <a:rPr lang="pl-PL" sz="3900" b="0" dirty="0" smtClean="0">
                <a:solidFill>
                  <a:srgbClr val="FFFF00"/>
                </a:solidFill>
                <a:latin typeface="Microsoft PhagsPa" pitchFamily="34" charset="0"/>
              </a:rPr>
            </a:br>
            <a:r>
              <a:rPr lang="pl-PL" sz="3900" b="0" dirty="0" smtClean="0">
                <a:solidFill>
                  <a:srgbClr val="FFFF00"/>
                </a:solidFill>
                <a:latin typeface="Microsoft PhagsPa" pitchFamily="34" charset="0"/>
              </a:rPr>
              <a:t>dokonuje poświęcenia świata Niepokalanemu Sercu Maryi</a:t>
            </a:r>
            <a:br>
              <a:rPr lang="pl-PL" sz="3900" b="0" dirty="0" smtClean="0">
                <a:solidFill>
                  <a:srgbClr val="FFFF00"/>
                </a:solidFill>
                <a:latin typeface="Microsoft PhagsPa" pitchFamily="34" charset="0"/>
              </a:rPr>
            </a:br>
            <a:r>
              <a:rPr lang="pl-PL" sz="3900" dirty="0">
                <a:solidFill>
                  <a:srgbClr val="FFFF00"/>
                </a:solidFill>
                <a:latin typeface="Microsoft PhagsPa" pitchFamily="34" charset="0"/>
              </a:rPr>
              <a:t>31. 10. 1942</a:t>
            </a:r>
            <a:endParaRPr lang="pl-PL" sz="3900" b="0" dirty="0" smtClean="0">
              <a:solidFill>
                <a:srgbClr val="FFFF00"/>
              </a:solidFill>
              <a:latin typeface="Microsoft PhagsPa" pitchFamily="34" charset="0"/>
            </a:endParaRPr>
          </a:p>
        </p:txBody>
      </p:sp>
      <p:pic>
        <p:nvPicPr>
          <p:cNvPr id="10243" name="Picture 10" descr="Pius XII p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956"/>
            <a:ext cx="1979613" cy="2837508"/>
          </a:xfrm>
        </p:spPr>
      </p:pic>
      <p:sp>
        <p:nvSpPr>
          <p:cNvPr id="10244" name="Prostokąt 1"/>
          <p:cNvSpPr>
            <a:spLocks noChangeArrowheads="1"/>
          </p:cNvSpPr>
          <p:nvPr/>
        </p:nvSpPr>
        <p:spPr bwMode="auto">
          <a:xfrm>
            <a:off x="468313" y="3284984"/>
            <a:ext cx="82804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400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Ludziom oddzielonym od nas przez błędy czy schizmę, a przede wszystkim tym, którzy okazują szczególne nabożeństwo do Ciebie i w których krajach nie ma domu, gdzie nie czczono by Twej świętej ikony - choć obecnie może ukrytej i przechowywanej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400" dirty="0" smtClean="0"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oczekiwaniu na lepsze dni - użycz pokoju i przyprowadź ich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400" dirty="0" smtClean="0"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latin typeface="Calibri" pitchFamily="34" charset="0"/>
                <a:cs typeface="Calibri" pitchFamily="34" charset="0"/>
              </a:rPr>
              <a:t>z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powrotem do jednej owczarni Chrystusa, kierowanej przez prawdziwego Pasterza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”.</a:t>
            </a:r>
          </a:p>
          <a:p>
            <a:pPr algn="ctr"/>
            <a:endParaRPr lang="pl-PL" sz="16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95682"/>
            <a:ext cx="8352928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FF00"/>
                </a:solidFill>
              </a:rPr>
              <a:t>2 lutego 1943 </a:t>
            </a:r>
            <a:r>
              <a:rPr lang="pl-PL" sz="2000" dirty="0"/>
              <a:t>r. w święto Ofiarowania </a:t>
            </a:r>
            <a:r>
              <a:rPr lang="pl-PL" sz="2000" dirty="0" smtClean="0"/>
              <a:t>Pańskiego,</a:t>
            </a:r>
          </a:p>
          <a:p>
            <a:r>
              <a:rPr lang="pl-PL" sz="2000" dirty="0" smtClean="0"/>
              <a:t>skapitulowała </a:t>
            </a:r>
            <a:r>
              <a:rPr lang="pl-PL" sz="2000" dirty="0"/>
              <a:t>pod Stalingradem armia </a:t>
            </a:r>
            <a:r>
              <a:rPr lang="pl-PL" sz="2000" dirty="0" smtClean="0"/>
              <a:t>niemiecka</a:t>
            </a:r>
          </a:p>
          <a:p>
            <a:endParaRPr lang="pl-PL" sz="1000" dirty="0"/>
          </a:p>
          <a:p>
            <a:r>
              <a:rPr lang="pl-PL" sz="2000" b="1" dirty="0">
                <a:solidFill>
                  <a:srgbClr val="FFFF00"/>
                </a:solidFill>
              </a:rPr>
              <a:t>13 maja 1943 </a:t>
            </a:r>
            <a:r>
              <a:rPr lang="pl-PL" sz="2000" dirty="0"/>
              <a:t>r., w rocznicę pierwszego </a:t>
            </a:r>
            <a:r>
              <a:rPr lang="pl-PL" sz="2000" dirty="0" smtClean="0"/>
              <a:t>objawienia</a:t>
            </a:r>
          </a:p>
          <a:p>
            <a:r>
              <a:rPr lang="pl-PL" sz="2000" dirty="0" smtClean="0"/>
              <a:t>w </a:t>
            </a:r>
            <a:r>
              <a:rPr lang="pl-PL" sz="2000" dirty="0"/>
              <a:t>Fati­mie, padł Tunis</a:t>
            </a:r>
            <a:r>
              <a:rPr lang="pl-PL" sz="2000" dirty="0" smtClean="0"/>
              <a:t>,</a:t>
            </a:r>
          </a:p>
          <a:p>
            <a:endParaRPr lang="pl-PL" sz="1000" b="1" dirty="0"/>
          </a:p>
          <a:p>
            <a:r>
              <a:rPr lang="pl-PL" sz="2000" b="1" dirty="0">
                <a:solidFill>
                  <a:srgbClr val="FFFF00"/>
                </a:solidFill>
              </a:rPr>
              <a:t>15 sierpnia 1943 </a:t>
            </a:r>
            <a:r>
              <a:rPr lang="pl-PL" sz="2000" dirty="0"/>
              <a:t>r., w uroczystość </a:t>
            </a:r>
            <a:r>
              <a:rPr lang="pl-PL" sz="2000" dirty="0" smtClean="0"/>
              <a:t>Wniebowzięcia</a:t>
            </a:r>
          </a:p>
          <a:p>
            <a:r>
              <a:rPr lang="pl-PL" sz="2000" dirty="0" smtClean="0"/>
              <a:t>Najświętszej </a:t>
            </a:r>
            <a:r>
              <a:rPr lang="pl-PL" sz="2000" dirty="0"/>
              <a:t>Maryi Panny, poddała się Sycylia</a:t>
            </a:r>
            <a:r>
              <a:rPr lang="pl-PL" sz="2000" dirty="0" smtClean="0"/>
              <a:t>;</a:t>
            </a:r>
          </a:p>
          <a:p>
            <a:endParaRPr lang="pl-PL" sz="1000" dirty="0"/>
          </a:p>
          <a:p>
            <a:pPr algn="just"/>
            <a:r>
              <a:rPr lang="pl-PL" sz="2000" b="1" dirty="0">
                <a:solidFill>
                  <a:srgbClr val="FFFF00"/>
                </a:solidFill>
              </a:rPr>
              <a:t>8 września 1943 </a:t>
            </a:r>
            <a:r>
              <a:rPr lang="pl-PL" sz="2000" dirty="0"/>
              <a:t>r., w święto Narodzenia Maryi, skapitulowała Italia; </a:t>
            </a:r>
            <a:endParaRPr lang="pl-PL" sz="2000" dirty="0" smtClean="0"/>
          </a:p>
          <a:p>
            <a:pPr algn="just"/>
            <a:endParaRPr lang="pl-PL" sz="1000" dirty="0"/>
          </a:p>
          <a:p>
            <a:pPr algn="just"/>
            <a:r>
              <a:rPr lang="pl-PL" sz="2000" b="1" dirty="0">
                <a:solidFill>
                  <a:srgbClr val="FFFF00"/>
                </a:solidFill>
              </a:rPr>
              <a:t>15 sierpnia 1944 </a:t>
            </a:r>
            <a:r>
              <a:rPr lang="pl-PL" sz="2000" dirty="0"/>
              <a:t>r., w uroczystość Wniebowzięcia Najświęt­szej Maryi Panny, alianci wylądowali w Tulonie i zachodnioniemiecki front został od strony południowej na całej linii zmuszony do odwrotu; </a:t>
            </a:r>
            <a:endParaRPr lang="pl-PL" sz="2000" dirty="0" smtClean="0"/>
          </a:p>
          <a:p>
            <a:pPr algn="just"/>
            <a:endParaRPr lang="pl-PL" sz="1000" dirty="0"/>
          </a:p>
          <a:p>
            <a:pPr algn="just"/>
            <a:r>
              <a:rPr lang="pl-PL" sz="2000" b="1" dirty="0">
                <a:solidFill>
                  <a:srgbClr val="FFFF00"/>
                </a:solidFill>
              </a:rPr>
              <a:t>12 września 1944 </a:t>
            </a:r>
            <a:r>
              <a:rPr lang="pl-PL" sz="2000" dirty="0"/>
              <a:t>r. - wspomnienie liturgiczne Imienia Najświętszej Maryi Panny - alianci nakreślili granice Niemiec</a:t>
            </a:r>
            <a:r>
              <a:rPr lang="pl-PL" sz="2000" dirty="0" smtClean="0"/>
              <a:t>;</a:t>
            </a:r>
          </a:p>
          <a:p>
            <a:pPr algn="just"/>
            <a:endParaRPr lang="pl-PL" sz="1000" dirty="0"/>
          </a:p>
          <a:p>
            <a:pPr algn="just"/>
            <a:r>
              <a:rPr lang="pl-PL" sz="2000" b="1" dirty="0">
                <a:solidFill>
                  <a:srgbClr val="FFFF00"/>
                </a:solidFill>
              </a:rPr>
              <a:t>8 maja 1945 </a:t>
            </a:r>
            <a:r>
              <a:rPr lang="pl-PL" sz="2000" dirty="0"/>
              <a:t>r. - w miesiącu po­święconym Maryi oraz w święto Michała Archanioła, patrona Niemiec, skapitulo­wały ostatnie grupy wojsk niemieckich</a:t>
            </a:r>
            <a:r>
              <a:rPr lang="pl-PL" sz="2000" dirty="0" smtClean="0"/>
              <a:t>;</a:t>
            </a:r>
          </a:p>
          <a:p>
            <a:pPr algn="just"/>
            <a:endParaRPr lang="pl-PL" sz="1050" b="1" dirty="0">
              <a:solidFill>
                <a:srgbClr val="FFFF00"/>
              </a:solidFill>
            </a:endParaRPr>
          </a:p>
          <a:p>
            <a:pPr algn="just"/>
            <a:r>
              <a:rPr lang="pl-PL" sz="2000" b="1" dirty="0">
                <a:solidFill>
                  <a:srgbClr val="FFFF00"/>
                </a:solidFill>
              </a:rPr>
              <a:t>15 sierpnia 1945 </a:t>
            </a:r>
            <a:r>
              <a:rPr lang="pl-PL" sz="2000" dirty="0"/>
              <a:t>r. skapitulowała ostatecz­nie Japonia.</a:t>
            </a:r>
          </a:p>
        </p:txBody>
      </p:sp>
      <p:pic>
        <p:nvPicPr>
          <p:cNvPr id="8194" name="Picture 2" descr="C:\Users\uzytkownik\Pictures\foto WWW\inf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84" y="260648"/>
            <a:ext cx="2377266" cy="2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7950" y="260350"/>
            <a:ext cx="5904210" cy="1008063"/>
          </a:xfrm>
        </p:spPr>
        <p:txBody>
          <a:bodyPr/>
          <a:lstStyle/>
          <a:p>
            <a:pPr eaLnBrk="1" hangingPunct="1">
              <a:defRPr/>
            </a:pPr>
            <a:r>
              <a:rPr lang="pl-PL" sz="3100" dirty="0" smtClean="0">
                <a:effectLst/>
                <a:latin typeface="Calibri" pitchFamily="34" charset="0"/>
                <a:cs typeface="Calibri" pitchFamily="34" charset="0"/>
              </a:rPr>
              <a:t>Kard. August Hlond</a:t>
            </a:r>
            <a:br>
              <a:rPr lang="pl-PL" sz="31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l-PL" sz="3100" dirty="0" smtClean="0">
                <a:effectLst/>
                <a:latin typeface="Calibri" pitchFamily="34" charset="0"/>
                <a:cs typeface="Calibri" pitchFamily="34" charset="0"/>
              </a:rPr>
              <a:t>Prymas Polski 1926-1948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268760"/>
            <a:ext cx="5711217" cy="15827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Informacja Konferencji Episkopatu Polski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dotycząca poświęcenia Narodu Polskiego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Niepokalanemu Sercu Maryi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Wielki Post 1946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dirty="0" smtClean="0">
              <a:latin typeface="Arial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42" y="911371"/>
            <a:ext cx="3181958" cy="50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Prostokąt 1"/>
          <p:cNvSpPr>
            <a:spLocks noChangeArrowheads="1"/>
          </p:cNvSpPr>
          <p:nvPr/>
        </p:nvSpPr>
        <p:spPr bwMode="auto">
          <a:xfrm>
            <a:off x="323528" y="3212976"/>
            <a:ext cx="54939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itchFamily="34" charset="0"/>
                <a:cs typeface="Calibri" pitchFamily="34" charset="0"/>
              </a:rPr>
              <a:t>Nie postąpilibyśmy zgodnie z duchem naszych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dziejów ani z </a:t>
            </a:r>
            <a:r>
              <a:rPr lang="pl-PL" dirty="0">
                <a:latin typeface="Calibri" pitchFamily="34" charset="0"/>
                <a:cs typeface="Calibri" pitchFamily="34" charset="0"/>
              </a:rPr>
              <a:t>ciążącym na nas długiem wdzięczności, gdybyśmy na progu nowych czasów nie odnowili przymierza Polski z Jej niebieską Królową, dla której naród ma odwieczną, serdeczną i rodzinną cześć. 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  <a:cs typeface="Calibri" pitchFamily="34" charset="0"/>
              </a:rPr>
              <a:t>Po </a:t>
            </a:r>
            <a:r>
              <a:rPr lang="pl-PL" dirty="0">
                <a:latin typeface="Calibri" pitchFamily="34" charset="0"/>
                <a:cs typeface="Calibri" pitchFamily="34" charset="0"/>
              </a:rPr>
              <a:t>szwedzkim potopie ślubował Jej "nową i gorącą służbę" król Jan Kazimierz. 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  <a:cs typeface="Calibri" pitchFamily="34" charset="0"/>
              </a:rPr>
              <a:t>Teraz </a:t>
            </a:r>
            <a:r>
              <a:rPr lang="pl-PL" dirty="0">
                <a:latin typeface="Calibri" pitchFamily="34" charset="0"/>
                <a:cs typeface="Calibri" pitchFamily="34" charset="0"/>
              </a:rPr>
              <a:t>sam Naród i kraj cały poświęca się uroczystym aktem Matce Najświętszej i Jej Niepokalanemu Sercu, obierając Ją znowu za Patronkę swoją i państwa oraz oddając w Jej szczególną opiekę Kościół 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przyszłość Rzeczypospolitej...</a:t>
            </a:r>
          </a:p>
        </p:txBody>
      </p:sp>
    </p:spTree>
    <p:extLst>
      <p:ext uri="{BB962C8B-B14F-4D97-AF65-F5344CB8AC3E}">
        <p14:creationId xmlns:p14="http://schemas.microsoft.com/office/powerpoint/2010/main" val="27744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60350"/>
            <a:ext cx="8569325" cy="2232025"/>
          </a:xfrm>
        </p:spPr>
        <p:txBody>
          <a:bodyPr/>
          <a:lstStyle/>
          <a:p>
            <a:pPr eaLnBrk="1" hangingPunct="1">
              <a:defRPr/>
            </a:pPr>
            <a:r>
              <a:rPr lang="pl-PL" b="0" dirty="0" smtClean="0">
                <a:solidFill>
                  <a:srgbClr val="FFFF00"/>
                </a:solidFill>
                <a:latin typeface="Microsoft PhagsPa" pitchFamily="34" charset="0"/>
              </a:rPr>
              <a:t>List pasterski</a:t>
            </a:r>
            <a:br>
              <a:rPr lang="pl-PL" b="0" dirty="0" smtClean="0">
                <a:solidFill>
                  <a:srgbClr val="FFFF00"/>
                </a:solidFill>
                <a:latin typeface="Microsoft PhagsPa" pitchFamily="34" charset="0"/>
              </a:rPr>
            </a:br>
            <a:r>
              <a:rPr lang="pl-PL" b="0" dirty="0" smtClean="0">
                <a:solidFill>
                  <a:srgbClr val="FFFF00"/>
                </a:solidFill>
                <a:latin typeface="Arial" charset="0"/>
              </a:rPr>
              <a:t>bp</a:t>
            </a:r>
            <a:r>
              <a:rPr lang="pl-PL" b="0" dirty="0" smtClean="0">
                <a:solidFill>
                  <a:srgbClr val="FFFF00"/>
                </a:solidFill>
                <a:latin typeface="Microsoft PhagsPa" pitchFamily="34" charset="0"/>
              </a:rPr>
              <a:t>. Stefana Wyszyńskiego</a:t>
            </a:r>
            <a:br>
              <a:rPr lang="pl-PL" b="0" dirty="0" smtClean="0">
                <a:solidFill>
                  <a:srgbClr val="FFFF00"/>
                </a:solidFill>
                <a:latin typeface="Microsoft PhagsPa" pitchFamily="34" charset="0"/>
              </a:rPr>
            </a:br>
            <a:r>
              <a:rPr lang="pl-PL" dirty="0">
                <a:solidFill>
                  <a:srgbClr val="FFFF00"/>
                </a:solidFill>
                <a:latin typeface="Microsoft PhagsPa" pitchFamily="34" charset="0"/>
              </a:rPr>
              <a:t>Lublin 1946</a:t>
            </a:r>
            <a:endParaRPr lang="pl-PL" b="0" dirty="0" smtClean="0">
              <a:solidFill>
                <a:srgbClr val="FFFF00"/>
              </a:solidFill>
              <a:latin typeface="Microsoft PhagsPa" pitchFamily="34" charset="0"/>
            </a:endParaRPr>
          </a:p>
        </p:txBody>
      </p:sp>
      <p:pic>
        <p:nvPicPr>
          <p:cNvPr id="11267" name="Picture 7" descr="Wyszyński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2770188"/>
            <a:ext cx="2551113" cy="339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Prostokąt 2"/>
          <p:cNvSpPr>
            <a:spLocks noChangeArrowheads="1"/>
          </p:cNvSpPr>
          <p:nvPr/>
        </p:nvSpPr>
        <p:spPr bwMode="auto">
          <a:xfrm>
            <a:off x="3121025" y="2636838"/>
            <a:ext cx="57610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2400" dirty="0"/>
              <a:t>Zrozumieliśmy, że w dzieje Narodu wkracza nowa, niezwykła moc, "łaski pełna", przez którą znaleźliśmy łaskę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u </a:t>
            </a:r>
            <a:r>
              <a:rPr lang="pl-PL" sz="2400" dirty="0"/>
              <a:t>Pana. </a:t>
            </a:r>
          </a:p>
          <a:p>
            <a:endParaRPr lang="pl-PL" sz="2400" dirty="0"/>
          </a:p>
          <a:p>
            <a:r>
              <a:rPr lang="pl-PL" sz="2400" dirty="0"/>
              <a:t>Czyż nie warto w dniu tak wielkim sięgnąć myślą wstecz? Warto zobaczyć, jak bardzo uroczystość oddania serca Narodu Sercu Maryi wyrasta z naszych dziejów!</a:t>
            </a:r>
          </a:p>
        </p:txBody>
      </p:sp>
    </p:spTree>
    <p:extLst>
      <p:ext uri="{BB962C8B-B14F-4D97-AF65-F5344CB8AC3E}">
        <p14:creationId xmlns:p14="http://schemas.microsoft.com/office/powerpoint/2010/main" val="38886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mień">
  <a:themeElements>
    <a:clrScheme name="Strumień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umień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mień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mień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3727</TotalTime>
  <Words>802</Words>
  <Application>Microsoft Office PowerPoint</Application>
  <PresentationFormat>Pokaz na ekranie (4:3)</PresentationFormat>
  <Paragraphs>100</Paragraphs>
  <Slides>15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Strumień</vt:lpstr>
      <vt:lpstr>Prezentacja programu PowerPoint</vt:lpstr>
      <vt:lpstr>Prośba o poświęcenie świata i Rosji Niepokalanemu Sercu Maryi</vt:lpstr>
      <vt:lpstr>Rok 1940 - list Siostry Łucji do Ojca Świętego Piusa XII</vt:lpstr>
      <vt:lpstr>Prezentacja programu PowerPoint</vt:lpstr>
      <vt:lpstr>Ważność i konieczność wynagrodzenia</vt:lpstr>
      <vt:lpstr>Papież Pius XII dokonuje poświęcenia świata Niepokalanemu Sercu Maryi 31. 10. 1942</vt:lpstr>
      <vt:lpstr>Prezentacja programu PowerPoint</vt:lpstr>
      <vt:lpstr>Kard. August Hlond Prymas Polski 1926-1948</vt:lpstr>
      <vt:lpstr>List pasterski bp. Stefana Wyszyńskiego Lublin 1946</vt:lpstr>
      <vt:lpstr> Tak wiemy rządy króla Jana Kazimierza przypadły na owe straszne czasy „potopu", który Polskę pogrążył w bezdeń upadku. Wtedy wszyscy odwrócili się od nieszczęśliwego narodu, jeden tylko Papież Aleksander VII nie opuścił  wiernej  sobie  owczarni. I nie tylko radą, ale i zasiłkami pieniężnymi wspierał tułającego się za granicą króla Jana Kazimierza. Za jego też radą król oddał się w opiekę Najśw. Maryi Pannie. Tej Przemożnej Wspomożycielce Wiernych, a nadto związał siebie i naród znanymi ślubami u stóp Najśw. Maryi Panny Łaskawej w Lwowskiej Katedrze w dniu 1 kwietnia 1656 roku.</vt:lpstr>
      <vt:lpstr>„Ją Królową  ogłoście,  toć sama  tego chciała”.</vt:lpstr>
      <vt:lpstr>Neapol  - 14 sierpnia 1608</vt:lpstr>
      <vt:lpstr>Kraków  1610  1628</vt:lpstr>
      <vt:lpstr>Lwów 01. 04. 1656</vt:lpstr>
      <vt:lpstr>Kard. August Hlond Prymas Polski 1926-1948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 PAMIETAMY  NASZE  ŚLUBOWANIA?</dc:title>
  <dc:creator>Krzysztof</dc:creator>
  <cp:lastModifiedBy>uzytkownik</cp:lastModifiedBy>
  <cp:revision>255</cp:revision>
  <dcterms:created xsi:type="dcterms:W3CDTF">2010-07-26T09:49:24Z</dcterms:created>
  <dcterms:modified xsi:type="dcterms:W3CDTF">2014-10-26T11:10:16Z</dcterms:modified>
</cp:coreProperties>
</file>