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4"/>
  </p:notesMasterIdLst>
  <p:sldIdLst>
    <p:sldId id="467" r:id="rId2"/>
    <p:sldId id="265" r:id="rId3"/>
    <p:sldId id="321" r:id="rId4"/>
    <p:sldId id="266" r:id="rId5"/>
    <p:sldId id="287" r:id="rId6"/>
    <p:sldId id="272" r:id="rId7"/>
    <p:sldId id="289" r:id="rId8"/>
    <p:sldId id="307" r:id="rId9"/>
    <p:sldId id="301" r:id="rId10"/>
    <p:sldId id="317" r:id="rId11"/>
    <p:sldId id="380" r:id="rId12"/>
    <p:sldId id="381" r:id="rId13"/>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Microsoft PhagsPa" pitchFamily="34" charset="0"/>
        <a:ea typeface="+mn-ea"/>
        <a:cs typeface="Arial" charset="0"/>
      </a:defRPr>
    </a:lvl1pPr>
    <a:lvl2pPr marL="457200" algn="l" rtl="0" fontAlgn="base">
      <a:spcBef>
        <a:spcPct val="0"/>
      </a:spcBef>
      <a:spcAft>
        <a:spcPct val="0"/>
      </a:spcAft>
      <a:defRPr kern="1200">
        <a:solidFill>
          <a:schemeClr val="tx1"/>
        </a:solidFill>
        <a:latin typeface="Microsoft PhagsPa" pitchFamily="34" charset="0"/>
        <a:ea typeface="+mn-ea"/>
        <a:cs typeface="Arial" charset="0"/>
      </a:defRPr>
    </a:lvl2pPr>
    <a:lvl3pPr marL="914400" algn="l" rtl="0" fontAlgn="base">
      <a:spcBef>
        <a:spcPct val="0"/>
      </a:spcBef>
      <a:spcAft>
        <a:spcPct val="0"/>
      </a:spcAft>
      <a:defRPr kern="1200">
        <a:solidFill>
          <a:schemeClr val="tx1"/>
        </a:solidFill>
        <a:latin typeface="Microsoft PhagsPa" pitchFamily="34" charset="0"/>
        <a:ea typeface="+mn-ea"/>
        <a:cs typeface="Arial" charset="0"/>
      </a:defRPr>
    </a:lvl3pPr>
    <a:lvl4pPr marL="1371600" algn="l" rtl="0" fontAlgn="base">
      <a:spcBef>
        <a:spcPct val="0"/>
      </a:spcBef>
      <a:spcAft>
        <a:spcPct val="0"/>
      </a:spcAft>
      <a:defRPr kern="1200">
        <a:solidFill>
          <a:schemeClr val="tx1"/>
        </a:solidFill>
        <a:latin typeface="Microsoft PhagsPa" pitchFamily="34" charset="0"/>
        <a:ea typeface="+mn-ea"/>
        <a:cs typeface="Arial" charset="0"/>
      </a:defRPr>
    </a:lvl4pPr>
    <a:lvl5pPr marL="1828800" algn="l" rtl="0" fontAlgn="base">
      <a:spcBef>
        <a:spcPct val="0"/>
      </a:spcBef>
      <a:spcAft>
        <a:spcPct val="0"/>
      </a:spcAft>
      <a:defRPr kern="1200">
        <a:solidFill>
          <a:schemeClr val="tx1"/>
        </a:solidFill>
        <a:latin typeface="Microsoft PhagsPa" pitchFamily="34" charset="0"/>
        <a:ea typeface="+mn-ea"/>
        <a:cs typeface="Arial" charset="0"/>
      </a:defRPr>
    </a:lvl5pPr>
    <a:lvl6pPr marL="2286000" algn="l" defTabSz="914400" rtl="0" eaLnBrk="1" latinLnBrk="0" hangingPunct="1">
      <a:defRPr kern="1200">
        <a:solidFill>
          <a:schemeClr val="tx1"/>
        </a:solidFill>
        <a:latin typeface="Microsoft PhagsPa" pitchFamily="34" charset="0"/>
        <a:ea typeface="+mn-ea"/>
        <a:cs typeface="Arial" charset="0"/>
      </a:defRPr>
    </a:lvl6pPr>
    <a:lvl7pPr marL="2743200" algn="l" defTabSz="914400" rtl="0" eaLnBrk="1" latinLnBrk="0" hangingPunct="1">
      <a:defRPr kern="1200">
        <a:solidFill>
          <a:schemeClr val="tx1"/>
        </a:solidFill>
        <a:latin typeface="Microsoft PhagsPa" pitchFamily="34" charset="0"/>
        <a:ea typeface="+mn-ea"/>
        <a:cs typeface="Arial" charset="0"/>
      </a:defRPr>
    </a:lvl7pPr>
    <a:lvl8pPr marL="3200400" algn="l" defTabSz="914400" rtl="0" eaLnBrk="1" latinLnBrk="0" hangingPunct="1">
      <a:defRPr kern="1200">
        <a:solidFill>
          <a:schemeClr val="tx1"/>
        </a:solidFill>
        <a:latin typeface="Microsoft PhagsPa" pitchFamily="34" charset="0"/>
        <a:ea typeface="+mn-ea"/>
        <a:cs typeface="Arial" charset="0"/>
      </a:defRPr>
    </a:lvl8pPr>
    <a:lvl9pPr marL="3657600" algn="l" defTabSz="914400" rtl="0" eaLnBrk="1" latinLnBrk="0" hangingPunct="1">
      <a:defRPr kern="1200">
        <a:solidFill>
          <a:schemeClr val="tx1"/>
        </a:solidFill>
        <a:latin typeface="Microsoft PhagsP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451" autoAdjust="0"/>
    <p:restoredTop sz="94595" autoAdjust="0"/>
  </p:normalViewPr>
  <p:slideViewPr>
    <p:cSldViewPr>
      <p:cViewPr>
        <p:scale>
          <a:sx n="66" d="100"/>
          <a:sy n="66" d="100"/>
        </p:scale>
        <p:origin x="-2214" y="-708"/>
      </p:cViewPr>
      <p:guideLst>
        <p:guide orient="horz" pos="2160"/>
        <p:guide pos="2880"/>
      </p:guideLst>
    </p:cSldViewPr>
  </p:slideViewPr>
  <p:outlineViewPr>
    <p:cViewPr>
      <p:scale>
        <a:sx n="33" d="100"/>
        <a:sy n="33" d="100"/>
      </p:scale>
      <p:origin x="0" y="1025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aramond" pitchFamily="18" charset="0"/>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aramond" pitchFamily="18" charset="0"/>
              </a:defRPr>
            </a:lvl1pPr>
          </a:lstStyle>
          <a:p>
            <a:pPr>
              <a:defRPr/>
            </a:pPr>
            <a:fld id="{B3DEE132-1529-448F-8AEF-A4A563A6BD59}" type="datetimeFigureOut">
              <a:rPr lang="pl-PL"/>
              <a:pPr>
                <a:defRPr/>
              </a:pPr>
              <a:t>2014-10-26</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aramond" pitchFamily="18"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aramond" pitchFamily="18" charset="0"/>
              </a:defRPr>
            </a:lvl1pPr>
          </a:lstStyle>
          <a:p>
            <a:pPr>
              <a:defRPr/>
            </a:pPr>
            <a:fld id="{337E172B-3B6F-40D0-9574-8603315D7FE8}" type="slidenum">
              <a:rPr lang="pl-PL"/>
              <a:pPr>
                <a:defRPr/>
              </a:pPr>
              <a:t>‹#›</a:t>
            </a:fld>
            <a:endParaRPr lang="pl-PL" dirty="0"/>
          </a:p>
        </p:txBody>
      </p:sp>
    </p:spTree>
    <p:extLst>
      <p:ext uri="{BB962C8B-B14F-4D97-AF65-F5344CB8AC3E}">
        <p14:creationId xmlns:p14="http://schemas.microsoft.com/office/powerpoint/2010/main" val="348552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smtClean="0"/>
          </a:p>
        </p:txBody>
      </p:sp>
      <p:sp>
        <p:nvSpPr>
          <p:cNvPr id="3686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Microsoft PhagsPa" pitchFamily="34" charset="0"/>
                <a:cs typeface="Arial" charset="0"/>
              </a:defRPr>
            </a:lvl1pPr>
            <a:lvl2pPr marL="742950" indent="-285750" eaLnBrk="0" hangingPunct="0">
              <a:defRPr>
                <a:solidFill>
                  <a:schemeClr val="tx1"/>
                </a:solidFill>
                <a:latin typeface="Microsoft PhagsPa" pitchFamily="34" charset="0"/>
                <a:cs typeface="Arial" charset="0"/>
              </a:defRPr>
            </a:lvl2pPr>
            <a:lvl3pPr marL="1143000" indent="-228600" eaLnBrk="0" hangingPunct="0">
              <a:defRPr>
                <a:solidFill>
                  <a:schemeClr val="tx1"/>
                </a:solidFill>
                <a:latin typeface="Microsoft PhagsPa" pitchFamily="34" charset="0"/>
                <a:cs typeface="Arial" charset="0"/>
              </a:defRPr>
            </a:lvl3pPr>
            <a:lvl4pPr marL="1600200" indent="-228600" eaLnBrk="0" hangingPunct="0">
              <a:defRPr>
                <a:solidFill>
                  <a:schemeClr val="tx1"/>
                </a:solidFill>
                <a:latin typeface="Microsoft PhagsPa" pitchFamily="34" charset="0"/>
                <a:cs typeface="Arial" charset="0"/>
              </a:defRPr>
            </a:lvl4pPr>
            <a:lvl5pPr marL="2057400" indent="-228600" eaLnBrk="0" hangingPunct="0">
              <a:defRPr>
                <a:solidFill>
                  <a:schemeClr val="tx1"/>
                </a:solidFill>
                <a:latin typeface="Microsoft PhagsPa" pitchFamily="34" charset="0"/>
                <a:cs typeface="Arial" charset="0"/>
              </a:defRPr>
            </a:lvl5pPr>
            <a:lvl6pPr marL="2514600" indent="-228600" eaLnBrk="0" fontAlgn="base" hangingPunct="0">
              <a:spcBef>
                <a:spcPct val="0"/>
              </a:spcBef>
              <a:spcAft>
                <a:spcPct val="0"/>
              </a:spcAft>
              <a:defRPr>
                <a:solidFill>
                  <a:schemeClr val="tx1"/>
                </a:solidFill>
                <a:latin typeface="Microsoft PhagsPa" pitchFamily="34" charset="0"/>
                <a:cs typeface="Arial" charset="0"/>
              </a:defRPr>
            </a:lvl6pPr>
            <a:lvl7pPr marL="2971800" indent="-228600" eaLnBrk="0" fontAlgn="base" hangingPunct="0">
              <a:spcBef>
                <a:spcPct val="0"/>
              </a:spcBef>
              <a:spcAft>
                <a:spcPct val="0"/>
              </a:spcAft>
              <a:defRPr>
                <a:solidFill>
                  <a:schemeClr val="tx1"/>
                </a:solidFill>
                <a:latin typeface="Microsoft PhagsPa" pitchFamily="34" charset="0"/>
                <a:cs typeface="Arial" charset="0"/>
              </a:defRPr>
            </a:lvl7pPr>
            <a:lvl8pPr marL="3429000" indent="-228600" eaLnBrk="0" fontAlgn="base" hangingPunct="0">
              <a:spcBef>
                <a:spcPct val="0"/>
              </a:spcBef>
              <a:spcAft>
                <a:spcPct val="0"/>
              </a:spcAft>
              <a:defRPr>
                <a:solidFill>
                  <a:schemeClr val="tx1"/>
                </a:solidFill>
                <a:latin typeface="Microsoft PhagsPa" pitchFamily="34" charset="0"/>
                <a:cs typeface="Arial" charset="0"/>
              </a:defRPr>
            </a:lvl8pPr>
            <a:lvl9pPr marL="3886200" indent="-228600" eaLnBrk="0" fontAlgn="base" hangingPunct="0">
              <a:spcBef>
                <a:spcPct val="0"/>
              </a:spcBef>
              <a:spcAft>
                <a:spcPct val="0"/>
              </a:spcAft>
              <a:defRPr>
                <a:solidFill>
                  <a:schemeClr val="tx1"/>
                </a:solidFill>
                <a:latin typeface="Microsoft PhagsPa" pitchFamily="34" charset="0"/>
                <a:cs typeface="Arial" charset="0"/>
              </a:defRPr>
            </a:lvl9pPr>
          </a:lstStyle>
          <a:p>
            <a:pPr eaLnBrk="1" hangingPunct="1"/>
            <a:fld id="{5F4805A2-17A9-4DD7-810A-7613AE247DE1}" type="slidenum">
              <a:rPr lang="pl-PL" smtClean="0">
                <a:latin typeface="Garamond" pitchFamily="18" charset="0"/>
              </a:rPr>
              <a:pPr eaLnBrk="1" hangingPunct="1"/>
              <a:t>2</a:t>
            </a:fld>
            <a:endParaRPr lang="pl-PL" smtClean="0">
              <a:latin typeface="Garamond"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l-PL" dirty="0">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l-PL" dirty="0">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l-PL" dirty="0">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
        <p:nvSpPr>
          <p:cNvPr id="34827" name="Rectangle 11"/>
          <p:cNvSpPr>
            <a:spLocks noGrp="1" noChangeArrowheads="1"/>
          </p:cNvSpPr>
          <p:nvPr>
            <p:ph type="ctrTitle" sz="quarter"/>
          </p:nvPr>
        </p:nvSpPr>
        <p:spPr>
          <a:xfrm>
            <a:off x="685800" y="1736725"/>
            <a:ext cx="7772400" cy="1920875"/>
          </a:xfrm>
        </p:spPr>
        <p:txBody>
          <a:bodyPr/>
          <a:lstStyle>
            <a:lvl1pPr>
              <a:defRPr sz="6000"/>
            </a:lvl1pPr>
          </a:lstStyle>
          <a:p>
            <a:r>
              <a:rPr lang="pl-PL"/>
              <a:t>Kliknij, aby edytować styl wzorca tytułu</a:t>
            </a:r>
          </a:p>
        </p:txBody>
      </p:sp>
      <p:sp>
        <p:nvSpPr>
          <p:cNvPr id="34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pl-PL"/>
              <a:t>Kliknij, aby edytować styl wzorca podtytułu</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pl-PL"/>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pl-PL"/>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456F4BE7-EF17-4953-A708-7C7A6CCA57D8}" type="slidenum">
              <a:rPr lang="pl-PL"/>
              <a:pPr>
                <a:defRPr/>
              </a:pPr>
              <a:t>‹#›</a:t>
            </a:fld>
            <a:endParaRPr lang="pl-PL" dirty="0"/>
          </a:p>
        </p:txBody>
      </p:sp>
    </p:spTree>
    <p:extLst>
      <p:ext uri="{BB962C8B-B14F-4D97-AF65-F5344CB8AC3E}">
        <p14:creationId xmlns:p14="http://schemas.microsoft.com/office/powerpoint/2010/main" val="163816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4395B0A9-0EE8-48E0-9065-61D3EFEBC4B0}"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73372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4A4B54BF-7B22-4965-8D90-560DBBA8C092}"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07966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ytuł, 2 elementy zawartości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57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half" idx="3"/>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2"/>
          <p:cNvSpPr>
            <a:spLocks noGrp="1" noChangeArrowheads="1"/>
          </p:cNvSpPr>
          <p:nvPr>
            <p:ph type="dt" sz="half" idx="10"/>
          </p:nvPr>
        </p:nvSpPr>
        <p:spPr>
          <a:ln/>
        </p:spPr>
        <p:txBody>
          <a:bodyPr/>
          <a:lstStyle>
            <a:lvl1pPr>
              <a:defRPr/>
            </a:lvl1pPr>
          </a:lstStyle>
          <a:p>
            <a:pPr>
              <a:defRPr/>
            </a:pPr>
            <a:endParaRPr lang="pl-PL"/>
          </a:p>
        </p:txBody>
      </p:sp>
      <p:sp>
        <p:nvSpPr>
          <p:cNvPr id="7" name="Rectangle 3"/>
          <p:cNvSpPr>
            <a:spLocks noGrp="1" noChangeArrowheads="1"/>
          </p:cNvSpPr>
          <p:nvPr>
            <p:ph type="sldNum" sz="quarter" idx="11"/>
          </p:nvPr>
        </p:nvSpPr>
        <p:spPr>
          <a:ln/>
        </p:spPr>
        <p:txBody>
          <a:bodyPr/>
          <a:lstStyle>
            <a:lvl1pPr>
              <a:defRPr/>
            </a:lvl1pPr>
          </a:lstStyle>
          <a:p>
            <a:pPr>
              <a:defRPr/>
            </a:pPr>
            <a:fld id="{375195E9-2ABE-4C80-A9F5-A5C69D43C76B}" type="slidenum">
              <a:rPr lang="pl-PL"/>
              <a:pPr>
                <a:defRPr/>
              </a:pPr>
              <a:t>‹#›</a:t>
            </a:fld>
            <a:endParaRPr lang="pl-PL" dirty="0"/>
          </a:p>
        </p:txBody>
      </p:sp>
      <p:sp>
        <p:nvSpPr>
          <p:cNvPr id="8"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86809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91FFDFBD-257D-4B57-A7CA-21E0AC51F081}"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33266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754A81C7-012E-443B-BCCE-67A0DEFA926F}"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14439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CEF00C69-5BA1-4554-9CFB-D0D9371FC58A}"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47679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B8A756D8-9A63-4B64-8ED8-D107AC93A63B}"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83855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40777A55-BEBD-4FFA-B248-603DBB9A9A82}"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82299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
          <p:cNvSpPr>
            <a:spLocks noGrp="1" noChangeArrowheads="1"/>
          </p:cNvSpPr>
          <p:nvPr>
            <p:ph type="dt" sz="half" idx="10"/>
          </p:nvPr>
        </p:nvSpPr>
        <p:spPr>
          <a:ln/>
        </p:spPr>
        <p:txBody>
          <a:bodyPr/>
          <a:lstStyle>
            <a:lvl1pPr>
              <a:defRPr/>
            </a:lvl1pPr>
          </a:lstStyle>
          <a:p>
            <a:pPr>
              <a:defRPr/>
            </a:pPr>
            <a:endParaRPr lang="pl-PL"/>
          </a:p>
        </p:txBody>
      </p:sp>
      <p:sp>
        <p:nvSpPr>
          <p:cNvPr id="8" name="Rectangle 3"/>
          <p:cNvSpPr>
            <a:spLocks noGrp="1" noChangeArrowheads="1"/>
          </p:cNvSpPr>
          <p:nvPr>
            <p:ph type="sldNum" sz="quarter" idx="11"/>
          </p:nvPr>
        </p:nvSpPr>
        <p:spPr>
          <a:ln/>
        </p:spPr>
        <p:txBody>
          <a:bodyPr/>
          <a:lstStyle>
            <a:lvl1pPr>
              <a:defRPr/>
            </a:lvl1pPr>
          </a:lstStyle>
          <a:p>
            <a:pPr>
              <a:defRPr/>
            </a:pPr>
            <a:fld id="{0136E73C-B61F-448E-94BA-A06C4F84FFEB}" type="slidenum">
              <a:rPr lang="pl-PL"/>
              <a:pPr>
                <a:defRPr/>
              </a:pPr>
              <a:t>‹#›</a:t>
            </a:fld>
            <a:endParaRPr lang="pl-PL"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58135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
          <p:cNvSpPr>
            <a:spLocks noGrp="1" noChangeArrowheads="1"/>
          </p:cNvSpPr>
          <p:nvPr>
            <p:ph type="dt" sz="half" idx="10"/>
          </p:nvPr>
        </p:nvSpPr>
        <p:spPr>
          <a:ln/>
        </p:spPr>
        <p:txBody>
          <a:bodyPr/>
          <a:lstStyle>
            <a:lvl1pPr>
              <a:defRPr/>
            </a:lvl1pPr>
          </a:lstStyle>
          <a:p>
            <a:pPr>
              <a:defRPr/>
            </a:pPr>
            <a:endParaRPr lang="pl-PL"/>
          </a:p>
        </p:txBody>
      </p:sp>
      <p:sp>
        <p:nvSpPr>
          <p:cNvPr id="4" name="Rectangle 3"/>
          <p:cNvSpPr>
            <a:spLocks noGrp="1" noChangeArrowheads="1"/>
          </p:cNvSpPr>
          <p:nvPr>
            <p:ph type="sldNum" sz="quarter" idx="11"/>
          </p:nvPr>
        </p:nvSpPr>
        <p:spPr>
          <a:ln/>
        </p:spPr>
        <p:txBody>
          <a:bodyPr/>
          <a:lstStyle>
            <a:lvl1pPr>
              <a:defRPr/>
            </a:lvl1pPr>
          </a:lstStyle>
          <a:p>
            <a:pPr>
              <a:defRPr/>
            </a:pPr>
            <a:fld id="{C98E8FF8-CD89-4065-AB2D-5D023ECD59DA}" type="slidenum">
              <a:rPr lang="pl-PL"/>
              <a:pPr>
                <a:defRPr/>
              </a:pPr>
              <a:t>‹#›</a:t>
            </a:fld>
            <a:endParaRPr lang="pl-PL"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10288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pl-PL"/>
          </a:p>
        </p:txBody>
      </p:sp>
      <p:sp>
        <p:nvSpPr>
          <p:cNvPr id="3" name="Rectangle 3"/>
          <p:cNvSpPr>
            <a:spLocks noGrp="1" noChangeArrowheads="1"/>
          </p:cNvSpPr>
          <p:nvPr>
            <p:ph type="sldNum" sz="quarter" idx="11"/>
          </p:nvPr>
        </p:nvSpPr>
        <p:spPr>
          <a:ln/>
        </p:spPr>
        <p:txBody>
          <a:bodyPr/>
          <a:lstStyle>
            <a:lvl1pPr>
              <a:defRPr/>
            </a:lvl1pPr>
          </a:lstStyle>
          <a:p>
            <a:pPr>
              <a:defRPr/>
            </a:pPr>
            <a:fld id="{24559514-289D-4DE2-8848-8FA32E37D86C}" type="slidenum">
              <a:rPr lang="pl-PL"/>
              <a:pPr>
                <a:defRPr/>
              </a:pPr>
              <a:t>‹#›</a:t>
            </a:fld>
            <a:endParaRPr lang="pl-PL"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03777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EC1A501B-F1EA-41BD-8CC6-21FE61B1FFC9}"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82907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C169252F-6C19-42D7-9765-2940068DAE43}"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7633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l-PL"/>
          </a:p>
        </p:txBody>
      </p:sp>
      <p:sp>
        <p:nvSpPr>
          <p:cNvPr id="3379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CEEF8FA-3952-4BD2-B1E3-FBD858F62D6A}" type="slidenum">
              <a:rPr lang="pl-PL"/>
              <a:pPr>
                <a:defRPr/>
              </a:pPr>
              <a:t>‹#›</a:t>
            </a:fld>
            <a:endParaRPr lang="pl-PL"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379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l-PL" dirty="0">
                  <a:latin typeface="Garamond" pitchFamily="18" charset="0"/>
                </a:endParaRPr>
              </a:p>
            </p:txBody>
          </p:sp>
          <p:sp>
            <p:nvSpPr>
              <p:cNvPr id="3379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l-PL" dirty="0">
                  <a:latin typeface="Garamond" pitchFamily="18" charset="0"/>
                </a:endParaRPr>
              </a:p>
            </p:txBody>
          </p:sp>
          <p:sp>
            <p:nvSpPr>
              <p:cNvPr id="3380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l-PL" dirty="0">
                  <a:latin typeface="Garamond" pitchFamily="18"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grpSp>
        <p:sp>
          <p:nvSpPr>
            <p:cNvPr id="3380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
        <p:nvSpPr>
          <p:cNvPr id="3380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3380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pl-PL"/>
          </a:p>
        </p:txBody>
      </p:sp>
      <p:sp>
        <p:nvSpPr>
          <p:cNvPr id="3380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Tree>
  </p:cSld>
  <p:clrMap bg1="dk2" tx1="lt1" bg2="dk1" tx2="lt2" accent1="accent1" accent2="accent2" accent3="accent3" accent4="accent4" accent5="accent5" accent6="accent6" hlink="hlink" folHlink="folHlink"/>
  <p:sldLayoutIdLst>
    <p:sldLayoutId id="2147483833"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788024" y="1196752"/>
            <a:ext cx="3657861" cy="5262979"/>
          </a:xfrm>
          <a:prstGeom prst="rect">
            <a:avLst/>
          </a:prstGeom>
        </p:spPr>
        <p:txBody>
          <a:bodyPr wrap="none">
            <a:spAutoFit/>
          </a:bodyPr>
          <a:lstStyle/>
          <a:p>
            <a:r>
              <a:rPr lang="pl-PL" sz="4800" b="1" dirty="0" smtClean="0">
                <a:solidFill>
                  <a:srgbClr val="FFFF00"/>
                </a:solidFill>
                <a:latin typeface="Calibri" pitchFamily="34" charset="0"/>
                <a:cs typeface="Calibri" pitchFamily="34" charset="0"/>
              </a:rPr>
              <a:t>AKTUALNOŚĆ</a:t>
            </a:r>
          </a:p>
          <a:p>
            <a:r>
              <a:rPr lang="pl-PL" sz="4800" b="1" dirty="0" smtClean="0">
                <a:solidFill>
                  <a:srgbClr val="FFFF00"/>
                </a:solidFill>
                <a:latin typeface="Calibri" pitchFamily="34" charset="0"/>
                <a:cs typeface="Calibri" pitchFamily="34" charset="0"/>
              </a:rPr>
              <a:t>FATIMY</a:t>
            </a:r>
          </a:p>
          <a:p>
            <a:endParaRPr lang="pl-PL" sz="4800" b="1" dirty="0" smtClean="0">
              <a:solidFill>
                <a:srgbClr val="FFFF00"/>
              </a:solidFill>
              <a:latin typeface="Calibri" pitchFamily="34" charset="0"/>
              <a:cs typeface="Calibri" pitchFamily="34" charset="0"/>
            </a:endParaRPr>
          </a:p>
          <a:p>
            <a:r>
              <a:rPr lang="pl-PL" sz="4800" b="1" dirty="0" smtClean="0">
                <a:solidFill>
                  <a:srgbClr val="FFFF00"/>
                </a:solidFill>
                <a:latin typeface="Calibri" pitchFamily="34" charset="0"/>
              </a:rPr>
              <a:t>Poświęcenie</a:t>
            </a:r>
          </a:p>
          <a:p>
            <a:r>
              <a:rPr lang="pl-PL" sz="4800" b="1" dirty="0" smtClean="0">
                <a:solidFill>
                  <a:srgbClr val="FFFF00"/>
                </a:solidFill>
                <a:latin typeface="Calibri" pitchFamily="34" charset="0"/>
              </a:rPr>
              <a:t>Polski</a:t>
            </a:r>
          </a:p>
          <a:p>
            <a:r>
              <a:rPr lang="pl-PL" sz="4800" b="1" dirty="0" err="1" smtClean="0">
                <a:solidFill>
                  <a:srgbClr val="FFFF00"/>
                </a:solidFill>
                <a:latin typeface="Calibri" pitchFamily="34" charset="0"/>
              </a:rPr>
              <a:t>Niep</a:t>
            </a:r>
            <a:r>
              <a:rPr lang="pl-PL" sz="4800" b="1" dirty="0" smtClean="0">
                <a:solidFill>
                  <a:srgbClr val="FFFF00"/>
                </a:solidFill>
                <a:latin typeface="Calibri" pitchFamily="34" charset="0"/>
              </a:rPr>
              <a:t>. Sercu</a:t>
            </a:r>
          </a:p>
          <a:p>
            <a:r>
              <a:rPr lang="pl-PL" sz="4800" b="1" dirty="0" smtClean="0">
                <a:solidFill>
                  <a:srgbClr val="FFFF00"/>
                </a:solidFill>
                <a:latin typeface="Calibri" pitchFamily="34" charset="0"/>
              </a:rPr>
              <a:t>Maryi</a:t>
            </a:r>
            <a:endParaRPr lang="pl-PL" sz="4800" b="1" dirty="0"/>
          </a:p>
        </p:txBody>
      </p:sp>
      <p:pic>
        <p:nvPicPr>
          <p:cNvPr id="7" name="Picture 6" descr="C:\Users\Krzysztof\Documents\SEKRETARIAF FATIMSKI\TEKSTY Pierwsze soboty i Fatima\Rycer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384364" cy="689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741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2915816" y="332656"/>
            <a:ext cx="5832648" cy="1728192"/>
          </a:xfrm>
          <a:noFill/>
          <a:extLst>
            <a:ext uri="{909E8E84-426E-40DD-AFC4-6F175D3DCCD1}">
              <a14:hiddenFill xmlns:a14="http://schemas.microsoft.com/office/drawing/2010/main">
                <a:solidFill>
                  <a:srgbClr val="FFFFFF"/>
                </a:solidFill>
              </a14:hiddenFill>
            </a:ext>
          </a:extLst>
        </p:spPr>
        <p:txBody>
          <a:bodyPr/>
          <a:lstStyle/>
          <a:p>
            <a:r>
              <a:rPr lang="pl-PL" sz="3600" dirty="0" smtClean="0">
                <a:solidFill>
                  <a:srgbClr val="FFFF00"/>
                </a:solidFill>
                <a:effectLst/>
                <a:latin typeface="Calibri" pitchFamily="34" charset="0"/>
                <a:cs typeface="Calibri" pitchFamily="34" charset="0"/>
              </a:rPr>
              <a:t>o. Aleksander </a:t>
            </a:r>
            <a:r>
              <a:rPr lang="pl-PL" sz="3600" dirty="0" err="1" smtClean="0">
                <a:solidFill>
                  <a:srgbClr val="FFFF00"/>
                </a:solidFill>
                <a:effectLst/>
                <a:latin typeface="Calibri" pitchFamily="34" charset="0"/>
                <a:cs typeface="Calibri" pitchFamily="34" charset="0"/>
              </a:rPr>
              <a:t>Jełowicki</a:t>
            </a:r>
            <a:r>
              <a:rPr lang="pl-PL" sz="3600" dirty="0" smtClean="0">
                <a:effectLst/>
                <a:latin typeface="Calibri" pitchFamily="34" charset="0"/>
                <a:cs typeface="Calibri" pitchFamily="34" charset="0"/>
              </a:rPr>
              <a:t/>
            </a:r>
            <a:br>
              <a:rPr lang="pl-PL" sz="3600" dirty="0" smtClean="0">
                <a:effectLst/>
                <a:latin typeface="Calibri" pitchFamily="34" charset="0"/>
                <a:cs typeface="Calibri" pitchFamily="34" charset="0"/>
              </a:rPr>
            </a:br>
            <a:r>
              <a:rPr lang="pl-PL" sz="3600" dirty="0" smtClean="0">
                <a:effectLst/>
                <a:latin typeface="Calibri" pitchFamily="34" charset="0"/>
                <a:cs typeface="Calibri" pitchFamily="34" charset="0"/>
              </a:rPr>
              <a:t>Paryż - 1856</a:t>
            </a:r>
          </a:p>
        </p:txBody>
      </p:sp>
      <p:sp>
        <p:nvSpPr>
          <p:cNvPr id="18435" name="Rectangle 3"/>
          <p:cNvSpPr>
            <a:spLocks noGrp="1" noChangeArrowheads="1"/>
          </p:cNvSpPr>
          <p:nvPr>
            <p:ph type="body" idx="1"/>
          </p:nvPr>
        </p:nvSpPr>
        <p:spPr>
          <a:xfrm>
            <a:off x="2698428" y="1700808"/>
            <a:ext cx="6103996" cy="1872208"/>
          </a:xfrm>
          <a:noFill/>
          <a:extLst>
            <a:ext uri="{909E8E84-426E-40DD-AFC4-6F175D3DCCD1}">
              <a14:hiddenFill xmlns:a14="http://schemas.microsoft.com/office/drawing/2010/main">
                <a:solidFill>
                  <a:srgbClr val="FFFFFF"/>
                </a:solidFill>
              </a14:hiddenFill>
            </a:ext>
          </a:extLst>
        </p:spPr>
        <p:txBody>
          <a:bodyPr/>
          <a:lstStyle/>
          <a:p>
            <a:pPr algn="ctr">
              <a:buFont typeface="Wingdings" pitchFamily="2" charset="2"/>
              <a:buNone/>
            </a:pPr>
            <a:r>
              <a:rPr lang="pl-PL" sz="2400" dirty="0" smtClean="0">
                <a:effectLst/>
                <a:latin typeface="Calibri" pitchFamily="34" charset="0"/>
                <a:cs typeface="Calibri" pitchFamily="34" charset="0"/>
              </a:rPr>
              <a:t>„Polska upadła, ponieważ nie dotrzymała przysięgi złożonej Bogu i Maryi, lecz powstanie rychło, skoro wypełni zobowiązania”.</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2632086" cy="340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322372" y="3493457"/>
            <a:ext cx="8480052" cy="2970044"/>
          </a:xfrm>
          <a:prstGeom prst="rect">
            <a:avLst/>
          </a:prstGeom>
        </p:spPr>
        <p:txBody>
          <a:bodyPr wrap="square">
            <a:spAutoFit/>
          </a:bodyPr>
          <a:lstStyle/>
          <a:p>
            <a:pPr algn="just"/>
            <a:r>
              <a:rPr lang="pl-PL" sz="1700" dirty="0" smtClean="0"/>
              <a:t>	</a:t>
            </a:r>
            <a:r>
              <a:rPr lang="pl-PL" sz="1700" dirty="0" smtClean="0">
                <a:latin typeface="Calibri" panose="020F0502020204030204" pitchFamily="34" charset="0"/>
              </a:rPr>
              <a:t>Kiedy </a:t>
            </a:r>
            <a:r>
              <a:rPr lang="pl-PL" sz="1700" dirty="0">
                <a:latin typeface="Calibri" panose="020F0502020204030204" pitchFamily="34" charset="0"/>
              </a:rPr>
              <a:t>emigranci polscy w Paryżu obchodzili w roku </a:t>
            </a:r>
            <a:r>
              <a:rPr lang="pl-PL" sz="1700" dirty="0" smtClean="0">
                <a:latin typeface="Calibri" panose="020F0502020204030204" pitchFamily="34" charset="0"/>
              </a:rPr>
              <a:t>1856 </a:t>
            </a:r>
            <a:r>
              <a:rPr lang="pl-PL" sz="1700" dirty="0">
                <a:latin typeface="Calibri" panose="020F0502020204030204" pitchFamily="34" charset="0"/>
              </a:rPr>
              <a:t>dwóchsetną </a:t>
            </a:r>
            <a:r>
              <a:rPr lang="pl-PL" sz="1700" dirty="0" smtClean="0">
                <a:latin typeface="Calibri" panose="020F0502020204030204" pitchFamily="34" charset="0"/>
              </a:rPr>
              <a:t>rocznicę </a:t>
            </a:r>
            <a:r>
              <a:rPr lang="pl-PL" sz="1700" dirty="0">
                <a:latin typeface="Calibri" panose="020F0502020204030204" pitchFamily="34" charset="0"/>
              </a:rPr>
              <a:t>„Ślubów Jana Kazimierza”, wówczas polski kaznodzieja,. ks. </a:t>
            </a:r>
            <a:r>
              <a:rPr lang="pl-PL" sz="1700" dirty="0" smtClean="0">
                <a:latin typeface="Calibri" panose="020F0502020204030204" pitchFamily="34" charset="0"/>
              </a:rPr>
              <a:t>Aleksander </a:t>
            </a:r>
            <a:r>
              <a:rPr lang="pl-PL" sz="1700" dirty="0" err="1">
                <a:latin typeface="Calibri" panose="020F0502020204030204" pitchFamily="34" charset="0"/>
              </a:rPr>
              <a:t>Jełowicki</a:t>
            </a:r>
            <a:r>
              <a:rPr lang="pl-PL" sz="1700" dirty="0">
                <a:latin typeface="Calibri" panose="020F0502020204030204" pitchFamily="34" charset="0"/>
              </a:rPr>
              <a:t>, omawiając </a:t>
            </a:r>
            <a:r>
              <a:rPr lang="pl-PL" sz="1700" dirty="0" smtClean="0">
                <a:latin typeface="Calibri" panose="020F0502020204030204" pitchFamily="34" charset="0"/>
              </a:rPr>
              <a:t>obowiązek </a:t>
            </a:r>
            <a:r>
              <a:rPr lang="pl-PL" sz="1700" dirty="0">
                <a:latin typeface="Calibri" panose="020F0502020204030204" pitchFamily="34" charset="0"/>
              </a:rPr>
              <a:t>człowieka wobec ślubowanego </a:t>
            </a:r>
            <a:r>
              <a:rPr lang="pl-PL" sz="1700" dirty="0" smtClean="0">
                <a:latin typeface="Calibri" panose="020F0502020204030204" pitchFamily="34" charset="0"/>
              </a:rPr>
              <a:t>czynu</a:t>
            </a:r>
            <a:r>
              <a:rPr lang="pl-PL" sz="1700" dirty="0">
                <a:latin typeface="Calibri" panose="020F0502020204030204" pitchFamily="34" charset="0"/>
              </a:rPr>
              <a:t>, doszedł do wniosku, że Polska </a:t>
            </a:r>
            <a:r>
              <a:rPr lang="pl-PL" sz="1700" dirty="0" smtClean="0">
                <a:latin typeface="Calibri" panose="020F0502020204030204" pitchFamily="34" charset="0"/>
              </a:rPr>
              <a:t>dlatego </a:t>
            </a:r>
            <a:r>
              <a:rPr lang="pl-PL" sz="1700" dirty="0">
                <a:latin typeface="Calibri" panose="020F0502020204030204" pitchFamily="34" charset="0"/>
              </a:rPr>
              <a:t>upadla, bo naród nie wypełnił zaprzysiężonych  zobowiązań.</a:t>
            </a:r>
          </a:p>
          <a:p>
            <a:pPr algn="just"/>
            <a:r>
              <a:rPr lang="pl-PL" sz="1700" dirty="0" smtClean="0">
                <a:latin typeface="Calibri" panose="020F0502020204030204" pitchFamily="34" charset="0"/>
              </a:rPr>
              <a:t>	Przed </a:t>
            </a:r>
            <a:r>
              <a:rPr lang="pl-PL" sz="1700" dirty="0">
                <a:latin typeface="Calibri" panose="020F0502020204030204" pitchFamily="34" charset="0"/>
              </a:rPr>
              <a:t>trzema miesiącami znowu </a:t>
            </a:r>
            <a:r>
              <a:rPr lang="pl-PL" sz="1700" dirty="0" smtClean="0">
                <a:latin typeface="Calibri" panose="020F0502020204030204" pitchFamily="34" charset="0"/>
              </a:rPr>
              <a:t>katolicki </a:t>
            </a:r>
            <a:r>
              <a:rPr lang="pl-PL" sz="1700" dirty="0">
                <a:latin typeface="Calibri" panose="020F0502020204030204" pitchFamily="34" charset="0"/>
              </a:rPr>
              <a:t>naród polski u stóp </a:t>
            </a:r>
            <a:r>
              <a:rPr lang="pl-PL" sz="1700" dirty="0" smtClean="0">
                <a:latin typeface="Calibri" panose="020F0502020204030204" pitchFamily="34" charset="0"/>
              </a:rPr>
              <a:t>Jasnogórskiej </a:t>
            </a:r>
            <a:r>
              <a:rPr lang="pl-PL" sz="1700" dirty="0">
                <a:latin typeface="Calibri" panose="020F0502020204030204" pitchFamily="34" charset="0"/>
              </a:rPr>
              <a:t>Pani złożył nowe ślubowania, których  treść znana  jest wszystkim</a:t>
            </a:r>
            <a:r>
              <a:rPr lang="pl-PL" sz="1700" dirty="0" smtClean="0">
                <a:latin typeface="Calibri" panose="020F0502020204030204" pitchFamily="34" charset="0"/>
              </a:rPr>
              <a:t>.</a:t>
            </a:r>
          </a:p>
          <a:p>
            <a:pPr algn="just"/>
            <a:r>
              <a:rPr lang="pl-PL" sz="1700" dirty="0" smtClean="0">
                <a:latin typeface="Calibri" pitchFamily="34" charset="0"/>
                <a:cs typeface="Calibri" pitchFamily="34" charset="0"/>
              </a:rPr>
              <a:t>	A </a:t>
            </a:r>
            <a:r>
              <a:rPr lang="pl-PL" sz="1700" dirty="0">
                <a:latin typeface="Calibri" pitchFamily="34" charset="0"/>
                <a:cs typeface="Calibri" pitchFamily="34" charset="0"/>
              </a:rPr>
              <a:t>więc nie powtarzajmy dawnego błędu niewypełnienia przyjętych przez ślubowanie zobowiązań, ale od słów przejdźmy teraz do czynów, do życia prawdziwie katolickiego w rodzinie, w społeczeństwie. Tego domaga się od nas dziś Niepokalanie Poczęta </a:t>
            </a:r>
            <a:r>
              <a:rPr lang="pl-PL" sz="1700" dirty="0" err="1">
                <a:latin typeface="Calibri" pitchFamily="34" charset="0"/>
                <a:cs typeface="Calibri" pitchFamily="34" charset="0"/>
              </a:rPr>
              <a:t>Marya</a:t>
            </a:r>
            <a:r>
              <a:rPr lang="pl-PL" sz="1700" dirty="0" smtClean="0">
                <a:latin typeface="Calibri" panose="020F0502020204030204" pitchFamily="34" charset="0"/>
              </a:rPr>
              <a:t>.</a:t>
            </a:r>
          </a:p>
          <a:p>
            <a:pPr algn="just"/>
            <a:endParaRPr lang="pl-PL" sz="1700" dirty="0" smtClean="0">
              <a:latin typeface="Calibri" panose="020F0502020204030204" pitchFamily="34" charset="0"/>
            </a:endParaRPr>
          </a:p>
          <a:p>
            <a:pPr algn="r"/>
            <a:r>
              <a:rPr lang="pl-PL" sz="1700" i="1" dirty="0">
                <a:latin typeface="Calibri" panose="020F0502020204030204" pitchFamily="34" charset="0"/>
              </a:rPr>
              <a:t>ks. I. Cieślak, ks. A. Marchewka (1946</a:t>
            </a:r>
            <a:r>
              <a:rPr lang="pl-PL" sz="1700" i="1" dirty="0" smtClean="0">
                <a:latin typeface="Calibri" panose="020F0502020204030204" pitchFamily="34" charset="0"/>
              </a:rPr>
              <a:t>)</a:t>
            </a:r>
            <a:endParaRPr lang="pl-PL" i="1" dirty="0">
              <a:latin typeface="Calibri" panose="020F0502020204030204" pitchFamily="34" charset="0"/>
            </a:endParaRPr>
          </a:p>
        </p:txBody>
      </p:sp>
    </p:spTree>
    <p:extLst>
      <p:ext uri="{BB962C8B-B14F-4D97-AF65-F5344CB8AC3E}">
        <p14:creationId xmlns:p14="http://schemas.microsoft.com/office/powerpoint/2010/main" val="188031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Rot="1" noChangeArrowheads="1"/>
          </p:cNvSpPr>
          <p:nvPr>
            <p:ph type="title"/>
          </p:nvPr>
        </p:nvSpPr>
        <p:spPr>
          <a:xfrm>
            <a:off x="3203848" y="332656"/>
            <a:ext cx="5256584" cy="2592288"/>
          </a:xfrm>
        </p:spPr>
        <p:txBody>
          <a:bodyPr/>
          <a:lstStyle/>
          <a:p>
            <a:pPr algn="l"/>
            <a:r>
              <a:rPr lang="pl-PL" sz="2400" dirty="0">
                <a:effectLst/>
                <a:latin typeface="Calibri" pitchFamily="34" charset="0"/>
                <a:cs typeface="Calibri" pitchFamily="34" charset="0"/>
              </a:rPr>
              <a:t>Niedziela. Tygodnik </a:t>
            </a:r>
            <a:r>
              <a:rPr lang="pl-PL" sz="2400" dirty="0" smtClean="0">
                <a:effectLst/>
                <a:latin typeface="Calibri" pitchFamily="34" charset="0"/>
                <a:cs typeface="Calibri" pitchFamily="34" charset="0"/>
              </a:rPr>
              <a:t>Katolicki</a:t>
            </a:r>
            <a:br>
              <a:rPr lang="pl-PL" sz="2400" dirty="0" smtClean="0">
                <a:effectLst/>
                <a:latin typeface="Calibri" pitchFamily="34" charset="0"/>
                <a:cs typeface="Calibri" pitchFamily="34" charset="0"/>
              </a:rPr>
            </a:br>
            <a:r>
              <a:rPr lang="pl-PL" sz="2400" dirty="0" smtClean="0">
                <a:effectLst/>
                <a:latin typeface="Calibri" pitchFamily="34" charset="0"/>
                <a:cs typeface="Calibri" pitchFamily="34" charset="0"/>
              </a:rPr>
              <a:t>Nr </a:t>
            </a:r>
            <a:r>
              <a:rPr lang="pl-PL" sz="2400" dirty="0">
                <a:effectLst/>
                <a:latin typeface="Calibri" pitchFamily="34" charset="0"/>
                <a:cs typeface="Calibri" pitchFamily="34" charset="0"/>
              </a:rPr>
              <a:t>41, Rok </a:t>
            </a:r>
            <a:r>
              <a:rPr lang="pl-PL" sz="2400" dirty="0" smtClean="0">
                <a:effectLst/>
                <a:latin typeface="Calibri" pitchFamily="34" charset="0"/>
                <a:cs typeface="Calibri" pitchFamily="34" charset="0"/>
              </a:rPr>
              <a:t>1947</a:t>
            </a:r>
            <a:br>
              <a:rPr lang="pl-PL" sz="2400" dirty="0" smtClean="0">
                <a:effectLst/>
                <a:latin typeface="Calibri" pitchFamily="34" charset="0"/>
                <a:cs typeface="Calibri" pitchFamily="34" charset="0"/>
              </a:rPr>
            </a:br>
            <a:r>
              <a:rPr lang="pl-PL" sz="2400" dirty="0">
                <a:effectLst/>
                <a:latin typeface="Calibri" pitchFamily="34" charset="0"/>
                <a:cs typeface="Calibri" pitchFamily="34" charset="0"/>
              </a:rPr>
              <a:t/>
            </a:r>
            <a:br>
              <a:rPr lang="pl-PL" sz="2400" dirty="0">
                <a:effectLst/>
                <a:latin typeface="Calibri" pitchFamily="34" charset="0"/>
                <a:cs typeface="Calibri" pitchFamily="34" charset="0"/>
              </a:rPr>
            </a:br>
            <a:r>
              <a:rPr lang="pl-PL" sz="2400" dirty="0">
                <a:solidFill>
                  <a:srgbClr val="FFFF00"/>
                </a:solidFill>
                <a:effectLst/>
                <a:latin typeface="Calibri" pitchFamily="34" charset="0"/>
                <a:cs typeface="Calibri" pitchFamily="34" charset="0"/>
              </a:rPr>
              <a:t>W trzydziestą rocznicę objawień </a:t>
            </a:r>
            <a:r>
              <a:rPr lang="pl-PL" sz="2400" dirty="0" smtClean="0">
                <a:solidFill>
                  <a:srgbClr val="FFFF00"/>
                </a:solidFill>
                <a:effectLst/>
                <a:latin typeface="Calibri" pitchFamily="34" charset="0"/>
                <a:cs typeface="Calibri" pitchFamily="34" charset="0"/>
              </a:rPr>
              <a:t/>
            </a:r>
            <a:br>
              <a:rPr lang="pl-PL" sz="2400" dirty="0" smtClean="0">
                <a:solidFill>
                  <a:srgbClr val="FFFF00"/>
                </a:solidFill>
                <a:effectLst/>
                <a:latin typeface="Calibri" pitchFamily="34" charset="0"/>
                <a:cs typeface="Calibri" pitchFamily="34" charset="0"/>
              </a:rPr>
            </a:br>
            <a:r>
              <a:rPr lang="pl-PL" sz="2400" dirty="0" smtClean="0">
                <a:solidFill>
                  <a:srgbClr val="FFFF00"/>
                </a:solidFill>
                <a:effectLst/>
                <a:latin typeface="Calibri" pitchFamily="34" charset="0"/>
                <a:cs typeface="Calibri" pitchFamily="34" charset="0"/>
              </a:rPr>
              <a:t>w </a:t>
            </a:r>
            <a:r>
              <a:rPr lang="pl-PL" sz="2400" dirty="0">
                <a:solidFill>
                  <a:srgbClr val="FFFF00"/>
                </a:solidFill>
                <a:effectLst/>
                <a:latin typeface="Calibri" pitchFamily="34" charset="0"/>
                <a:cs typeface="Calibri" pitchFamily="34" charset="0"/>
              </a:rPr>
              <a:t>Fatima</a:t>
            </a:r>
            <a:r>
              <a:rPr lang="pl-PL" sz="2400" dirty="0">
                <a:effectLst/>
                <a:latin typeface="Calibri" pitchFamily="34" charset="0"/>
                <a:cs typeface="Calibri" pitchFamily="34" charset="0"/>
              </a:rPr>
              <a:t/>
            </a:r>
            <a:br>
              <a:rPr lang="pl-PL" sz="2400" dirty="0">
                <a:effectLst/>
                <a:latin typeface="Calibri" pitchFamily="34" charset="0"/>
                <a:cs typeface="Calibri" pitchFamily="34" charset="0"/>
              </a:rPr>
            </a:br>
            <a:r>
              <a:rPr lang="pl-PL" sz="2400" dirty="0">
                <a:effectLst/>
                <a:latin typeface="Calibri" pitchFamily="34" charset="0"/>
                <a:cs typeface="Calibri" pitchFamily="34" charset="0"/>
              </a:rPr>
              <a:t>(</a:t>
            </a:r>
            <a:r>
              <a:rPr lang="pl-PL" sz="2400" dirty="0" smtClean="0">
                <a:effectLst/>
                <a:latin typeface="Calibri" pitchFamily="34" charset="0"/>
                <a:cs typeface="Calibri" pitchFamily="34" charset="0"/>
              </a:rPr>
              <a:t>13 </a:t>
            </a:r>
            <a:r>
              <a:rPr lang="pl-PL" sz="2400" dirty="0">
                <a:effectLst/>
                <a:latin typeface="Calibri" pitchFamily="34" charset="0"/>
                <a:cs typeface="Calibri" pitchFamily="34" charset="0"/>
              </a:rPr>
              <a:t>maja - 13 </a:t>
            </a:r>
            <a:r>
              <a:rPr lang="pl-PL" sz="2400" dirty="0" smtClean="0">
                <a:effectLst/>
                <a:latin typeface="Calibri" pitchFamily="34" charset="0"/>
                <a:cs typeface="Calibri" pitchFamily="34" charset="0"/>
              </a:rPr>
              <a:t>października </a:t>
            </a:r>
            <a:r>
              <a:rPr lang="pl-PL" sz="2400" dirty="0">
                <a:effectLst/>
                <a:latin typeface="Calibri" pitchFamily="34" charset="0"/>
                <a:cs typeface="Calibri" pitchFamily="34" charset="0"/>
              </a:rPr>
              <a:t>1917</a:t>
            </a:r>
            <a:r>
              <a:rPr lang="pl-PL" sz="2400" dirty="0" smtClean="0">
                <a:effectLst/>
                <a:latin typeface="Calibri" pitchFamily="34" charset="0"/>
                <a:cs typeface="Calibri" pitchFamily="34" charset="0"/>
              </a:rPr>
              <a:t>)</a:t>
            </a:r>
            <a:endParaRPr lang="pl-PL" sz="2400" dirty="0" smtClean="0">
              <a:solidFill>
                <a:srgbClr val="FFFF00"/>
              </a:solidFill>
              <a:latin typeface="Calibri" pitchFamily="34" charset="0"/>
              <a:cs typeface="Calibri" pitchFamily="34" charset="0"/>
            </a:endParaRPr>
          </a:p>
        </p:txBody>
      </p:sp>
      <p:sp>
        <p:nvSpPr>
          <p:cNvPr id="56326" name="Rectangle 6"/>
          <p:cNvSpPr>
            <a:spLocks noGrp="1" noChangeArrowheads="1"/>
          </p:cNvSpPr>
          <p:nvPr>
            <p:ph type="body" sz="half" idx="2"/>
          </p:nvPr>
        </p:nvSpPr>
        <p:spPr>
          <a:xfrm>
            <a:off x="179512" y="2924944"/>
            <a:ext cx="8640960" cy="3672408"/>
          </a:xfrm>
        </p:spPr>
        <p:txBody>
          <a:bodyPr/>
          <a:lstStyle/>
          <a:p>
            <a:pPr marL="0" indent="0" algn="just">
              <a:buNone/>
            </a:pPr>
            <a:r>
              <a:rPr lang="pl-PL" sz="1600" dirty="0" smtClean="0">
                <a:effectLst/>
                <a:latin typeface="Calibri" pitchFamily="34" charset="0"/>
                <a:cs typeface="Calibri" pitchFamily="34" charset="0"/>
              </a:rPr>
              <a:t>	</a:t>
            </a:r>
          </a:p>
          <a:p>
            <a:pPr marL="0" indent="0" algn="just">
              <a:buNone/>
            </a:pPr>
            <a:r>
              <a:rPr lang="pl-PL" sz="1600" b="1" dirty="0" smtClean="0">
                <a:effectLst/>
                <a:latin typeface="Calibri" pitchFamily="34" charset="0"/>
                <a:cs typeface="Calibri" pitchFamily="34" charset="0"/>
              </a:rPr>
              <a:t>	Nie </a:t>
            </a:r>
            <a:r>
              <a:rPr lang="pl-PL" sz="1600" b="1" dirty="0">
                <a:effectLst/>
                <a:latin typeface="Calibri" pitchFamily="34" charset="0"/>
                <a:cs typeface="Calibri" pitchFamily="34" charset="0"/>
              </a:rPr>
              <a:t>wszystkie jednak życzenia Matki </a:t>
            </a:r>
            <a:r>
              <a:rPr lang="pl-PL" sz="1600" b="1" dirty="0" err="1">
                <a:effectLst/>
                <a:latin typeface="Calibri" pitchFamily="34" charset="0"/>
                <a:cs typeface="Calibri" pitchFamily="34" charset="0"/>
              </a:rPr>
              <a:t>Najśw</a:t>
            </a:r>
            <a:r>
              <a:rPr lang="pl-PL" sz="1600" b="1" dirty="0">
                <a:effectLst/>
                <a:latin typeface="Calibri" pitchFamily="34" charset="0"/>
                <a:cs typeface="Calibri" pitchFamily="34" charset="0"/>
              </a:rPr>
              <a:t>. zostały spełnione.</a:t>
            </a:r>
            <a:endParaRPr lang="pl-PL" sz="1600" dirty="0">
              <a:effectLst/>
              <a:latin typeface="Calibri" pitchFamily="34" charset="0"/>
              <a:cs typeface="Calibri" pitchFamily="34" charset="0"/>
            </a:endParaRPr>
          </a:p>
          <a:p>
            <a:pPr marL="0" indent="0" algn="just">
              <a:buNone/>
            </a:pPr>
            <a:r>
              <a:rPr lang="pl-PL" sz="1600" dirty="0" smtClean="0">
                <a:effectLst/>
                <a:latin typeface="Calibri" pitchFamily="34" charset="0"/>
                <a:cs typeface="Calibri" pitchFamily="34" charset="0"/>
              </a:rPr>
              <a:t>	W </a:t>
            </a:r>
            <a:r>
              <a:rPr lang="pl-PL" sz="1600" dirty="0">
                <a:effectLst/>
                <a:latin typeface="Calibri" pitchFamily="34" charset="0"/>
                <a:cs typeface="Calibri" pitchFamily="34" charset="0"/>
              </a:rPr>
              <a:t>objawieniach nie ograniczyła się Matka </a:t>
            </a:r>
            <a:r>
              <a:rPr lang="pl-PL" sz="1600" dirty="0" err="1">
                <a:effectLst/>
                <a:latin typeface="Calibri" pitchFamily="34" charset="0"/>
                <a:cs typeface="Calibri" pitchFamily="34" charset="0"/>
              </a:rPr>
              <a:t>Najśw</a:t>
            </a:r>
            <a:r>
              <a:rPr lang="pl-PL" sz="1600" dirty="0">
                <a:effectLst/>
                <a:latin typeface="Calibri" pitchFamily="34" charset="0"/>
                <a:cs typeface="Calibri" pitchFamily="34" charset="0"/>
              </a:rPr>
              <a:t>. do wezwań pokutno-poprawczych, ale ujawniła ludzkości sposób uzyskania Łaski Bożej, której - jak wiemy - nie można zasłużyć, tylko wymodlić, wyprosić lub wybłagać. Tym środkiem wybłagania ma być prócz różańca kult </a:t>
            </a:r>
            <a:r>
              <a:rPr lang="pl-PL" sz="1600" dirty="0" err="1">
                <a:effectLst/>
                <a:latin typeface="Calibri" pitchFamily="34" charset="0"/>
                <a:cs typeface="Calibri" pitchFamily="34" charset="0"/>
              </a:rPr>
              <a:t>Niepok</a:t>
            </a:r>
            <a:r>
              <a:rPr lang="pl-PL" sz="1600" dirty="0">
                <a:effectLst/>
                <a:latin typeface="Calibri" pitchFamily="34" charset="0"/>
                <a:cs typeface="Calibri" pitchFamily="34" charset="0"/>
              </a:rPr>
              <a:t>. Serca Ma­ryi </a:t>
            </a:r>
            <a:r>
              <a:rPr lang="pl-PL" sz="1600" b="1" dirty="0">
                <a:effectLst/>
                <a:latin typeface="Calibri" pitchFamily="34" charset="0"/>
                <a:cs typeface="Calibri" pitchFamily="34" charset="0"/>
              </a:rPr>
              <a:t>w formie przyjmowania Komunii św. wynagradza­jącej w pierwsze soboty każdego miesiąca</a:t>
            </a:r>
            <a:r>
              <a:rPr lang="pl-PL" sz="1600" dirty="0">
                <a:effectLst/>
                <a:latin typeface="Calibri" pitchFamily="34" charset="0"/>
                <a:cs typeface="Calibri" pitchFamily="34" charset="0"/>
              </a:rPr>
              <a:t>. Jeżeli ludz­kość z tego środka skorzysta - będzie ocalona</a:t>
            </a:r>
            <a:r>
              <a:rPr lang="pl-PL" sz="1600" dirty="0" smtClean="0">
                <a:effectLst/>
                <a:latin typeface="Calibri" pitchFamily="34" charset="0"/>
                <a:cs typeface="Calibri" pitchFamily="34" charset="0"/>
              </a:rPr>
              <a:t>.</a:t>
            </a:r>
          </a:p>
          <a:p>
            <a:pPr marL="0" indent="0" algn="just">
              <a:buNone/>
            </a:pPr>
            <a:endParaRPr lang="pl-PL" sz="1600" dirty="0" smtClean="0">
              <a:effectLst/>
              <a:latin typeface="Calibri" pitchFamily="34" charset="0"/>
              <a:cs typeface="Calibri" pitchFamily="34" charset="0"/>
            </a:endParaRPr>
          </a:p>
          <a:p>
            <a:pPr marL="0" indent="0">
              <a:buNone/>
            </a:pPr>
            <a:r>
              <a:rPr lang="pl-PL" sz="1600" dirty="0" smtClean="0">
                <a:effectLst/>
                <a:latin typeface="Calibri" pitchFamily="34" charset="0"/>
                <a:cs typeface="Calibri" pitchFamily="34" charset="0"/>
              </a:rPr>
              <a:t>	Czy </a:t>
            </a:r>
            <a:r>
              <a:rPr lang="pl-PL" sz="1600" dirty="0">
                <a:effectLst/>
                <a:latin typeface="Calibri" pitchFamily="34" charset="0"/>
                <a:cs typeface="Calibri" pitchFamily="34" charset="0"/>
              </a:rPr>
              <a:t>można być głuchym i zatwar­działym na to wezwanie?</a:t>
            </a:r>
          </a:p>
          <a:p>
            <a:pPr marL="0" indent="0">
              <a:buNone/>
            </a:pPr>
            <a:r>
              <a:rPr lang="pl-PL" sz="1600" dirty="0" smtClean="0">
                <a:effectLst/>
                <a:latin typeface="Calibri" pitchFamily="34" charset="0"/>
                <a:cs typeface="Calibri" pitchFamily="34" charset="0"/>
              </a:rPr>
              <a:t>	Już </a:t>
            </a:r>
            <a:r>
              <a:rPr lang="pl-PL" sz="1600" dirty="0">
                <a:effectLst/>
                <a:latin typeface="Calibri" pitchFamily="34" charset="0"/>
                <a:cs typeface="Calibri" pitchFamily="34" charset="0"/>
              </a:rPr>
              <a:t>sama miłość i wdzięczność, jeżeli nie instynkt samozachowawczy, nakazuje uwzględnić słowa Maryi i do tre­ści ich się zastosować.</a:t>
            </a:r>
          </a:p>
          <a:p>
            <a:pPr marL="0" indent="0">
              <a:buNone/>
            </a:pPr>
            <a:r>
              <a:rPr lang="pl-PL" sz="1600" dirty="0" smtClean="0">
                <a:effectLst/>
                <a:latin typeface="Calibri" pitchFamily="34" charset="0"/>
                <a:cs typeface="Calibri" pitchFamily="34" charset="0"/>
              </a:rPr>
              <a:t>	Czas </a:t>
            </a:r>
            <a:r>
              <a:rPr lang="pl-PL" sz="1600" dirty="0">
                <a:effectLst/>
                <a:latin typeface="Calibri" pitchFamily="34" charset="0"/>
                <a:cs typeface="Calibri" pitchFamily="34" charset="0"/>
              </a:rPr>
              <a:t>najwyższy zadośćuczynić życze­niu Matki </a:t>
            </a:r>
            <a:r>
              <a:rPr lang="pl-PL" sz="1600" dirty="0" err="1">
                <a:effectLst/>
                <a:latin typeface="Calibri" pitchFamily="34" charset="0"/>
                <a:cs typeface="Calibri" pitchFamily="34" charset="0"/>
              </a:rPr>
              <a:t>Najśw</a:t>
            </a:r>
            <a:r>
              <a:rPr lang="pl-PL" sz="1600" dirty="0">
                <a:effectLst/>
                <a:latin typeface="Calibri" pitchFamily="34" charset="0"/>
                <a:cs typeface="Calibri" pitchFamily="34" charset="0"/>
              </a:rPr>
              <a:t>., zwłaszcza że „</a:t>
            </a:r>
            <a:r>
              <a:rPr lang="pl-PL" sz="1600" dirty="0" err="1">
                <a:effectLst/>
                <a:latin typeface="Calibri" pitchFamily="34" charset="0"/>
                <a:cs typeface="Calibri" pitchFamily="34" charset="0"/>
              </a:rPr>
              <a:t>periculum</a:t>
            </a:r>
            <a:r>
              <a:rPr lang="pl-PL" sz="1600" dirty="0">
                <a:effectLst/>
                <a:latin typeface="Calibri" pitchFamily="34" charset="0"/>
                <a:cs typeface="Calibri" pitchFamily="34" charset="0"/>
              </a:rPr>
              <a:t> in mora".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454543"/>
            <a:ext cx="2711437" cy="236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988296"/>
            <a:ext cx="2520226" cy="55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104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87824" y="274638"/>
            <a:ext cx="5698976" cy="2866330"/>
          </a:xfrm>
        </p:spPr>
        <p:txBody>
          <a:bodyPr/>
          <a:lstStyle/>
          <a:p>
            <a:pPr>
              <a:defRPr/>
            </a:pPr>
            <a:r>
              <a:rPr lang="pl-PL" sz="3600" dirty="0" smtClean="0">
                <a:solidFill>
                  <a:srgbClr val="FFFF00"/>
                </a:solidFill>
                <a:effectLst/>
                <a:latin typeface="Calibri" pitchFamily="34" charset="0"/>
                <a:cs typeface="Calibri" pitchFamily="34" charset="0"/>
              </a:rPr>
              <a:t>Nabożeństwo </a:t>
            </a:r>
            <a:br>
              <a:rPr lang="pl-PL" sz="3600" dirty="0" smtClean="0">
                <a:solidFill>
                  <a:srgbClr val="FFFF00"/>
                </a:solidFill>
                <a:effectLst/>
                <a:latin typeface="Calibri" pitchFamily="34" charset="0"/>
                <a:cs typeface="Calibri" pitchFamily="34" charset="0"/>
              </a:rPr>
            </a:br>
            <a:r>
              <a:rPr lang="pl-PL" sz="3600" dirty="0" smtClean="0">
                <a:solidFill>
                  <a:srgbClr val="FFFF00"/>
                </a:solidFill>
                <a:effectLst/>
                <a:latin typeface="Calibri" pitchFamily="34" charset="0"/>
                <a:cs typeface="Calibri" pitchFamily="34" charset="0"/>
              </a:rPr>
              <a:t>Pierwszych Sobót Miesiąca</a:t>
            </a:r>
            <a:br>
              <a:rPr lang="pl-PL" sz="3600" dirty="0" smtClean="0">
                <a:solidFill>
                  <a:srgbClr val="FFFF00"/>
                </a:solidFill>
                <a:effectLst/>
                <a:latin typeface="Calibri" pitchFamily="34" charset="0"/>
                <a:cs typeface="Calibri" pitchFamily="34" charset="0"/>
              </a:rPr>
            </a:br>
            <a:r>
              <a:rPr lang="pl-PL" sz="3600" dirty="0" smtClean="0">
                <a:solidFill>
                  <a:srgbClr val="FFFF00"/>
                </a:solidFill>
                <a:effectLst/>
                <a:latin typeface="Calibri" pitchFamily="34" charset="0"/>
                <a:cs typeface="Calibri" pitchFamily="34" charset="0"/>
              </a:rPr>
              <a:t>Bp Józef S. Pelczar</a:t>
            </a:r>
            <a:br>
              <a:rPr lang="pl-PL" sz="3600" dirty="0" smtClean="0">
                <a:solidFill>
                  <a:srgbClr val="FFFF00"/>
                </a:solidFill>
                <a:effectLst/>
                <a:latin typeface="Calibri" pitchFamily="34" charset="0"/>
                <a:cs typeface="Calibri" pitchFamily="34" charset="0"/>
              </a:rPr>
            </a:br>
            <a:r>
              <a:rPr lang="pl-PL" sz="3600" dirty="0" smtClean="0">
                <a:solidFill>
                  <a:srgbClr val="FFFF00"/>
                </a:solidFill>
                <a:effectLst/>
                <a:latin typeface="Calibri" pitchFamily="34" charset="0"/>
                <a:cs typeface="Calibri" pitchFamily="34" charset="0"/>
              </a:rPr>
              <a:t>Bp Stanisław Czajka</a:t>
            </a:r>
            <a:br>
              <a:rPr lang="pl-PL" sz="3600" dirty="0" smtClean="0">
                <a:solidFill>
                  <a:srgbClr val="FFFF00"/>
                </a:solidFill>
                <a:effectLst/>
                <a:latin typeface="Calibri" pitchFamily="34" charset="0"/>
                <a:cs typeface="Calibri" pitchFamily="34" charset="0"/>
              </a:rPr>
            </a:br>
            <a:r>
              <a:rPr lang="pl-PL" sz="2800" b="0" dirty="0" smtClean="0">
                <a:solidFill>
                  <a:srgbClr val="FFFF00"/>
                </a:solidFill>
                <a:effectLst/>
                <a:latin typeface="Calibri" pitchFamily="34" charset="0"/>
                <a:cs typeface="Calibri" pitchFamily="34" charset="0"/>
              </a:rPr>
              <a:t>Wydały SS. Wizytki, Jasło 1948 r.</a:t>
            </a:r>
            <a:endParaRPr lang="pl-PL" sz="2800" b="0" dirty="0">
              <a:solidFill>
                <a:srgbClr val="FFFF00"/>
              </a:solidFill>
              <a:latin typeface="Calibri" pitchFamily="34" charset="0"/>
              <a:cs typeface="Calibri" pitchFamily="34" charset="0"/>
            </a:endParaRPr>
          </a:p>
        </p:txBody>
      </p:sp>
      <p:sp>
        <p:nvSpPr>
          <p:cNvPr id="4" name="Symbol zastępczy tekstu 3"/>
          <p:cNvSpPr>
            <a:spLocks noGrp="1"/>
          </p:cNvSpPr>
          <p:nvPr>
            <p:ph type="body" sz="half" idx="2"/>
          </p:nvPr>
        </p:nvSpPr>
        <p:spPr>
          <a:xfrm>
            <a:off x="323528" y="3645024"/>
            <a:ext cx="8548142" cy="3168352"/>
          </a:xfrm>
        </p:spPr>
        <p:txBody>
          <a:bodyPr/>
          <a:lstStyle/>
          <a:p>
            <a:pPr marL="0" indent="0" algn="just">
              <a:buNone/>
            </a:pPr>
            <a:r>
              <a:rPr lang="pl-PL" sz="2000" b="1" dirty="0" smtClean="0">
                <a:effectLst/>
                <a:latin typeface="Calibri" pitchFamily="34" charset="0"/>
                <a:cs typeface="Calibri" pitchFamily="34" charset="0"/>
              </a:rPr>
              <a:t>	NABOŻEŃSTWO </a:t>
            </a:r>
            <a:r>
              <a:rPr lang="pl-PL" sz="2000" b="1" dirty="0">
                <a:effectLst/>
                <a:latin typeface="Calibri" pitchFamily="34" charset="0"/>
                <a:cs typeface="Calibri" pitchFamily="34" charset="0"/>
              </a:rPr>
              <a:t>PIERWSZYCH SOBÓT MIESIĄCA</a:t>
            </a:r>
          </a:p>
          <a:p>
            <a:pPr marL="0" indent="0" algn="just">
              <a:buNone/>
            </a:pPr>
            <a:r>
              <a:rPr lang="pl-PL" sz="2000" dirty="0" smtClean="0">
                <a:effectLst/>
                <a:latin typeface="Calibri" pitchFamily="34" charset="0"/>
                <a:cs typeface="Calibri" pitchFamily="34" charset="0"/>
              </a:rPr>
              <a:t>	Poświęcenie </a:t>
            </a:r>
            <a:r>
              <a:rPr lang="pl-PL" sz="2000" dirty="0">
                <a:effectLst/>
                <a:latin typeface="Calibri" pitchFamily="34" charset="0"/>
                <a:cs typeface="Calibri" pitchFamily="34" charset="0"/>
              </a:rPr>
              <a:t>jasnogórskie narodu polskiego Niepokalanemu  Sercu Maryi było najwspanialszym aktem hołdu złożonym przez Polskę  Bogarodzicy. Podobnej manifestacji, podobnych tłumów Jasna Góra nie widziała nigdy przedtem.</a:t>
            </a:r>
          </a:p>
          <a:p>
            <a:pPr marL="0" indent="0" algn="just">
              <a:buNone/>
            </a:pPr>
            <a:r>
              <a:rPr lang="pl-PL" sz="2000" dirty="0" smtClean="0">
                <a:effectLst/>
                <a:latin typeface="Calibri" pitchFamily="34" charset="0"/>
                <a:cs typeface="Calibri" pitchFamily="34" charset="0"/>
              </a:rPr>
              <a:t>	Sama </a:t>
            </a:r>
            <a:r>
              <a:rPr lang="pl-PL" sz="2000" dirty="0">
                <a:effectLst/>
                <a:latin typeface="Calibri" pitchFamily="34" charset="0"/>
                <a:cs typeface="Calibri" pitchFamily="34" charset="0"/>
              </a:rPr>
              <a:t>Matka Najświętsza wyraziła życze­nie we Fatima, aby poświęcono świat Jej Niepokalanemu Sercu.  Ale jednym i tym samym zdaniem wyraziła także życzenie o Komunię św. wynagradzającą w pier­wsze soboty miesiąca</a:t>
            </a:r>
            <a:r>
              <a:rPr lang="pl-PL" sz="2000" dirty="0" smtClean="0">
                <a:effectLst/>
                <a:latin typeface="Calibri" pitchFamily="34" charset="0"/>
                <a:cs typeface="Calibri" pitchFamily="34" charset="0"/>
              </a:rPr>
              <a:t>.</a:t>
            </a:r>
          </a:p>
          <a:p>
            <a:pPr marL="0" indent="0" algn="r">
              <a:buNone/>
            </a:pPr>
            <a:r>
              <a:rPr lang="pl-PL" sz="1800" b="1" i="1" dirty="0" smtClean="0">
                <a:effectLst/>
                <a:latin typeface="Calibri" pitchFamily="34" charset="0"/>
                <a:cs typeface="Calibri" pitchFamily="34" charset="0"/>
              </a:rPr>
              <a:t>Bp Stanisław Czajka – Częstochowa</a:t>
            </a:r>
            <a:endParaRPr lang="pl-PL" sz="1800" b="1" i="1" dirty="0">
              <a:effectLst/>
              <a:latin typeface="Calibri" pitchFamily="34" charset="0"/>
              <a:cs typeface="Calibri" pitchFamily="34" charset="0"/>
            </a:endParaRPr>
          </a:p>
          <a:p>
            <a:pPr marL="0" indent="0">
              <a:buFont typeface="Wingdings" pitchFamily="2" charset="2"/>
              <a:buNone/>
              <a:defRPr/>
            </a:pPr>
            <a:endParaRPr lang="pl-PL" sz="2400" dirty="0">
              <a:solidFill>
                <a:srgbClr val="FFFF00"/>
              </a:solidFill>
              <a:latin typeface="Calibri" pitchFamily="34" charset="0"/>
              <a:cs typeface="Calibri" pitchFamily="34" charset="0"/>
            </a:endParaRPr>
          </a:p>
        </p:txBody>
      </p:sp>
      <p:pic>
        <p:nvPicPr>
          <p:cNvPr id="1026" name="Picture 2" descr="C:\Users\Krzysztof\Documents\SEKRETARIAF FATIMSKI\Lata do 2011\TEKSTY Pierwsze soboty i Fatima\Pierwsze Soboty Bp. Pelczar.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1"/>
            <a:ext cx="2232248" cy="316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693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Rot="1" noChangeArrowheads="1"/>
          </p:cNvSpPr>
          <p:nvPr>
            <p:ph type="title"/>
          </p:nvPr>
        </p:nvSpPr>
        <p:spPr>
          <a:xfrm>
            <a:off x="107950" y="260350"/>
            <a:ext cx="8785225" cy="1008063"/>
          </a:xfrm>
        </p:spPr>
        <p:txBody>
          <a:bodyPr/>
          <a:lstStyle/>
          <a:p>
            <a:pPr eaLnBrk="1" hangingPunct="1">
              <a:defRPr/>
            </a:pPr>
            <a:r>
              <a:rPr lang="pl-PL" sz="3100" dirty="0" smtClean="0">
                <a:effectLst/>
                <a:latin typeface="Calibri" pitchFamily="34" charset="0"/>
                <a:cs typeface="Calibri" pitchFamily="34" charset="0"/>
              </a:rPr>
              <a:t>Kard. August Hlond Prymas Polski 1926-1948</a:t>
            </a:r>
          </a:p>
        </p:txBody>
      </p:sp>
      <p:sp>
        <p:nvSpPr>
          <p:cNvPr id="58374" name="Rectangle 6"/>
          <p:cNvSpPr>
            <a:spLocks noGrp="1" noChangeArrowheads="1"/>
          </p:cNvSpPr>
          <p:nvPr>
            <p:ph type="body" sz="half" idx="2"/>
          </p:nvPr>
        </p:nvSpPr>
        <p:spPr>
          <a:xfrm>
            <a:off x="250825" y="1125538"/>
            <a:ext cx="6348413" cy="1582737"/>
          </a:xfrm>
        </p:spPr>
        <p:txBody>
          <a:bodyPr/>
          <a:lstStyle/>
          <a:p>
            <a:pPr algn="ctr" eaLnBrk="1" hangingPunct="1">
              <a:lnSpc>
                <a:spcPct val="90000"/>
              </a:lnSpc>
              <a:buFont typeface="Wingdings" pitchFamily="2" charset="2"/>
              <a:buNone/>
              <a:defRPr/>
            </a:pPr>
            <a:r>
              <a:rPr lang="pl-PL" sz="2400" dirty="0" smtClean="0">
                <a:solidFill>
                  <a:srgbClr val="FFFF00"/>
                </a:solidFill>
                <a:effectLst/>
                <a:latin typeface="Calibri" pitchFamily="34" charset="0"/>
                <a:cs typeface="Calibri" pitchFamily="34" charset="0"/>
              </a:rPr>
              <a:t>Informacja Konferencji Episkopatu Polski</a:t>
            </a:r>
          </a:p>
          <a:p>
            <a:pPr algn="ctr" eaLnBrk="1" hangingPunct="1">
              <a:lnSpc>
                <a:spcPct val="90000"/>
              </a:lnSpc>
              <a:buFont typeface="Wingdings" pitchFamily="2" charset="2"/>
              <a:buNone/>
              <a:defRPr/>
            </a:pPr>
            <a:r>
              <a:rPr lang="pl-PL" sz="2400" dirty="0" smtClean="0">
                <a:solidFill>
                  <a:srgbClr val="FFFF00"/>
                </a:solidFill>
                <a:effectLst/>
                <a:latin typeface="Calibri" pitchFamily="34" charset="0"/>
                <a:cs typeface="Calibri" pitchFamily="34" charset="0"/>
              </a:rPr>
              <a:t>dotycząca poświęcenia Narodu Polskiego </a:t>
            </a:r>
          </a:p>
          <a:p>
            <a:pPr algn="ctr" eaLnBrk="1" hangingPunct="1">
              <a:lnSpc>
                <a:spcPct val="90000"/>
              </a:lnSpc>
              <a:buFont typeface="Wingdings" pitchFamily="2" charset="2"/>
              <a:buNone/>
              <a:defRPr/>
            </a:pPr>
            <a:r>
              <a:rPr lang="pl-PL" sz="2400" dirty="0" smtClean="0">
                <a:solidFill>
                  <a:srgbClr val="FFFF00"/>
                </a:solidFill>
                <a:effectLst/>
                <a:latin typeface="Calibri" pitchFamily="34" charset="0"/>
                <a:cs typeface="Calibri" pitchFamily="34" charset="0"/>
              </a:rPr>
              <a:t>Niepokalanemu Sercu Maryi</a:t>
            </a:r>
          </a:p>
          <a:p>
            <a:pPr algn="ctr" eaLnBrk="1" hangingPunct="1">
              <a:lnSpc>
                <a:spcPct val="90000"/>
              </a:lnSpc>
              <a:buFont typeface="Wingdings" pitchFamily="2" charset="2"/>
              <a:buNone/>
              <a:defRPr/>
            </a:pPr>
            <a:r>
              <a:rPr lang="pl-PL" sz="2400" b="1" dirty="0">
                <a:solidFill>
                  <a:srgbClr val="FFFF00"/>
                </a:solidFill>
                <a:effectLst/>
                <a:latin typeface="Calibri" pitchFamily="34" charset="0"/>
                <a:cs typeface="Calibri" pitchFamily="34" charset="0"/>
              </a:rPr>
              <a:t>Wielki Post 1946</a:t>
            </a:r>
          </a:p>
          <a:p>
            <a:pPr algn="ctr" eaLnBrk="1" hangingPunct="1">
              <a:lnSpc>
                <a:spcPct val="90000"/>
              </a:lnSpc>
              <a:buFont typeface="Wingdings" pitchFamily="2" charset="2"/>
              <a:buNone/>
              <a:defRPr/>
            </a:pPr>
            <a:endParaRPr lang="pl-PL" dirty="0" smtClean="0">
              <a:latin typeface="Arial" charset="0"/>
            </a:endParaRPr>
          </a:p>
        </p:txBody>
      </p:sp>
      <p:pic>
        <p:nvPicPr>
          <p:cNvPr id="1638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354" y="1268413"/>
            <a:ext cx="2501645" cy="39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Prostokąt 1"/>
          <p:cNvSpPr>
            <a:spLocks noChangeArrowheads="1"/>
          </p:cNvSpPr>
          <p:nvPr/>
        </p:nvSpPr>
        <p:spPr bwMode="auto">
          <a:xfrm>
            <a:off x="230188" y="2924175"/>
            <a:ext cx="63468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l-PL" dirty="0" smtClean="0">
                <a:latin typeface="Calibri" pitchFamily="34" charset="0"/>
                <a:cs typeface="Calibri" pitchFamily="34" charset="0"/>
              </a:rPr>
              <a:t>	Nie </a:t>
            </a:r>
            <a:r>
              <a:rPr lang="pl-PL" dirty="0">
                <a:latin typeface="Calibri" pitchFamily="34" charset="0"/>
                <a:cs typeface="Calibri" pitchFamily="34" charset="0"/>
              </a:rPr>
              <a:t>postąpilibyśmy zgodnie z duchem naszych dziejów ani </a:t>
            </a:r>
            <a:r>
              <a:rPr lang="pl-PL" dirty="0" smtClean="0">
                <a:latin typeface="Calibri" pitchFamily="34" charset="0"/>
                <a:cs typeface="Calibri" pitchFamily="34" charset="0"/>
              </a:rPr>
              <a:t>z </a:t>
            </a:r>
            <a:r>
              <a:rPr lang="pl-PL" dirty="0">
                <a:latin typeface="Calibri" pitchFamily="34" charset="0"/>
                <a:cs typeface="Calibri" pitchFamily="34" charset="0"/>
              </a:rPr>
              <a:t>ciążącym na nas długiem wdzięczności, gdybyśmy na progu nowych czasów nie odnowili przymierza Polski z Jej niebieską Królową, dla której naród ma odwieczną, serdeczną i rodzinną cześć. Po szwedzkim potopie ślubował Jej "nową i gorącą służbę" król Jan Kazimierz. Teraz sam Naród i kraj cały poświęca się uroczystym aktem Matce Najświętszej i Jej Niepokalanemu Sercu, obierając Ją znowu za Patronkę swoją i państwa oraz oddając w Jej szczególną opiekę Kościół i przyszłość Rzeczypospolitej...</a:t>
            </a:r>
          </a:p>
          <a:p>
            <a:pPr algn="just"/>
            <a:r>
              <a:rPr lang="pl-PL" dirty="0">
                <a:latin typeface="Calibri" pitchFamily="34" charset="0"/>
                <a:cs typeface="Calibri" pitchFamily="34" charset="0"/>
              </a:rPr>
              <a:t> </a:t>
            </a:r>
            <a:r>
              <a:rPr lang="pl-PL" dirty="0"/>
              <a:t/>
            </a:r>
            <a:br>
              <a:rPr lang="pl-PL" dirty="0"/>
            </a:br>
            <a:endParaRPr lang="pl-PL" dirty="0"/>
          </a:p>
        </p:txBody>
      </p:sp>
      <p:sp>
        <p:nvSpPr>
          <p:cNvPr id="16390" name="Prostokąt 2"/>
          <p:cNvSpPr>
            <a:spLocks noChangeArrowheads="1"/>
          </p:cNvSpPr>
          <p:nvPr/>
        </p:nvSpPr>
        <p:spPr bwMode="auto">
          <a:xfrm>
            <a:off x="230188" y="5589240"/>
            <a:ext cx="8551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l-PL" sz="2000" b="1" dirty="0">
                <a:solidFill>
                  <a:srgbClr val="FFFF00"/>
                </a:solidFill>
                <a:latin typeface="Calibri" panose="020F0502020204030204" pitchFamily="34" charset="0"/>
              </a:rPr>
              <a:t>Przywiązujemy wielką wagę do uroczystego oddania się narodu Niepokalanej Dziewicy, o ile akt ten dokonany zostanie z wiarą i uzupełniony będzie czynem.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93910"/>
            <a:ext cx="4406900" cy="280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a:xfrm>
            <a:off x="4406900" y="944563"/>
            <a:ext cx="4351338" cy="2003425"/>
          </a:xfrm>
        </p:spPr>
        <p:txBody>
          <a:bodyPr/>
          <a:lstStyle/>
          <a:p>
            <a:pPr algn="r" eaLnBrk="1" hangingPunct="1">
              <a:lnSpc>
                <a:spcPct val="90000"/>
              </a:lnSpc>
              <a:defRPr/>
            </a:pPr>
            <a:r>
              <a:rPr lang="pl-PL" sz="3600" b="0" dirty="0" smtClean="0">
                <a:solidFill>
                  <a:srgbClr val="FFFF00"/>
                </a:solidFill>
                <a:effectLst/>
                <a:latin typeface="Calibri" panose="020F0502020204030204" pitchFamily="34" charset="0"/>
              </a:rPr>
              <a:t>Poświęcenie </a:t>
            </a:r>
            <a:r>
              <a:rPr lang="pl-PL" sz="3600" b="0" dirty="0">
                <a:solidFill>
                  <a:srgbClr val="FFFF00"/>
                </a:solidFill>
                <a:effectLst/>
                <a:latin typeface="Calibri" panose="020F0502020204030204" pitchFamily="34" charset="0"/>
              </a:rPr>
              <a:t>się </a:t>
            </a:r>
            <a:r>
              <a:rPr lang="pl-PL" sz="3600" b="0" dirty="0" smtClean="0">
                <a:solidFill>
                  <a:srgbClr val="FFFF00"/>
                </a:solidFill>
                <a:effectLst/>
                <a:latin typeface="Calibri" panose="020F0502020204030204" pitchFamily="34" charset="0"/>
              </a:rPr>
              <a:t/>
            </a:r>
            <a:br>
              <a:rPr lang="pl-PL" sz="3600" b="0" dirty="0" smtClean="0">
                <a:solidFill>
                  <a:srgbClr val="FFFF00"/>
                </a:solidFill>
                <a:effectLst/>
                <a:latin typeface="Calibri" panose="020F0502020204030204" pitchFamily="34" charset="0"/>
              </a:rPr>
            </a:br>
            <a:r>
              <a:rPr lang="pl-PL" sz="3600" b="0" dirty="0" smtClean="0">
                <a:solidFill>
                  <a:srgbClr val="FFFF00"/>
                </a:solidFill>
                <a:effectLst/>
                <a:latin typeface="Calibri" panose="020F0502020204030204" pitchFamily="34" charset="0"/>
              </a:rPr>
              <a:t>wspólnot zakonnych </a:t>
            </a:r>
            <a:br>
              <a:rPr lang="pl-PL" sz="3600" b="0" dirty="0" smtClean="0">
                <a:solidFill>
                  <a:srgbClr val="FFFF00"/>
                </a:solidFill>
                <a:effectLst/>
                <a:latin typeface="Calibri" panose="020F0502020204030204" pitchFamily="34" charset="0"/>
              </a:rPr>
            </a:br>
            <a:r>
              <a:rPr lang="pl-PL" sz="3600" b="0" dirty="0" smtClean="0">
                <a:solidFill>
                  <a:srgbClr val="FFFF00"/>
                </a:solidFill>
                <a:effectLst/>
                <a:latin typeface="Calibri" panose="020F0502020204030204" pitchFamily="34" charset="0"/>
              </a:rPr>
              <a:t>Niep</a:t>
            </a:r>
            <a:r>
              <a:rPr lang="pl-PL" sz="3600" b="0" dirty="0">
                <a:solidFill>
                  <a:srgbClr val="FFFF00"/>
                </a:solidFill>
                <a:effectLst/>
                <a:latin typeface="Calibri" panose="020F0502020204030204" pitchFamily="34" charset="0"/>
              </a:rPr>
              <a:t>. Sercu </a:t>
            </a:r>
            <a:r>
              <a:rPr lang="pl-PL" sz="3600" b="0" dirty="0" smtClean="0">
                <a:solidFill>
                  <a:srgbClr val="FFFF00"/>
                </a:solidFill>
                <a:effectLst/>
                <a:latin typeface="Calibri" panose="020F0502020204030204" pitchFamily="34" charset="0"/>
              </a:rPr>
              <a:t>Maryi</a:t>
            </a:r>
            <a:r>
              <a:rPr lang="pl-PL" sz="3600" b="0" dirty="0">
                <a:solidFill>
                  <a:srgbClr val="FFFF00"/>
                </a:solidFill>
                <a:effectLst/>
                <a:latin typeface="Calibri" panose="020F0502020204030204" pitchFamily="34" charset="0"/>
              </a:rPr>
              <a:t> </a:t>
            </a:r>
            <a:r>
              <a:rPr lang="pl-PL" sz="3600" b="0" dirty="0" smtClean="0">
                <a:solidFill>
                  <a:srgbClr val="FFFF00"/>
                </a:solidFill>
                <a:effectLst/>
                <a:latin typeface="Calibri" panose="020F0502020204030204" pitchFamily="34" charset="0"/>
              </a:rPr>
              <a:t/>
            </a:r>
            <a:br>
              <a:rPr lang="pl-PL" sz="3600" b="0" dirty="0" smtClean="0">
                <a:solidFill>
                  <a:srgbClr val="FFFF00"/>
                </a:solidFill>
                <a:effectLst/>
                <a:latin typeface="Calibri" panose="020F0502020204030204" pitchFamily="34" charset="0"/>
              </a:rPr>
            </a:br>
            <a:r>
              <a:rPr lang="pl-PL" sz="3600" dirty="0" smtClean="0">
                <a:solidFill>
                  <a:srgbClr val="FFFF00"/>
                </a:solidFill>
                <a:effectLst/>
                <a:latin typeface="Calibri" panose="020F0502020204030204" pitchFamily="34" charset="0"/>
              </a:rPr>
              <a:t>19.08.1946</a:t>
            </a:r>
            <a:endParaRPr lang="pl-PL" sz="3600" dirty="0">
              <a:solidFill>
                <a:srgbClr val="FFFF00"/>
              </a:solidFill>
              <a:effectLst/>
              <a:latin typeface="Calibri" panose="020F0502020204030204" pitchFamily="34" charset="0"/>
            </a:endParaRPr>
          </a:p>
        </p:txBody>
      </p:sp>
      <p:sp>
        <p:nvSpPr>
          <p:cNvPr id="18436" name="Prostokąt 2"/>
          <p:cNvSpPr>
            <a:spLocks noChangeArrowheads="1"/>
          </p:cNvSpPr>
          <p:nvPr/>
        </p:nvSpPr>
        <p:spPr bwMode="auto">
          <a:xfrm>
            <a:off x="468313" y="3573463"/>
            <a:ext cx="82073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l-PL" sz="2000" dirty="0" smtClean="0">
                <a:latin typeface="Calibri" panose="020F0502020204030204" pitchFamily="34" charset="0"/>
              </a:rPr>
              <a:t>„Łącząc </a:t>
            </a:r>
            <a:r>
              <a:rPr lang="pl-PL" sz="2000" dirty="0">
                <a:latin typeface="Calibri" panose="020F0502020204030204" pitchFamily="34" charset="0"/>
              </a:rPr>
              <a:t>modlitwy z ofiarami wspomagać będziemy biednych grzeszników, których los takim smutkiem przepełnia Twoje Niepokalane, Macierzyńskie Serce. Pragniemy wynagradzać Ci wszystkie zniewagi i rany doznane z winy naszej i naszych braci. </a:t>
            </a:r>
          </a:p>
          <a:p>
            <a:pPr algn="just"/>
            <a:endParaRPr lang="pl-PL" sz="2000" dirty="0">
              <a:latin typeface="Calibri" panose="020F0502020204030204" pitchFamily="34" charset="0"/>
            </a:endParaRPr>
          </a:p>
          <a:p>
            <a:pPr algn="just"/>
            <a:r>
              <a:rPr lang="pl-PL" sz="2000" dirty="0">
                <a:latin typeface="Calibri" panose="020F0502020204030204" pitchFamily="34" charset="0"/>
              </a:rPr>
              <a:t>Aby pocieszyć Twoje Niepokalane Serce, spełniać będziemy Jego życzenia, poświęcając </a:t>
            </a:r>
            <a:r>
              <a:rPr lang="pl-PL" sz="2000" b="1" dirty="0">
                <a:latin typeface="Calibri" panose="020F0502020204030204" pitchFamily="34" charset="0"/>
              </a:rPr>
              <a:t>pierwsze soboty miesiąca czci Twego Niepokalanego Serca </a:t>
            </a:r>
            <a:r>
              <a:rPr lang="pl-PL" sz="2000" dirty="0">
                <a:latin typeface="Calibri" panose="020F0502020204030204" pitchFamily="34" charset="0"/>
              </a:rPr>
              <a:t>przez nabożeństwo według Twoich wskazówek. </a:t>
            </a:r>
          </a:p>
          <a:p>
            <a:pPr algn="just"/>
            <a:r>
              <a:rPr lang="pl-PL" sz="2000" dirty="0">
                <a:latin typeface="Calibri" panose="020F0502020204030204" pitchFamily="34" charset="0"/>
              </a:rPr>
              <a:t>Kochać będziemy tak drogi Ci różaniec </a:t>
            </a:r>
            <a:r>
              <a:rPr lang="pl-PL" sz="2000" dirty="0" smtClean="0">
                <a:latin typeface="Calibri" panose="020F0502020204030204" pitchFamily="34" charset="0"/>
              </a:rPr>
              <a:t>święty”.</a:t>
            </a:r>
            <a:endParaRPr lang="pl-PL" sz="2000" dirty="0">
              <a:latin typeface="Calibri" panose="020F0502020204030204" pitchFamily="34" charset="0"/>
            </a:endParaRPr>
          </a:p>
        </p:txBody>
      </p:sp>
    </p:spTree>
    <p:extLst>
      <p:ext uri="{BB962C8B-B14F-4D97-AF65-F5344CB8AC3E}">
        <p14:creationId xmlns:p14="http://schemas.microsoft.com/office/powerpoint/2010/main" val="372328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Rectangle 8"/>
          <p:cNvSpPr>
            <a:spLocks noGrp="1" noRot="1" noChangeArrowheads="1"/>
          </p:cNvSpPr>
          <p:nvPr>
            <p:ph type="title"/>
          </p:nvPr>
        </p:nvSpPr>
        <p:spPr>
          <a:xfrm>
            <a:off x="179388" y="242888"/>
            <a:ext cx="8661400" cy="1529928"/>
          </a:xfrm>
        </p:spPr>
        <p:txBody>
          <a:bodyPr/>
          <a:lstStyle/>
          <a:p>
            <a:pPr eaLnBrk="1" hangingPunct="1">
              <a:lnSpc>
                <a:spcPct val="90000"/>
              </a:lnSpc>
              <a:defRPr/>
            </a:pPr>
            <a:r>
              <a:rPr lang="pl-PL" sz="3600" dirty="0" smtClean="0">
                <a:solidFill>
                  <a:srgbClr val="FFFF00"/>
                </a:solidFill>
                <a:effectLst/>
                <a:latin typeface="Calibri" pitchFamily="34" charset="0"/>
                <a:cs typeface="Calibri" pitchFamily="34" charset="0"/>
              </a:rPr>
              <a:t>08 września 1946 - Jasna Góra</a:t>
            </a:r>
            <a:br>
              <a:rPr lang="pl-PL" sz="3600" dirty="0" smtClean="0">
                <a:solidFill>
                  <a:srgbClr val="FFFF00"/>
                </a:solidFill>
                <a:effectLst/>
                <a:latin typeface="Calibri" pitchFamily="34" charset="0"/>
                <a:cs typeface="Calibri" pitchFamily="34" charset="0"/>
              </a:rPr>
            </a:br>
            <a:r>
              <a:rPr lang="pl-PL" sz="2700" b="0" dirty="0" smtClean="0">
                <a:solidFill>
                  <a:srgbClr val="FFFF00"/>
                </a:solidFill>
                <a:effectLst/>
                <a:latin typeface="Calibri" pitchFamily="34" charset="0"/>
                <a:cs typeface="Calibri" pitchFamily="34" charset="0"/>
              </a:rPr>
              <a:t>Poświęcenie Narodu Polskiego Niepokalanemu Sercu Maryi</a:t>
            </a:r>
            <a:endParaRPr lang="pl-PL" sz="2700" dirty="0" smtClean="0">
              <a:solidFill>
                <a:srgbClr val="FFFF00"/>
              </a:solidFill>
              <a:effectLst/>
              <a:latin typeface="Microsoft PhagsPa" pitchFamily="34" charset="0"/>
            </a:endParaRPr>
          </a:p>
        </p:txBody>
      </p:sp>
      <p:sp>
        <p:nvSpPr>
          <p:cNvPr id="17411" name="Prostokąt 1"/>
          <p:cNvSpPr>
            <a:spLocks noChangeArrowheads="1"/>
          </p:cNvSpPr>
          <p:nvPr/>
        </p:nvSpPr>
        <p:spPr bwMode="auto">
          <a:xfrm>
            <a:off x="468313" y="3076575"/>
            <a:ext cx="83518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l-PL" dirty="0" smtClean="0">
                <a:latin typeface="Calibri" panose="020F0502020204030204" pitchFamily="34" charset="0"/>
              </a:rPr>
              <a:t>„…Milion </a:t>
            </a:r>
            <a:r>
              <a:rPr lang="pl-PL" dirty="0">
                <a:latin typeface="Calibri" panose="020F0502020204030204" pitchFamily="34" charset="0"/>
              </a:rPr>
              <a:t>ludzi skupionych tłumnie, tłoczno i ciasno, jeden tuż przy drugim, na jednym placu... głowa przy głowie... morze głów ludzkich... Było razem ponad milion... Był to więc milion ludzi, milion Polaków i Polek, które nie ulękły się niewygód i morderczych warunków…</a:t>
            </a:r>
          </a:p>
          <a:p>
            <a:pPr algn="just"/>
            <a:r>
              <a:rPr lang="pl-PL" b="1" dirty="0">
                <a:latin typeface="Calibri" panose="020F0502020204030204" pitchFamily="34" charset="0"/>
              </a:rPr>
              <a:t>I kto na własne oczy oglądał ów milion dusz nieśmiertelnych, ten nigdy tego zapomnieć nie może</a:t>
            </a:r>
            <a:r>
              <a:rPr lang="pl-PL" b="1" dirty="0" smtClean="0">
                <a:latin typeface="Calibri" panose="020F0502020204030204" pitchFamily="34" charset="0"/>
              </a:rPr>
              <a:t>!”                                                           </a:t>
            </a:r>
            <a:r>
              <a:rPr lang="pl-PL" b="1" i="1" dirty="0" smtClean="0">
                <a:solidFill>
                  <a:srgbClr val="FFFF00"/>
                </a:solidFill>
                <a:latin typeface="Calibri" panose="020F0502020204030204" pitchFamily="34" charset="0"/>
              </a:rPr>
              <a:t>Relacja w Tygodniku Niedziela</a:t>
            </a:r>
            <a:endParaRPr lang="pl-PL" b="1" i="1" dirty="0">
              <a:solidFill>
                <a:srgbClr val="FFFF00"/>
              </a:solidFill>
              <a:latin typeface="Calibri" panose="020F0502020204030204" pitchFamily="34" charset="0"/>
            </a:endParaRPr>
          </a:p>
        </p:txBody>
      </p:sp>
      <p:sp>
        <p:nvSpPr>
          <p:cNvPr id="17412" name="Prostokąt 2"/>
          <p:cNvSpPr>
            <a:spLocks noChangeArrowheads="1"/>
          </p:cNvSpPr>
          <p:nvPr/>
        </p:nvSpPr>
        <p:spPr bwMode="auto">
          <a:xfrm>
            <a:off x="468313" y="5013325"/>
            <a:ext cx="83518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l-PL" dirty="0" smtClean="0">
                <a:latin typeface="Calibri" panose="020F0502020204030204" pitchFamily="34" charset="0"/>
              </a:rPr>
              <a:t>„Władna </a:t>
            </a:r>
            <a:r>
              <a:rPr lang="pl-PL" dirty="0">
                <a:latin typeface="Calibri" panose="020F0502020204030204" pitchFamily="34" charset="0"/>
              </a:rPr>
              <a:t>świata Królowo! Spojrzyj miłościwym okiem na troski i błędy rodzaju ludzkiego. Wyprowadź go z udręki i bezładu, z nieuczciwości i grzechów. Wyproś narodom pojednanie szczere i trwałe. </a:t>
            </a:r>
            <a:r>
              <a:rPr lang="pl-PL" b="1" dirty="0">
                <a:latin typeface="Calibri" panose="020F0502020204030204" pitchFamily="34" charset="0"/>
              </a:rPr>
              <a:t>Wskaż im drogę powrotu do Boga</a:t>
            </a:r>
            <a:r>
              <a:rPr lang="pl-PL" dirty="0">
                <a:latin typeface="Calibri" panose="020F0502020204030204" pitchFamily="34" charset="0"/>
              </a:rPr>
              <a:t>, by na Jego prawie budowały życie swoje. Daj wszystkim trwały pokój, oparty na sprawiedliwości, braterstwie, </a:t>
            </a:r>
            <a:r>
              <a:rPr lang="pl-PL" dirty="0" smtClean="0">
                <a:latin typeface="Calibri" panose="020F0502020204030204" pitchFamily="34" charset="0"/>
              </a:rPr>
              <a:t>zaufaniu”.                                                                  </a:t>
            </a:r>
            <a:r>
              <a:rPr lang="pl-PL" b="1" i="1" dirty="0" smtClean="0">
                <a:solidFill>
                  <a:srgbClr val="FFFF00"/>
                </a:solidFill>
                <a:latin typeface="Calibri" panose="020F0502020204030204" pitchFamily="34" charset="0"/>
              </a:rPr>
              <a:t>Fragm. tekstu poświęcenia</a:t>
            </a:r>
            <a:endParaRPr lang="pl-PL" b="1" i="1" dirty="0">
              <a:solidFill>
                <a:srgbClr val="FFFF00"/>
              </a:solidFill>
              <a:latin typeface="Calibri" panose="020F0502020204030204" pitchFamily="34" charset="0"/>
            </a:endParaRP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1628775"/>
            <a:ext cx="46005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Krzysztof\Documents\SEKRETARIAF FATIMSKI\TEKSTY Pierwsze soboty i Fatima\Okładka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55600"/>
            <a:ext cx="128587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C:\Users\Krzysztof\Documents\SEKRETARIAF FATIMSKI\TEKSTY Pierwsze soboty i Fatima\Okładka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355600"/>
            <a:ext cx="12541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C:\Users\Krzysztof\Documents\SEKRETARIAF FATIMSKI\TEKSTY Pierwsze soboty i Fatima\Okładka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033" y="355600"/>
            <a:ext cx="13239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Users\Krzysztof\Documents\SEKRETARIAF FATIMSKI\TEKSTY Pierwsze soboty i Fatima\Okładka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001" y="355600"/>
            <a:ext cx="127317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Users\Krzysztof\Documents\SEKRETARIAF FATIMSKI\TEKSTY Pierwsze soboty i Fatima\Rycerz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7194" y="44624"/>
            <a:ext cx="2733958" cy="429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Prostokąt 4"/>
          <p:cNvSpPr>
            <a:spLocks noChangeArrowheads="1"/>
          </p:cNvSpPr>
          <p:nvPr/>
        </p:nvSpPr>
        <p:spPr bwMode="auto">
          <a:xfrm>
            <a:off x="323851" y="2312988"/>
            <a:ext cx="54722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l-PL" sz="2800" b="1" dirty="0" smtClean="0">
                <a:solidFill>
                  <a:srgbClr val="FFFF00"/>
                </a:solidFill>
              </a:rPr>
              <a:t>Poświęcenie,</a:t>
            </a:r>
          </a:p>
          <a:p>
            <a:r>
              <a:rPr lang="pl-PL" sz="2800" b="1" dirty="0" smtClean="0">
                <a:solidFill>
                  <a:srgbClr val="FFFF00"/>
                </a:solidFill>
              </a:rPr>
              <a:t>ale to nie wszystko…</a:t>
            </a:r>
            <a:endParaRPr lang="pl-PL" sz="2800" b="1" dirty="0">
              <a:solidFill>
                <a:srgbClr val="FFFF00"/>
              </a:solidFill>
            </a:endParaRPr>
          </a:p>
        </p:txBody>
      </p:sp>
      <p:sp>
        <p:nvSpPr>
          <p:cNvPr id="20490" name="Prostokąt 7"/>
          <p:cNvSpPr>
            <a:spLocks noChangeArrowheads="1"/>
          </p:cNvSpPr>
          <p:nvPr/>
        </p:nvSpPr>
        <p:spPr bwMode="auto">
          <a:xfrm>
            <a:off x="277813" y="3501008"/>
            <a:ext cx="86407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sz="1600" dirty="0" smtClean="0">
                <a:latin typeface="Calibri" pitchFamily="34" charset="0"/>
                <a:cs typeface="Calibri" pitchFamily="34" charset="0"/>
              </a:rPr>
              <a:t>„Dobrze </a:t>
            </a:r>
            <a:r>
              <a:rPr lang="pl-PL" sz="1600" dirty="0">
                <a:latin typeface="Calibri" pitchFamily="34" charset="0"/>
                <a:cs typeface="Calibri" pitchFamily="34" charset="0"/>
              </a:rPr>
              <a:t>będzie z okazji tego oddania się osobistego</a:t>
            </a:r>
          </a:p>
          <a:p>
            <a:r>
              <a:rPr lang="pl-PL" sz="1600" dirty="0" err="1">
                <a:latin typeface="Calibri" pitchFamily="34" charset="0"/>
                <a:cs typeface="Calibri" pitchFamily="34" charset="0"/>
              </a:rPr>
              <a:t>Najśw</a:t>
            </a:r>
            <a:r>
              <a:rPr lang="pl-PL" sz="1600" dirty="0">
                <a:latin typeface="Calibri" pitchFamily="34" charset="0"/>
                <a:cs typeface="Calibri" pitchFamily="34" charset="0"/>
              </a:rPr>
              <a:t>. Pannie postanowić sobie czcić Ją </a:t>
            </a:r>
            <a:r>
              <a:rPr lang="pl-PL" sz="1600" dirty="0" err="1">
                <a:latin typeface="Calibri" pitchFamily="34" charset="0"/>
                <a:cs typeface="Calibri" pitchFamily="34" charset="0"/>
              </a:rPr>
              <a:t>codzień</a:t>
            </a:r>
            <a:r>
              <a:rPr lang="pl-PL" sz="1600" dirty="0">
                <a:latin typeface="Calibri" pitchFamily="34" charset="0"/>
                <a:cs typeface="Calibri" pitchFamily="34" charset="0"/>
              </a:rPr>
              <a:t> </a:t>
            </a:r>
            <a:r>
              <a:rPr lang="pl-PL" sz="1600" dirty="0" smtClean="0">
                <a:latin typeface="Calibri" pitchFamily="34" charset="0"/>
                <a:cs typeface="Calibri" pitchFamily="34" charset="0"/>
              </a:rPr>
              <a:t> przez </a:t>
            </a:r>
            <a:r>
              <a:rPr lang="pl-PL" sz="1600" dirty="0">
                <a:latin typeface="Calibri" pitchFamily="34" charset="0"/>
                <a:cs typeface="Calibri" pitchFamily="34" charset="0"/>
              </a:rPr>
              <a:t>jakieś </a:t>
            </a:r>
            <a:r>
              <a:rPr lang="pl-PL" sz="1600" dirty="0" smtClean="0">
                <a:latin typeface="Calibri" pitchFamily="34" charset="0"/>
                <a:cs typeface="Calibri" pitchFamily="34" charset="0"/>
              </a:rPr>
              <a:t>uczynki</a:t>
            </a:r>
          </a:p>
          <a:p>
            <a:r>
              <a:rPr lang="pl-PL" sz="1600" dirty="0" smtClean="0">
                <a:latin typeface="Calibri" pitchFamily="34" charset="0"/>
                <a:cs typeface="Calibri" pitchFamily="34" charset="0"/>
              </a:rPr>
              <a:t>pobożne </a:t>
            </a:r>
            <a:r>
              <a:rPr lang="pl-PL" sz="1600" dirty="0">
                <a:latin typeface="Calibri" pitchFamily="34" charset="0"/>
                <a:cs typeface="Calibri" pitchFamily="34" charset="0"/>
              </a:rPr>
              <a:t>i dobrowolne umartwienia. </a:t>
            </a:r>
          </a:p>
          <a:p>
            <a:r>
              <a:rPr lang="pl-PL" sz="1600" b="1" dirty="0">
                <a:latin typeface="Calibri" pitchFamily="34" charset="0"/>
                <a:cs typeface="Calibri" pitchFamily="34" charset="0"/>
              </a:rPr>
              <a:t>Najlepiej jednak będzie dostosować się do tego, </a:t>
            </a:r>
            <a:r>
              <a:rPr lang="pl-PL" sz="1600" b="1" dirty="0" smtClean="0">
                <a:latin typeface="Calibri" pitchFamily="34" charset="0"/>
                <a:cs typeface="Calibri" pitchFamily="34" charset="0"/>
              </a:rPr>
              <a:t>czego sobie</a:t>
            </a:r>
          </a:p>
          <a:p>
            <a:r>
              <a:rPr lang="pl-PL" sz="1600" b="1" dirty="0" smtClean="0">
                <a:latin typeface="Calibri" pitchFamily="34" charset="0"/>
                <a:cs typeface="Calibri" pitchFamily="34" charset="0"/>
              </a:rPr>
              <a:t>Ona </a:t>
            </a:r>
            <a:r>
              <a:rPr lang="pl-PL" sz="1600" b="1" dirty="0">
                <a:latin typeface="Calibri" pitchFamily="34" charset="0"/>
                <a:cs typeface="Calibri" pitchFamily="34" charset="0"/>
              </a:rPr>
              <a:t>sama w słynnych objawieniach </a:t>
            </a:r>
            <a:r>
              <a:rPr lang="pl-PL" sz="1600" b="1" dirty="0" smtClean="0">
                <a:latin typeface="Calibri" pitchFamily="34" charset="0"/>
                <a:cs typeface="Calibri" pitchFamily="34" charset="0"/>
              </a:rPr>
              <a:t>Serca </a:t>
            </a:r>
            <a:r>
              <a:rPr lang="pl-PL" sz="1600" b="1" dirty="0">
                <a:latin typeface="Calibri" pitchFamily="34" charset="0"/>
                <a:cs typeface="Calibri" pitchFamily="34" charset="0"/>
              </a:rPr>
              <a:t>Swojego w Fatimie życzyła.</a:t>
            </a:r>
          </a:p>
          <a:p>
            <a:r>
              <a:rPr lang="pl-PL" sz="1600" dirty="0">
                <a:latin typeface="Calibri" pitchFamily="34" charset="0"/>
                <a:cs typeface="Calibri" pitchFamily="34" charset="0"/>
              </a:rPr>
              <a:t>Prócz bowiem poświęcenia się Niepokalanemu Jej Sercu do naj </a:t>
            </a:r>
            <a:r>
              <a:rPr lang="pl-PL" sz="1600" dirty="0" smtClean="0">
                <a:latin typeface="Calibri" pitchFamily="34" charset="0"/>
                <a:cs typeface="Calibri" pitchFamily="34" charset="0"/>
              </a:rPr>
              <a:t>istotniejszych </a:t>
            </a:r>
            <a:r>
              <a:rPr lang="pl-PL" sz="1600" dirty="0">
                <a:latin typeface="Calibri" pitchFamily="34" charset="0"/>
                <a:cs typeface="Calibri" pitchFamily="34" charset="0"/>
              </a:rPr>
              <a:t>części naszego do Niej nabożeństwa należą:</a:t>
            </a:r>
          </a:p>
          <a:p>
            <a:r>
              <a:rPr lang="pl-PL" sz="1600" b="1" dirty="0">
                <a:latin typeface="Calibri" pitchFamily="34" charset="0"/>
                <a:cs typeface="Calibri" pitchFamily="34" charset="0"/>
              </a:rPr>
              <a:t>1. Codzienne odmawianie różańca</a:t>
            </a:r>
            <a:r>
              <a:rPr lang="pl-PL" sz="1600" dirty="0">
                <a:latin typeface="Calibri" pitchFamily="34" charset="0"/>
                <a:cs typeface="Calibri" pitchFamily="34" charset="0"/>
              </a:rPr>
              <a:t>, polecane przez Matkę </a:t>
            </a:r>
            <a:r>
              <a:rPr lang="pl-PL" sz="1600" dirty="0" smtClean="0">
                <a:latin typeface="Calibri" pitchFamily="34" charset="0"/>
                <a:cs typeface="Calibri" pitchFamily="34" charset="0"/>
              </a:rPr>
              <a:t>B. </a:t>
            </a:r>
            <a:r>
              <a:rPr lang="pl-PL" sz="1600" dirty="0">
                <a:latin typeface="Calibri" pitchFamily="34" charset="0"/>
                <a:cs typeface="Calibri" pitchFamily="34" charset="0"/>
              </a:rPr>
              <a:t>Różańcową przy każdym ukazaniu się Jej.</a:t>
            </a:r>
          </a:p>
          <a:p>
            <a:r>
              <a:rPr lang="pl-PL" sz="1600" b="1" dirty="0">
                <a:latin typeface="Calibri" pitchFamily="34" charset="0"/>
                <a:cs typeface="Calibri" pitchFamily="34" charset="0"/>
              </a:rPr>
              <a:t>2. Pierwsza sobota miesiąca</a:t>
            </a:r>
            <a:r>
              <a:rPr lang="pl-PL" sz="1600" dirty="0">
                <a:latin typeface="Calibri" pitchFamily="34" charset="0"/>
                <a:cs typeface="Calibri" pitchFamily="34" charset="0"/>
              </a:rPr>
              <a:t>, która ma być poświęcona Niepokalanemu Sercu Marii i obchodzona przez Komunię św. wynagradzającą i </a:t>
            </a:r>
            <a:r>
              <a:rPr lang="pl-PL" sz="1600" dirty="0" smtClean="0">
                <a:latin typeface="Calibri" pitchFamily="34" charset="0"/>
                <a:cs typeface="Calibri" pitchFamily="34" charset="0"/>
              </a:rPr>
              <a:t>ofiary”. </a:t>
            </a:r>
          </a:p>
          <a:p>
            <a:endParaRPr lang="pl-PL" sz="1600" dirty="0" smtClean="0">
              <a:latin typeface="Calibri" pitchFamily="34" charset="0"/>
              <a:cs typeface="Calibri" pitchFamily="34" charset="0"/>
            </a:endParaRPr>
          </a:p>
          <a:p>
            <a:pPr algn="r"/>
            <a:r>
              <a:rPr lang="pl-PL" sz="1600" i="1" dirty="0" smtClean="0">
                <a:solidFill>
                  <a:srgbClr val="FFFF00"/>
                </a:solidFill>
                <a:latin typeface="Calibri" pitchFamily="34" charset="0"/>
                <a:cs typeface="Calibri" pitchFamily="34" charset="0"/>
              </a:rPr>
              <a:t>Poświęcenie Polski Niepokalanemu Sercu Marii, Ks</a:t>
            </a:r>
            <a:r>
              <a:rPr lang="pl-PL" sz="1600" i="1" dirty="0">
                <a:solidFill>
                  <a:srgbClr val="FFFF00"/>
                </a:solidFill>
                <a:latin typeface="Calibri" pitchFamily="34" charset="0"/>
                <a:cs typeface="Calibri" pitchFamily="34" charset="0"/>
              </a:rPr>
              <a:t>. Kazimierz </a:t>
            </a:r>
            <a:r>
              <a:rPr lang="pl-PL" sz="1600" i="1" dirty="0" smtClean="0">
                <a:solidFill>
                  <a:srgbClr val="FFFF00"/>
                </a:solidFill>
                <a:latin typeface="Calibri" pitchFamily="34" charset="0"/>
                <a:cs typeface="Calibri" pitchFamily="34" charset="0"/>
              </a:rPr>
              <a:t>Wilczyński TJ,  Kraków 1946r.</a:t>
            </a:r>
            <a:endParaRPr lang="pl-PL" sz="1600" i="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C:\Users\Krzysztof\Documents\SEKRETARIAF FATIMSKI\MATERIAŁY ARCHIWALNE\skanowanie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9275"/>
            <a:ext cx="1487488"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9" descr="C:\Users\Krzysztof\Documents\SEKRETARIAF FATIMSKI\MATERIAŁY ARCHIWALNE\skanowanie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549275"/>
            <a:ext cx="1584325"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2" descr="C:\Users\Krzysztof\Documents\SEKRETARIAF FATIMSKI\TEKSTY Pierwsze soboty i Fatima\Rycerz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855" y="3282280"/>
            <a:ext cx="38576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Prostokąt 3"/>
          <p:cNvSpPr>
            <a:spLocks noChangeArrowheads="1"/>
          </p:cNvSpPr>
          <p:nvPr/>
        </p:nvSpPr>
        <p:spPr bwMode="auto">
          <a:xfrm>
            <a:off x="4716016" y="908720"/>
            <a:ext cx="424770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l-PL" sz="4000" b="1" dirty="0">
                <a:solidFill>
                  <a:srgbClr val="FFFF00"/>
                </a:solidFill>
              </a:rPr>
              <a:t>Echo </a:t>
            </a:r>
            <a:r>
              <a:rPr lang="pl-PL" sz="4000" b="1" dirty="0" smtClean="0">
                <a:solidFill>
                  <a:srgbClr val="FFFF00"/>
                </a:solidFill>
              </a:rPr>
              <a:t>Ślubowań</a:t>
            </a:r>
            <a:endParaRPr lang="pl-PL" sz="4000" b="1" dirty="0">
              <a:solidFill>
                <a:srgbClr val="FFFF00"/>
              </a:solidFill>
            </a:endParaRPr>
          </a:p>
          <a:p>
            <a:r>
              <a:rPr lang="pl-PL" sz="4000" b="1" dirty="0">
                <a:solidFill>
                  <a:srgbClr val="FFFF00"/>
                </a:solidFill>
              </a:rPr>
              <a:t>w</a:t>
            </a:r>
            <a:r>
              <a:rPr lang="pl-PL" sz="4000" b="1" dirty="0" smtClean="0">
                <a:solidFill>
                  <a:srgbClr val="FFFF00"/>
                </a:solidFill>
              </a:rPr>
              <a:t> </a:t>
            </a:r>
            <a:r>
              <a:rPr lang="pl-PL" sz="4000" b="1" dirty="0">
                <a:solidFill>
                  <a:srgbClr val="FFFF00"/>
                </a:solidFill>
              </a:rPr>
              <a:t>1946 r.</a:t>
            </a:r>
          </a:p>
        </p:txBody>
      </p:sp>
      <p:sp>
        <p:nvSpPr>
          <p:cNvPr id="21511" name="Prostokąt 4"/>
          <p:cNvSpPr>
            <a:spLocks noChangeArrowheads="1"/>
          </p:cNvSpPr>
          <p:nvPr/>
        </p:nvSpPr>
        <p:spPr bwMode="auto">
          <a:xfrm>
            <a:off x="385763" y="3140968"/>
            <a:ext cx="45720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l-PL" sz="1600" dirty="0">
                <a:latin typeface="Calibri" panose="020F0502020204030204" pitchFamily="34" charset="0"/>
              </a:rPr>
              <a:t>„</a:t>
            </a:r>
            <a:r>
              <a:rPr lang="pl-PL" sz="1700" dirty="0">
                <a:latin typeface="Calibri" panose="020F0502020204030204" pitchFamily="34" charset="0"/>
              </a:rPr>
              <a:t>Akt ten posiada znaczenie wielkiego zwrotu w dziejach udręczonego wojennymi klęskami narodu, zawiera bowiem dobrowolne, </a:t>
            </a:r>
            <a:r>
              <a:rPr lang="pl-PL" sz="1700" dirty="0" smtClean="0">
                <a:latin typeface="Calibri" panose="020F0502020204030204" pitchFamily="34" charset="0"/>
              </a:rPr>
              <a:t/>
            </a:r>
            <a:br>
              <a:rPr lang="pl-PL" sz="1700" dirty="0" smtClean="0">
                <a:latin typeface="Calibri" panose="020F0502020204030204" pitchFamily="34" charset="0"/>
              </a:rPr>
            </a:br>
            <a:r>
              <a:rPr lang="pl-PL" sz="1700" dirty="0" smtClean="0">
                <a:latin typeface="Calibri" panose="020F0502020204030204" pitchFamily="34" charset="0"/>
              </a:rPr>
              <a:t>z </a:t>
            </a:r>
            <a:r>
              <a:rPr lang="pl-PL" sz="1700" dirty="0">
                <a:latin typeface="Calibri" panose="020F0502020204030204" pitchFamily="34" charset="0"/>
              </a:rPr>
              <a:t>najtajniejszych tęsknot osobistych i zbiorowych do Dobra, Piękna i Prawdy wypływające, </a:t>
            </a:r>
            <a:r>
              <a:rPr lang="pl-PL" sz="1700" b="1" dirty="0">
                <a:latin typeface="Calibri" panose="020F0502020204030204" pitchFamily="34" charset="0"/>
              </a:rPr>
              <a:t>lecz wiążące zobowiązanie, któremu trzeba zadośćuczynić pod groźbą surowego </a:t>
            </a:r>
            <a:r>
              <a:rPr lang="pl-PL" sz="1700" b="1" dirty="0" smtClean="0">
                <a:latin typeface="Calibri" panose="020F0502020204030204" pitchFamily="34" charset="0"/>
              </a:rPr>
              <a:t>Bożego </a:t>
            </a:r>
            <a:r>
              <a:rPr lang="pl-PL" sz="1700" b="1" dirty="0">
                <a:latin typeface="Calibri" panose="020F0502020204030204" pitchFamily="34" charset="0"/>
              </a:rPr>
              <a:t>wyroku o wiarołomstwo i krzywoprzysięstwo</a:t>
            </a:r>
            <a:r>
              <a:rPr lang="pl-PL" sz="1700" dirty="0">
                <a:latin typeface="Calibri" panose="020F0502020204030204" pitchFamily="34" charset="0"/>
              </a:rPr>
              <a:t>".  Na Jasną Górę przybyła cała Polska i w imieniu całej Polski zostały zaciągnięte zobowiązania. </a:t>
            </a:r>
            <a:endParaRPr lang="pl-PL" sz="1700" dirty="0" smtClean="0">
              <a:latin typeface="Calibri" panose="020F0502020204030204" pitchFamily="34" charset="0"/>
            </a:endParaRPr>
          </a:p>
          <a:p>
            <a:pPr algn="just"/>
            <a:r>
              <a:rPr lang="pl-PL" sz="1700" dirty="0" smtClean="0">
                <a:latin typeface="Calibri" panose="020F0502020204030204" pitchFamily="34" charset="0"/>
              </a:rPr>
              <a:t>Cała </a:t>
            </a:r>
            <a:r>
              <a:rPr lang="pl-PL" sz="1700" dirty="0">
                <a:latin typeface="Calibri" panose="020F0502020204030204" pitchFamily="34" charset="0"/>
              </a:rPr>
              <a:t>też Polska musi je wypełnić".</a:t>
            </a:r>
          </a:p>
          <a:p>
            <a:pPr algn="just"/>
            <a:endParaRPr lang="pl-PL" sz="1100" dirty="0">
              <a:latin typeface="Calibri" panose="020F0502020204030204" pitchFamily="34" charset="0"/>
            </a:endParaRPr>
          </a:p>
          <a:p>
            <a:pPr algn="just"/>
            <a:r>
              <a:rPr lang="pl-PL" sz="1400" dirty="0" smtClean="0">
                <a:solidFill>
                  <a:srgbClr val="FFFF00"/>
                </a:solidFill>
                <a:latin typeface="Calibri" panose="020F0502020204030204" pitchFamily="34" charset="0"/>
              </a:rPr>
              <a:t>                                                 </a:t>
            </a:r>
            <a:r>
              <a:rPr lang="pl-PL" sz="1400" b="1" dirty="0" smtClean="0">
                <a:solidFill>
                  <a:srgbClr val="FFFF00"/>
                </a:solidFill>
                <a:latin typeface="Calibri" panose="020F0502020204030204" pitchFamily="34" charset="0"/>
              </a:rPr>
              <a:t>Ks</a:t>
            </a:r>
            <a:r>
              <a:rPr lang="pl-PL" sz="1400" b="1" dirty="0">
                <a:solidFill>
                  <a:srgbClr val="FFFF00"/>
                </a:solidFill>
                <a:latin typeface="Calibri" panose="020F0502020204030204" pitchFamily="34" charset="0"/>
              </a:rPr>
              <a:t>. L. Balter SAC za W. Bukowski</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rostokąt 3"/>
          <p:cNvSpPr>
            <a:spLocks noChangeArrowheads="1"/>
          </p:cNvSpPr>
          <p:nvPr/>
        </p:nvSpPr>
        <p:spPr bwMode="auto">
          <a:xfrm>
            <a:off x="611956" y="4005064"/>
            <a:ext cx="8064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l-PL" dirty="0">
                <a:latin typeface="Calibri" pitchFamily="34" charset="0"/>
                <a:cs typeface="Calibri" pitchFamily="34" charset="0"/>
              </a:rPr>
              <a:t>Dlatego też ogół wiernych czcicieli Maryi musi się gorąco modlić, by podjęte </a:t>
            </a:r>
            <a:r>
              <a:rPr lang="pl-PL" dirty="0" smtClean="0">
                <a:latin typeface="Calibri" pitchFamily="34" charset="0"/>
                <a:cs typeface="Calibri" pitchFamily="34" charset="0"/>
              </a:rPr>
              <a:t/>
            </a:r>
            <a:br>
              <a:rPr lang="pl-PL" dirty="0" smtClean="0">
                <a:latin typeface="Calibri" pitchFamily="34" charset="0"/>
                <a:cs typeface="Calibri" pitchFamily="34" charset="0"/>
              </a:rPr>
            </a:br>
            <a:r>
              <a:rPr lang="pl-PL" dirty="0" smtClean="0">
                <a:latin typeface="Calibri" pitchFamily="34" charset="0"/>
                <a:cs typeface="Calibri" pitchFamily="34" charset="0"/>
              </a:rPr>
              <a:t>z </a:t>
            </a:r>
            <a:r>
              <a:rPr lang="pl-PL" dirty="0">
                <a:latin typeface="Calibri" pitchFamily="34" charset="0"/>
                <a:cs typeface="Calibri" pitchFamily="34" charset="0"/>
              </a:rPr>
              <a:t>wiosną poświęcenie się Niepokalanemu Sercu N. P. M. nie ograniczyło się tylko do jednorazowego, choćby  najbardziej oficjalnego poświęcenia się, ale by zapoczątkowało w Polsce praktykę uroczystego obchodzenia, na wzór </a:t>
            </a:r>
            <a:r>
              <a:rPr lang="pl-PL" dirty="0" smtClean="0">
                <a:latin typeface="Calibri" pitchFamily="34" charset="0"/>
                <a:cs typeface="Calibri" pitchFamily="34" charset="0"/>
              </a:rPr>
              <a:t/>
            </a:r>
            <a:br>
              <a:rPr lang="pl-PL" dirty="0" smtClean="0">
                <a:latin typeface="Calibri" pitchFamily="34" charset="0"/>
                <a:cs typeface="Calibri" pitchFamily="34" charset="0"/>
              </a:rPr>
            </a:br>
            <a:r>
              <a:rPr lang="pl-PL" dirty="0" smtClean="0">
                <a:latin typeface="Calibri" pitchFamily="34" charset="0"/>
                <a:cs typeface="Calibri" pitchFamily="34" charset="0"/>
              </a:rPr>
              <a:t>I-szych </a:t>
            </a:r>
            <a:r>
              <a:rPr lang="pl-PL" dirty="0">
                <a:latin typeface="Calibri" pitchFamily="34" charset="0"/>
                <a:cs typeface="Calibri" pitchFamily="34" charset="0"/>
              </a:rPr>
              <a:t>Piątków, - Pierwszych Sobót  miesiąca. (Spowiedź i Komunia </a:t>
            </a:r>
            <a:r>
              <a:rPr lang="pl-PL" dirty="0" smtClean="0">
                <a:latin typeface="Calibri" pitchFamily="34" charset="0"/>
                <a:cs typeface="Calibri" pitchFamily="34" charset="0"/>
              </a:rPr>
              <a:t>św., </a:t>
            </a:r>
            <a:r>
              <a:rPr lang="pl-PL" dirty="0">
                <a:latin typeface="Calibri" pitchFamily="34" charset="0"/>
                <a:cs typeface="Calibri" pitchFamily="34" charset="0"/>
              </a:rPr>
              <a:t>wynagradzająca).</a:t>
            </a:r>
          </a:p>
          <a:p>
            <a:pPr algn="just"/>
            <a:r>
              <a:rPr lang="pl-PL" b="1" dirty="0">
                <a:latin typeface="Calibri" pitchFamily="34" charset="0"/>
                <a:cs typeface="Calibri" pitchFamily="34" charset="0"/>
              </a:rPr>
              <a:t>Niech Wierni zwracają się do Swoich Proboszczów z prośbą o zaprowadzenie Pierwszych Sobót miesiąca ku czci Niepokalanego Serca N. P. </a:t>
            </a:r>
            <a:r>
              <a:rPr lang="pl-PL" b="1" dirty="0" smtClean="0">
                <a:latin typeface="Calibri" pitchFamily="34" charset="0"/>
                <a:cs typeface="Calibri" pitchFamily="34" charset="0"/>
              </a:rPr>
              <a:t>Maryi</a:t>
            </a:r>
            <a:r>
              <a:rPr lang="pl-PL" dirty="0" smtClean="0">
                <a:latin typeface="Calibri" pitchFamily="34" charset="0"/>
                <a:cs typeface="Calibri" pitchFamily="34" charset="0"/>
              </a:rPr>
              <a:t>”.</a:t>
            </a:r>
            <a:endParaRPr lang="pl-PL" dirty="0">
              <a:latin typeface="Calibri" pitchFamily="34" charset="0"/>
              <a:cs typeface="Calibri" pitchFamily="34" charset="0"/>
            </a:endParaRPr>
          </a:p>
        </p:txBody>
      </p:sp>
      <p:sp>
        <p:nvSpPr>
          <p:cNvPr id="26627" name="Prostokąt 4"/>
          <p:cNvSpPr>
            <a:spLocks noChangeArrowheads="1"/>
          </p:cNvSpPr>
          <p:nvPr/>
        </p:nvSpPr>
        <p:spPr bwMode="auto">
          <a:xfrm>
            <a:off x="623888" y="2600325"/>
            <a:ext cx="48117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l-PL" dirty="0" smtClean="0">
                <a:latin typeface="Calibri" pitchFamily="34" charset="0"/>
                <a:cs typeface="Calibri" pitchFamily="34" charset="0"/>
              </a:rPr>
              <a:t>„Życzeniem </a:t>
            </a:r>
            <a:r>
              <a:rPr lang="pl-PL" dirty="0">
                <a:latin typeface="Calibri" pitchFamily="34" charset="0"/>
                <a:cs typeface="Calibri" pitchFamily="34" charset="0"/>
              </a:rPr>
              <a:t>więc Matki </a:t>
            </a:r>
            <a:r>
              <a:rPr lang="pl-PL" dirty="0" err="1">
                <a:latin typeface="Calibri" pitchFamily="34" charset="0"/>
                <a:cs typeface="Calibri" pitchFamily="34" charset="0"/>
              </a:rPr>
              <a:t>Najśw</a:t>
            </a:r>
            <a:r>
              <a:rPr lang="pl-PL" dirty="0">
                <a:latin typeface="Calibri" pitchFamily="34" charset="0"/>
                <a:cs typeface="Calibri" pitchFamily="34" charset="0"/>
              </a:rPr>
              <a:t>. i Jej Syna jest, by tak, jak formalnym wyrazem kultu Serca Jezusowego są Pierwsze Piątki miesiąca, tak wyrazem kultu Jej Serca stały się Pierwsze Soboty miesiąca. </a:t>
            </a:r>
          </a:p>
        </p:txBody>
      </p:sp>
      <p:sp>
        <p:nvSpPr>
          <p:cNvPr id="26628" name="Prostokąt 6"/>
          <p:cNvSpPr>
            <a:spLocks noChangeArrowheads="1"/>
          </p:cNvSpPr>
          <p:nvPr/>
        </p:nvSpPr>
        <p:spPr bwMode="auto">
          <a:xfrm>
            <a:off x="684213" y="548680"/>
            <a:ext cx="47513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l-PL" b="1" dirty="0">
                <a:solidFill>
                  <a:srgbClr val="FFFF00"/>
                </a:solidFill>
                <a:latin typeface="Calibri" pitchFamily="34" charset="0"/>
                <a:cs typeface="Calibri" pitchFamily="34" charset="0"/>
              </a:rPr>
              <a:t>O zadośćuczynienie Życzeniu Maryi</a:t>
            </a:r>
          </a:p>
          <a:p>
            <a:r>
              <a:rPr lang="pl-PL" dirty="0">
                <a:solidFill>
                  <a:srgbClr val="FFFF00"/>
                </a:solidFill>
                <a:latin typeface="Calibri" pitchFamily="34" charset="0"/>
                <a:cs typeface="Calibri" pitchFamily="34" charset="0"/>
              </a:rPr>
              <a:t>w: Niedziela. Tygodnik Katolicki  </a:t>
            </a:r>
            <a:endParaRPr lang="pl-PL" dirty="0" smtClean="0">
              <a:solidFill>
                <a:srgbClr val="FFFF00"/>
              </a:solidFill>
              <a:latin typeface="Calibri" pitchFamily="34" charset="0"/>
              <a:cs typeface="Calibri" pitchFamily="34" charset="0"/>
            </a:endParaRPr>
          </a:p>
          <a:p>
            <a:r>
              <a:rPr lang="pl-PL" dirty="0" smtClean="0">
                <a:solidFill>
                  <a:srgbClr val="FFFF00"/>
                </a:solidFill>
                <a:latin typeface="Calibri" pitchFamily="34" charset="0"/>
                <a:cs typeface="Calibri" pitchFamily="34" charset="0"/>
              </a:rPr>
              <a:t>(</a:t>
            </a:r>
            <a:r>
              <a:rPr lang="pl-PL" dirty="0">
                <a:solidFill>
                  <a:srgbClr val="FFFF00"/>
                </a:solidFill>
                <a:latin typeface="Calibri" pitchFamily="34" charset="0"/>
                <a:cs typeface="Calibri" pitchFamily="34" charset="0"/>
              </a:rPr>
              <a:t>Nr 8) Rok 1946</a:t>
            </a:r>
          </a:p>
          <a:p>
            <a:endParaRPr lang="pl-PL" dirty="0">
              <a:solidFill>
                <a:srgbClr val="FFFF00"/>
              </a:solidFill>
              <a:latin typeface="Calibri" pitchFamily="34" charset="0"/>
              <a:cs typeface="Calibri" pitchFamily="34" charset="0"/>
            </a:endParaRPr>
          </a:p>
          <a:p>
            <a:r>
              <a:rPr lang="pl-PL" sz="2400" b="1" dirty="0">
                <a:solidFill>
                  <a:srgbClr val="FFFF00"/>
                </a:solidFill>
                <a:latin typeface="Calibri" pitchFamily="34" charset="0"/>
                <a:cs typeface="Calibri" pitchFamily="34" charset="0"/>
              </a:rPr>
              <a:t>Sodalicje Mariańskie</a:t>
            </a:r>
            <a:endParaRPr lang="pl-PL" sz="2400" dirty="0">
              <a:solidFill>
                <a:srgbClr val="FFFF00"/>
              </a:solidFill>
              <a:latin typeface="Calibri" pitchFamily="34" charset="0"/>
              <a:cs typeface="Calibri" pitchFamily="34" charset="0"/>
            </a:endParaRPr>
          </a:p>
          <a:p>
            <a:r>
              <a:rPr lang="pl-PL" sz="2400" b="1" dirty="0">
                <a:solidFill>
                  <a:srgbClr val="FFFF00"/>
                </a:solidFill>
                <a:latin typeface="Calibri" pitchFamily="34" charset="0"/>
                <a:cs typeface="Calibri" pitchFamily="34" charset="0"/>
              </a:rPr>
              <a:t>Apostolstwo Modlitwy</a:t>
            </a:r>
            <a:endParaRPr lang="pl-PL" sz="2400" dirty="0">
              <a:solidFill>
                <a:srgbClr val="FFFF00"/>
              </a:solidFill>
              <a:latin typeface="Calibri" pitchFamily="34" charset="0"/>
              <a:cs typeface="Calibri" pitchFamily="34" charset="0"/>
            </a:endParaRPr>
          </a:p>
        </p:txBody>
      </p:sp>
      <p:pic>
        <p:nvPicPr>
          <p:cNvPr id="26629" name="Picture 2" descr="C:\Users\Krzysztof\Documents\SEKRETARIAF FATIMSKI\MATERIAŁY ARCHIWALNE\skanowanie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153" y="332656"/>
            <a:ext cx="2193007" cy="323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6074876" y="908720"/>
            <a:ext cx="369332" cy="2743700"/>
          </a:xfrm>
          <a:prstGeom prst="rect">
            <a:avLst/>
          </a:prstGeom>
        </p:spPr>
        <p:txBody>
          <a:bodyPr vert="vert270" wrap="none">
            <a:spAutoFit/>
          </a:bodyPr>
          <a:lstStyle/>
          <a:p>
            <a:r>
              <a:rPr lang="pl-PL" sz="1200" b="1" dirty="0"/>
              <a:t>Dyplomik dla dzieci po I komunii św.</a:t>
            </a:r>
          </a:p>
        </p:txBody>
      </p:sp>
    </p:spTree>
    <p:extLst>
      <p:ext uri="{BB962C8B-B14F-4D97-AF65-F5344CB8AC3E}">
        <p14:creationId xmlns:p14="http://schemas.microsoft.com/office/powerpoint/2010/main" val="3655614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Rot="1" noChangeArrowheads="1"/>
          </p:cNvSpPr>
          <p:nvPr>
            <p:ph type="title"/>
          </p:nvPr>
        </p:nvSpPr>
        <p:spPr>
          <a:xfrm>
            <a:off x="2771800" y="332656"/>
            <a:ext cx="5976664" cy="2736304"/>
          </a:xfrm>
        </p:spPr>
        <p:txBody>
          <a:bodyPr/>
          <a:lstStyle/>
          <a:p>
            <a:pPr algn="l"/>
            <a:r>
              <a:rPr lang="pl-PL" sz="3200" dirty="0">
                <a:solidFill>
                  <a:schemeClr val="tx1"/>
                </a:solidFill>
                <a:effectLst/>
                <a:latin typeface="Calibri" pitchFamily="34" charset="0"/>
                <a:cs typeface="Calibri" pitchFamily="34" charset="0"/>
              </a:rPr>
              <a:t>Niedziela. Tygodnik </a:t>
            </a:r>
            <a:r>
              <a:rPr lang="pl-PL" sz="3200" dirty="0" smtClean="0">
                <a:solidFill>
                  <a:schemeClr val="tx1"/>
                </a:solidFill>
                <a:effectLst/>
                <a:latin typeface="Calibri" pitchFamily="34" charset="0"/>
                <a:cs typeface="Calibri" pitchFamily="34" charset="0"/>
              </a:rPr>
              <a:t>Katolicki</a:t>
            </a:r>
            <a:r>
              <a:rPr lang="pl-PL" sz="3200" b="0" dirty="0" smtClean="0">
                <a:solidFill>
                  <a:schemeClr val="tx1"/>
                </a:solidFill>
                <a:effectLst/>
                <a:latin typeface="Calibri" pitchFamily="34" charset="0"/>
                <a:cs typeface="Calibri" pitchFamily="34" charset="0"/>
              </a:rPr>
              <a:t/>
            </a:r>
            <a:br>
              <a:rPr lang="pl-PL" sz="3200" b="0" dirty="0" smtClean="0">
                <a:solidFill>
                  <a:schemeClr val="tx1"/>
                </a:solidFill>
                <a:effectLst/>
                <a:latin typeface="Calibri" pitchFamily="34" charset="0"/>
                <a:cs typeface="Calibri" pitchFamily="34" charset="0"/>
              </a:rPr>
            </a:br>
            <a:r>
              <a:rPr lang="pl-PL" sz="3200" b="0" dirty="0" smtClean="0">
                <a:solidFill>
                  <a:schemeClr val="tx1"/>
                </a:solidFill>
                <a:effectLst/>
                <a:latin typeface="Calibri" pitchFamily="34" charset="0"/>
                <a:cs typeface="Calibri" pitchFamily="34" charset="0"/>
              </a:rPr>
              <a:t>Nr </a:t>
            </a:r>
            <a:r>
              <a:rPr lang="pl-PL" sz="3200" b="0" dirty="0">
                <a:solidFill>
                  <a:schemeClr val="tx1"/>
                </a:solidFill>
                <a:effectLst/>
                <a:latin typeface="Calibri" pitchFamily="34" charset="0"/>
                <a:cs typeface="Calibri" pitchFamily="34" charset="0"/>
              </a:rPr>
              <a:t>46, Rok </a:t>
            </a:r>
            <a:r>
              <a:rPr lang="pl-PL" sz="3200" b="0" dirty="0" smtClean="0">
                <a:solidFill>
                  <a:schemeClr val="tx1"/>
                </a:solidFill>
                <a:effectLst/>
                <a:latin typeface="Calibri" pitchFamily="34" charset="0"/>
                <a:cs typeface="Calibri" pitchFamily="34" charset="0"/>
              </a:rPr>
              <a:t>1946</a:t>
            </a:r>
            <a:br>
              <a:rPr lang="pl-PL" sz="3200" b="0" dirty="0" smtClean="0">
                <a:solidFill>
                  <a:schemeClr val="tx1"/>
                </a:solidFill>
                <a:effectLst/>
                <a:latin typeface="Calibri" pitchFamily="34" charset="0"/>
                <a:cs typeface="Calibri" pitchFamily="34" charset="0"/>
              </a:rPr>
            </a:br>
            <a:r>
              <a:rPr lang="pl-PL" sz="3200" b="0" dirty="0">
                <a:solidFill>
                  <a:schemeClr val="tx1"/>
                </a:solidFill>
                <a:effectLst/>
                <a:latin typeface="Calibri" pitchFamily="34" charset="0"/>
                <a:cs typeface="Calibri" pitchFamily="34" charset="0"/>
              </a:rPr>
              <a:t/>
            </a:r>
            <a:br>
              <a:rPr lang="pl-PL" sz="3200" b="0" dirty="0">
                <a:solidFill>
                  <a:schemeClr val="tx1"/>
                </a:solidFill>
                <a:effectLst/>
                <a:latin typeface="Calibri" pitchFamily="34" charset="0"/>
                <a:cs typeface="Calibri" pitchFamily="34" charset="0"/>
              </a:rPr>
            </a:br>
            <a:r>
              <a:rPr lang="pl-PL" sz="3200" b="0" dirty="0">
                <a:solidFill>
                  <a:schemeClr val="tx1"/>
                </a:solidFill>
                <a:effectLst/>
                <a:latin typeface="Calibri" pitchFamily="34" charset="0"/>
                <a:cs typeface="Calibri" pitchFamily="34" charset="0"/>
              </a:rPr>
              <a:t>Profesor Feliks Konieczny</a:t>
            </a:r>
            <a:r>
              <a:rPr lang="pl-PL" sz="3200" dirty="0">
                <a:effectLst/>
                <a:latin typeface="Calibri" pitchFamily="34" charset="0"/>
                <a:cs typeface="Calibri" pitchFamily="34" charset="0"/>
              </a:rPr>
              <a:t/>
            </a:r>
            <a:br>
              <a:rPr lang="pl-PL" sz="3200" dirty="0">
                <a:effectLst/>
                <a:latin typeface="Calibri" pitchFamily="34" charset="0"/>
                <a:cs typeface="Calibri" pitchFamily="34" charset="0"/>
              </a:rPr>
            </a:br>
            <a:r>
              <a:rPr lang="pl-PL" sz="3200" dirty="0">
                <a:solidFill>
                  <a:srgbClr val="FFFF00"/>
                </a:solidFill>
                <a:effectLst/>
                <a:latin typeface="Calibri" pitchFamily="34" charset="0"/>
                <a:cs typeface="Calibri" pitchFamily="34" charset="0"/>
              </a:rPr>
              <a:t>Ślubowanie i ciąg dalszy</a:t>
            </a:r>
          </a:p>
        </p:txBody>
      </p:sp>
      <p:sp>
        <p:nvSpPr>
          <p:cNvPr id="56326" name="Rectangle 6"/>
          <p:cNvSpPr>
            <a:spLocks noGrp="1" noChangeArrowheads="1"/>
          </p:cNvSpPr>
          <p:nvPr>
            <p:ph type="body" sz="half" idx="2"/>
          </p:nvPr>
        </p:nvSpPr>
        <p:spPr>
          <a:xfrm>
            <a:off x="418028" y="3284984"/>
            <a:ext cx="8431535" cy="1656184"/>
          </a:xfrm>
        </p:spPr>
        <p:txBody>
          <a:bodyPr/>
          <a:lstStyle/>
          <a:p>
            <a:pPr marL="0" indent="0" algn="just">
              <a:buNone/>
            </a:pPr>
            <a:r>
              <a:rPr lang="pl-PL" sz="1800" dirty="0" smtClean="0">
                <a:effectLst/>
                <a:latin typeface="Calibri" pitchFamily="34" charset="0"/>
                <a:cs typeface="Calibri" pitchFamily="34" charset="0"/>
              </a:rPr>
              <a:t>	</a:t>
            </a:r>
            <a:endParaRPr lang="pl-PL" sz="4000" dirty="0" smtClean="0">
              <a:latin typeface="Microsoft PhagsPa"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827"/>
            <a:ext cx="2304256" cy="3205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p:nvSpPr>
        <p:spPr>
          <a:xfrm>
            <a:off x="449294" y="3417637"/>
            <a:ext cx="8371177" cy="3077766"/>
          </a:xfrm>
          <a:prstGeom prst="rect">
            <a:avLst/>
          </a:prstGeom>
        </p:spPr>
        <p:txBody>
          <a:bodyPr wrap="square">
            <a:spAutoFit/>
          </a:bodyPr>
          <a:lstStyle/>
          <a:p>
            <a:pPr algn="just"/>
            <a:r>
              <a:rPr lang="pl-PL" dirty="0" smtClean="0">
                <a:latin typeface="Calibri" pitchFamily="34" charset="0"/>
                <a:cs typeface="Calibri" pitchFamily="34" charset="0"/>
              </a:rPr>
              <a:t>	</a:t>
            </a:r>
            <a:r>
              <a:rPr lang="pl-PL" sz="2000" dirty="0" smtClean="0">
                <a:latin typeface="Calibri" pitchFamily="34" charset="0"/>
                <a:cs typeface="Calibri" pitchFamily="34" charset="0"/>
              </a:rPr>
              <a:t>Jesteśmy </a:t>
            </a:r>
            <a:r>
              <a:rPr lang="pl-PL" sz="2000" dirty="0">
                <a:latin typeface="Calibri" pitchFamily="34" charset="0"/>
                <a:cs typeface="Calibri" pitchFamily="34" charset="0"/>
              </a:rPr>
              <a:t>jednak już na szczeblu, na którym można powiedzieć: Działamy, ponieważ myślimy. Im zaś dokładniej i głębiej myśli się nad sprawami polskimi, w przeszłości, teraźniejszości i przyszłości, tym bardziej nabiera się przekonania, że polskość a katolicyzm to jedno</a:t>
            </a:r>
            <a:r>
              <a:rPr lang="pl-PL" sz="2000" dirty="0" smtClean="0">
                <a:latin typeface="Calibri" pitchFamily="34" charset="0"/>
                <a:cs typeface="Calibri" pitchFamily="34" charset="0"/>
              </a:rPr>
              <a:t>.</a:t>
            </a:r>
          </a:p>
          <a:p>
            <a:pPr algn="just"/>
            <a:endParaRPr lang="pl-PL" dirty="0"/>
          </a:p>
          <a:p>
            <a:pPr algn="just"/>
            <a:endParaRPr lang="pl-PL" dirty="0"/>
          </a:p>
          <a:p>
            <a:r>
              <a:rPr lang="pl-PL" dirty="0" smtClean="0">
                <a:latin typeface="Calibri" pitchFamily="34" charset="0"/>
                <a:cs typeface="Calibri" pitchFamily="34" charset="0"/>
              </a:rPr>
              <a:t>	</a:t>
            </a:r>
            <a:r>
              <a:rPr lang="pl-PL" sz="2000" dirty="0" smtClean="0">
                <a:latin typeface="Calibri" pitchFamily="34" charset="0"/>
                <a:cs typeface="Calibri" pitchFamily="34" charset="0"/>
              </a:rPr>
              <a:t>A </a:t>
            </a:r>
            <a:r>
              <a:rPr lang="pl-PL" sz="2000" dirty="0">
                <a:latin typeface="Calibri" pitchFamily="34" charset="0"/>
                <a:cs typeface="Calibri" pitchFamily="34" charset="0"/>
              </a:rPr>
              <a:t>przecież wiemy dobrze my, Polacy, </a:t>
            </a:r>
          </a:p>
          <a:p>
            <a:r>
              <a:rPr lang="pl-PL" sz="2000" dirty="0" smtClean="0">
                <a:latin typeface="Calibri" pitchFamily="34" charset="0"/>
                <a:cs typeface="Calibri" pitchFamily="34" charset="0"/>
              </a:rPr>
              <a:t>	i </a:t>
            </a:r>
            <a:r>
              <a:rPr lang="pl-PL" sz="2000" dirty="0">
                <a:latin typeface="Calibri" pitchFamily="34" charset="0"/>
                <a:cs typeface="Calibri" pitchFamily="34" charset="0"/>
              </a:rPr>
              <a:t>wiedzą o tym nieprzyjaciele naszego narodu, </a:t>
            </a:r>
          </a:p>
          <a:p>
            <a:r>
              <a:rPr lang="pl-PL" sz="2000" dirty="0" smtClean="0">
                <a:latin typeface="Calibri" pitchFamily="34" charset="0"/>
                <a:cs typeface="Calibri" pitchFamily="34" charset="0"/>
              </a:rPr>
              <a:t>	że </a:t>
            </a:r>
            <a:r>
              <a:rPr lang="pl-PL" sz="2000" dirty="0">
                <a:latin typeface="Calibri" pitchFamily="34" charset="0"/>
                <a:cs typeface="Calibri" pitchFamily="34" charset="0"/>
              </a:rPr>
              <a:t>Polska, aby była Polską, </a:t>
            </a:r>
            <a:r>
              <a:rPr lang="pl-PL" sz="2000" b="1" dirty="0">
                <a:latin typeface="Calibri" pitchFamily="34" charset="0"/>
                <a:cs typeface="Calibri" pitchFamily="34" charset="0"/>
              </a:rPr>
              <a:t>musi być katolicka</a:t>
            </a:r>
            <a:r>
              <a:rPr lang="pl-PL" sz="2000" dirty="0">
                <a:latin typeface="Calibri" pitchFamily="34" charset="0"/>
                <a:cs typeface="Calibri" pitchFamily="34" charset="0"/>
              </a:rPr>
              <a:t>. </a:t>
            </a:r>
          </a:p>
          <a:p>
            <a:r>
              <a:rPr lang="pl-PL" i="1" dirty="0" smtClean="0">
                <a:latin typeface="Calibri" pitchFamily="34" charset="0"/>
                <a:cs typeface="Calibri" pitchFamily="34" charset="0"/>
              </a:rPr>
              <a:t>		Styczeń </a:t>
            </a:r>
            <a:r>
              <a:rPr lang="pl-PL" i="1" dirty="0">
                <a:latin typeface="Calibri" pitchFamily="34" charset="0"/>
                <a:cs typeface="Calibri" pitchFamily="34" charset="0"/>
              </a:rPr>
              <a:t>1927 Matka Urszula </a:t>
            </a:r>
            <a:r>
              <a:rPr lang="pl-PL" i="1" dirty="0" smtClean="0">
                <a:latin typeface="Calibri" pitchFamily="34" charset="0"/>
                <a:cs typeface="Calibri" pitchFamily="34" charset="0"/>
              </a:rPr>
              <a:t>Leduchowska</a:t>
            </a:r>
            <a:endParaRPr lang="pl-PL" i="1" dirty="0">
              <a:latin typeface="Calibri" pitchFamily="34" charset="0"/>
              <a:cs typeface="Calibri" pitchFamily="34" charset="0"/>
            </a:endParaRPr>
          </a:p>
        </p:txBody>
      </p:sp>
    </p:spTree>
    <p:extLst>
      <p:ext uri="{BB962C8B-B14F-4D97-AF65-F5344CB8AC3E}">
        <p14:creationId xmlns:p14="http://schemas.microsoft.com/office/powerpoint/2010/main" val="1068917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Rot="1" noChangeArrowheads="1"/>
          </p:cNvSpPr>
          <p:nvPr>
            <p:ph type="title"/>
          </p:nvPr>
        </p:nvSpPr>
        <p:spPr>
          <a:xfrm>
            <a:off x="2555776" y="332656"/>
            <a:ext cx="6336704" cy="2078285"/>
          </a:xfrm>
        </p:spPr>
        <p:txBody>
          <a:bodyPr/>
          <a:lstStyle/>
          <a:p>
            <a:pPr algn="l" eaLnBrk="1" hangingPunct="1">
              <a:defRPr/>
            </a:pPr>
            <a:r>
              <a:rPr lang="pl-PL" sz="3200" dirty="0" smtClean="0">
                <a:solidFill>
                  <a:schemeClr val="tx1"/>
                </a:solidFill>
                <a:latin typeface="Microsoft PhagsPa" pitchFamily="34" charset="0"/>
              </a:rPr>
              <a:t>Madonna z Fatimy – 1946 r.</a:t>
            </a:r>
            <a:r>
              <a:rPr lang="pl-PL" sz="2400" dirty="0" smtClean="0">
                <a:solidFill>
                  <a:schemeClr val="tx1"/>
                </a:solidFill>
                <a:latin typeface="Microsoft PhagsPa" pitchFamily="34" charset="0"/>
              </a:rPr>
              <a:t/>
            </a:r>
            <a:br>
              <a:rPr lang="pl-PL" sz="2400" dirty="0" smtClean="0">
                <a:solidFill>
                  <a:schemeClr val="tx1"/>
                </a:solidFill>
                <a:latin typeface="Microsoft PhagsPa" pitchFamily="34" charset="0"/>
              </a:rPr>
            </a:br>
            <a:r>
              <a:rPr lang="pl-PL" sz="2400" dirty="0" smtClean="0">
                <a:latin typeface="Microsoft PhagsPa" pitchFamily="34" charset="0"/>
              </a:rPr>
              <a:t>	</a:t>
            </a:r>
            <a:r>
              <a:rPr lang="pl-PL" sz="2400" dirty="0" smtClean="0">
                <a:solidFill>
                  <a:srgbClr val="FFFF00"/>
                </a:solidFill>
                <a:latin typeface="Microsoft PhagsPa" pitchFamily="34" charset="0"/>
              </a:rPr>
              <a:t>Maryja prosi :</a:t>
            </a:r>
            <a:br>
              <a:rPr lang="pl-PL" sz="2400" dirty="0" smtClean="0">
                <a:solidFill>
                  <a:srgbClr val="FFFF00"/>
                </a:solidFill>
                <a:latin typeface="Microsoft PhagsPa" pitchFamily="34" charset="0"/>
              </a:rPr>
            </a:br>
            <a:r>
              <a:rPr lang="pl-PL" sz="2400" dirty="0" smtClean="0">
                <a:solidFill>
                  <a:srgbClr val="FFFF00"/>
                </a:solidFill>
                <a:latin typeface="Microsoft PhagsPa" pitchFamily="34" charset="0"/>
              </a:rPr>
              <a:t>	- o Różaniec,</a:t>
            </a:r>
            <a:br>
              <a:rPr lang="pl-PL" sz="2400" dirty="0" smtClean="0">
                <a:solidFill>
                  <a:srgbClr val="FFFF00"/>
                </a:solidFill>
                <a:latin typeface="Microsoft PhagsPa" pitchFamily="34" charset="0"/>
              </a:rPr>
            </a:br>
            <a:r>
              <a:rPr lang="pl-PL" sz="2400" dirty="0" smtClean="0">
                <a:solidFill>
                  <a:srgbClr val="FFFF00"/>
                </a:solidFill>
                <a:latin typeface="Microsoft PhagsPa" pitchFamily="34" charset="0"/>
              </a:rPr>
              <a:t>	- o przyjęcie cierpienia i ofiar,</a:t>
            </a:r>
            <a:br>
              <a:rPr lang="pl-PL" sz="2400" dirty="0" smtClean="0">
                <a:solidFill>
                  <a:srgbClr val="FFFF00"/>
                </a:solidFill>
                <a:latin typeface="Microsoft PhagsPa" pitchFamily="34" charset="0"/>
              </a:rPr>
            </a:br>
            <a:r>
              <a:rPr lang="pl-PL" sz="2400" dirty="0" smtClean="0">
                <a:solidFill>
                  <a:srgbClr val="FFFF00"/>
                </a:solidFill>
                <a:latin typeface="Microsoft PhagsPa" pitchFamily="34" charset="0"/>
              </a:rPr>
              <a:t>	- o praktykę pierwszych sobót.</a:t>
            </a:r>
          </a:p>
        </p:txBody>
      </p:sp>
      <p:sp>
        <p:nvSpPr>
          <p:cNvPr id="56326" name="Rectangle 6"/>
          <p:cNvSpPr>
            <a:spLocks noGrp="1" noChangeArrowheads="1"/>
          </p:cNvSpPr>
          <p:nvPr>
            <p:ph type="body" sz="half" idx="2"/>
          </p:nvPr>
        </p:nvSpPr>
        <p:spPr>
          <a:xfrm>
            <a:off x="323528" y="2636912"/>
            <a:ext cx="8431535" cy="3960068"/>
          </a:xfrm>
        </p:spPr>
        <p:txBody>
          <a:bodyPr/>
          <a:lstStyle/>
          <a:p>
            <a:pPr marL="0" indent="0" algn="just">
              <a:buNone/>
            </a:pPr>
            <a:r>
              <a:rPr lang="pl-PL" sz="1800" dirty="0" smtClean="0">
                <a:effectLst/>
                <a:latin typeface="Calibri" pitchFamily="34" charset="0"/>
                <a:cs typeface="Calibri" pitchFamily="34" charset="0"/>
              </a:rPr>
              <a:t>	„</a:t>
            </a:r>
            <a:r>
              <a:rPr lang="pl-PL" sz="1800" dirty="0">
                <a:effectLst/>
                <a:latin typeface="Calibri" pitchFamily="34" charset="0"/>
                <a:cs typeface="Calibri" pitchFamily="34" charset="0"/>
              </a:rPr>
              <a:t>Ludzkość ostatnich trzech dziesiątków lat przeżyła czasy straszne, niemal okropności czasów ostatecznych - dwie zwłaszcza wojny, które swą okropnością przeszły wszystko, co dotychczas człowiek widział. Ale czy idziemy ku lepszym czasom? Raczej nie. Pokój między narodami nie opiera się na trwałym fundamencie. Atmosfera, mimo pięknych słów, jakie padają na konferencjach międzynarodowych, jest ciężka i naładowana elektrycznością. Świat może znowu stanąć wobec ciężkich zmagań militarnych, wobec przewrotów, społecznych, a przede wszystkim wobec walk światopoglądowych i religijnych. Jaki to wszystko może wycisnąć ocean łez, krwi i niedoli ludzkiej, Bóg tylko sam raczy wiedzieć.</a:t>
            </a:r>
          </a:p>
          <a:p>
            <a:pPr marL="0" indent="0" algn="just">
              <a:buNone/>
            </a:pPr>
            <a:r>
              <a:rPr lang="pl-PL" sz="1800" dirty="0" smtClean="0">
                <a:effectLst/>
                <a:latin typeface="Calibri" pitchFamily="34" charset="0"/>
                <a:cs typeface="Calibri" pitchFamily="34" charset="0"/>
              </a:rPr>
              <a:t>	Patrząc </a:t>
            </a:r>
            <a:r>
              <a:rPr lang="pl-PL" sz="1800" dirty="0">
                <a:effectLst/>
                <a:latin typeface="Calibri" pitchFamily="34" charset="0"/>
                <a:cs typeface="Calibri" pitchFamily="34" charset="0"/>
              </a:rPr>
              <a:t>na to wszystko, można by dojść do czarnych myśli, a nawet rozpaczy. Jednak jest coś, co napełnić nas powinno otuchą i radością. Jest pewna przejasna gwiazda, która zabłysnęła na ponurym i zaciągniętym ciężkimi chmurami horyzoncie dzisiejszego życia zwiastując nam lepsze jutro. To objawienie się Niepokalanej Dziewicy w Fatima”.</a:t>
            </a:r>
          </a:p>
          <a:p>
            <a:pPr algn="ctr" eaLnBrk="1" hangingPunct="1">
              <a:lnSpc>
                <a:spcPct val="90000"/>
              </a:lnSpc>
              <a:buFont typeface="Wingdings" pitchFamily="2" charset="2"/>
              <a:buNone/>
              <a:defRPr/>
            </a:pPr>
            <a:endParaRPr lang="pl-PL" sz="4000" dirty="0" smtClean="0">
              <a:latin typeface="Microsoft PhagsPa" pitchFamily="34" charset="0"/>
            </a:endParaRPr>
          </a:p>
        </p:txBody>
      </p:sp>
      <p:pic>
        <p:nvPicPr>
          <p:cNvPr id="6" name="Picture 10" descr="C:\Users\Krzysztof\Documents\SEKRETARIAF FATIMSKI\MATERIAŁY ARCHIWALNE\skanowanie0004.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648"/>
            <a:ext cx="1641764" cy="224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099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trumień">
  <a:themeElements>
    <a:clrScheme name="Strumie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umień">
      <a:majorFont>
        <a:latin typeface="Garamond"/>
        <a:ea typeface=""/>
        <a:cs typeface="Arial"/>
      </a:majorFont>
      <a:minorFont>
        <a:latin typeface="Garamond"/>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mie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umień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umień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umień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umień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umień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umień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umień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umień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3715</TotalTime>
  <Words>539</Words>
  <Application>Microsoft Office PowerPoint</Application>
  <PresentationFormat>Pokaz na ekranie (4:3)</PresentationFormat>
  <Paragraphs>85</Paragraphs>
  <Slides>12</Slides>
  <Notes>1</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Strumień</vt:lpstr>
      <vt:lpstr>Prezentacja programu PowerPoint</vt:lpstr>
      <vt:lpstr>Kard. August Hlond Prymas Polski 1926-1948</vt:lpstr>
      <vt:lpstr>Poświęcenie się  wspólnot zakonnych  Niep. Sercu Maryi  19.08.1946</vt:lpstr>
      <vt:lpstr>08 września 1946 - Jasna Góra Poświęcenie Narodu Polskiego Niepokalanemu Sercu Maryi</vt:lpstr>
      <vt:lpstr>Prezentacja programu PowerPoint</vt:lpstr>
      <vt:lpstr>Prezentacja programu PowerPoint</vt:lpstr>
      <vt:lpstr>Prezentacja programu PowerPoint</vt:lpstr>
      <vt:lpstr>Niedziela. Tygodnik Katolicki Nr 46, Rok 1946  Profesor Feliks Konieczny Ślubowanie i ciąg dalszy</vt:lpstr>
      <vt:lpstr>Madonna z Fatimy – 1946 r.  Maryja prosi :  - o Różaniec,  - o przyjęcie cierpienia i ofiar,  - o praktykę pierwszych sobót.</vt:lpstr>
      <vt:lpstr>o. Aleksander Jełowicki Paryż - 1856</vt:lpstr>
      <vt:lpstr>Niedziela. Tygodnik Katolicki Nr 41, Rok 1947  W trzydziestą rocznicę objawień  w Fatima (13 maja - 13 października 1917)</vt:lpstr>
      <vt:lpstr>Nabożeństwo  Pierwszych Sobót Miesiąca Bp Józef S. Pelczar Bp Stanisław Czajka Wydały SS. Wizytki, Jasło 1948 r.</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CZY  PAMIETAMY  NASZE  ŚLUBOWANIA?</dc:title>
  <dc:creator>Krzysztof</dc:creator>
  <cp:lastModifiedBy>uzytkownik</cp:lastModifiedBy>
  <cp:revision>254</cp:revision>
  <dcterms:created xsi:type="dcterms:W3CDTF">2010-07-26T09:49:24Z</dcterms:created>
  <dcterms:modified xsi:type="dcterms:W3CDTF">2014-10-26T11:12:01Z</dcterms:modified>
</cp:coreProperties>
</file>