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44"/>
  </p:notesMasterIdLst>
  <p:sldIdLst>
    <p:sldId id="341" r:id="rId2"/>
    <p:sldId id="342" r:id="rId3"/>
    <p:sldId id="348" r:id="rId4"/>
    <p:sldId id="349" r:id="rId5"/>
    <p:sldId id="343" r:id="rId6"/>
    <p:sldId id="257" r:id="rId7"/>
    <p:sldId id="332" r:id="rId8"/>
    <p:sldId id="278" r:id="rId9"/>
    <p:sldId id="279" r:id="rId10"/>
    <p:sldId id="258" r:id="rId11"/>
    <p:sldId id="259" r:id="rId12"/>
    <p:sldId id="300" r:id="rId13"/>
    <p:sldId id="265" r:id="rId14"/>
    <p:sldId id="321" r:id="rId15"/>
    <p:sldId id="266" r:id="rId16"/>
    <p:sldId id="287" r:id="rId17"/>
    <p:sldId id="272" r:id="rId18"/>
    <p:sldId id="289" r:id="rId19"/>
    <p:sldId id="307" r:id="rId20"/>
    <p:sldId id="301" r:id="rId21"/>
    <p:sldId id="305" r:id="rId22"/>
    <p:sldId id="302" r:id="rId23"/>
    <p:sldId id="317" r:id="rId24"/>
    <p:sldId id="290" r:id="rId25"/>
    <p:sldId id="288" r:id="rId26"/>
    <p:sldId id="268" r:id="rId27"/>
    <p:sldId id="283" r:id="rId28"/>
    <p:sldId id="346" r:id="rId29"/>
    <p:sldId id="284" r:id="rId30"/>
    <p:sldId id="335" r:id="rId31"/>
    <p:sldId id="347" r:id="rId32"/>
    <p:sldId id="340" r:id="rId33"/>
    <p:sldId id="269" r:id="rId34"/>
    <p:sldId id="318" r:id="rId35"/>
    <p:sldId id="336" r:id="rId36"/>
    <p:sldId id="271" r:id="rId37"/>
    <p:sldId id="333" r:id="rId38"/>
    <p:sldId id="338" r:id="rId39"/>
    <p:sldId id="327" r:id="rId40"/>
    <p:sldId id="328" r:id="rId41"/>
    <p:sldId id="345" r:id="rId42"/>
    <p:sldId id="344" r:id="rId43"/>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Microsoft PhagsPa" pitchFamily="34" charset="0"/>
        <a:ea typeface="+mn-ea"/>
        <a:cs typeface="Arial" charset="0"/>
      </a:defRPr>
    </a:lvl1pPr>
    <a:lvl2pPr marL="457200" algn="l" rtl="0" fontAlgn="base">
      <a:spcBef>
        <a:spcPct val="0"/>
      </a:spcBef>
      <a:spcAft>
        <a:spcPct val="0"/>
      </a:spcAft>
      <a:defRPr kern="1200">
        <a:solidFill>
          <a:schemeClr val="tx1"/>
        </a:solidFill>
        <a:latin typeface="Microsoft PhagsPa" pitchFamily="34" charset="0"/>
        <a:ea typeface="+mn-ea"/>
        <a:cs typeface="Arial" charset="0"/>
      </a:defRPr>
    </a:lvl2pPr>
    <a:lvl3pPr marL="914400" algn="l" rtl="0" fontAlgn="base">
      <a:spcBef>
        <a:spcPct val="0"/>
      </a:spcBef>
      <a:spcAft>
        <a:spcPct val="0"/>
      </a:spcAft>
      <a:defRPr kern="1200">
        <a:solidFill>
          <a:schemeClr val="tx1"/>
        </a:solidFill>
        <a:latin typeface="Microsoft PhagsPa" pitchFamily="34" charset="0"/>
        <a:ea typeface="+mn-ea"/>
        <a:cs typeface="Arial" charset="0"/>
      </a:defRPr>
    </a:lvl3pPr>
    <a:lvl4pPr marL="1371600" algn="l" rtl="0" fontAlgn="base">
      <a:spcBef>
        <a:spcPct val="0"/>
      </a:spcBef>
      <a:spcAft>
        <a:spcPct val="0"/>
      </a:spcAft>
      <a:defRPr kern="1200">
        <a:solidFill>
          <a:schemeClr val="tx1"/>
        </a:solidFill>
        <a:latin typeface="Microsoft PhagsPa" pitchFamily="34" charset="0"/>
        <a:ea typeface="+mn-ea"/>
        <a:cs typeface="Arial" charset="0"/>
      </a:defRPr>
    </a:lvl4pPr>
    <a:lvl5pPr marL="1828800" algn="l" rtl="0" fontAlgn="base">
      <a:spcBef>
        <a:spcPct val="0"/>
      </a:spcBef>
      <a:spcAft>
        <a:spcPct val="0"/>
      </a:spcAft>
      <a:defRPr kern="1200">
        <a:solidFill>
          <a:schemeClr val="tx1"/>
        </a:solidFill>
        <a:latin typeface="Microsoft PhagsPa" pitchFamily="34" charset="0"/>
        <a:ea typeface="+mn-ea"/>
        <a:cs typeface="Arial" charset="0"/>
      </a:defRPr>
    </a:lvl5pPr>
    <a:lvl6pPr marL="2286000" algn="l" defTabSz="914400" rtl="0" eaLnBrk="1" latinLnBrk="0" hangingPunct="1">
      <a:defRPr kern="1200">
        <a:solidFill>
          <a:schemeClr val="tx1"/>
        </a:solidFill>
        <a:latin typeface="Microsoft PhagsPa" pitchFamily="34" charset="0"/>
        <a:ea typeface="+mn-ea"/>
        <a:cs typeface="Arial" charset="0"/>
      </a:defRPr>
    </a:lvl6pPr>
    <a:lvl7pPr marL="2743200" algn="l" defTabSz="914400" rtl="0" eaLnBrk="1" latinLnBrk="0" hangingPunct="1">
      <a:defRPr kern="1200">
        <a:solidFill>
          <a:schemeClr val="tx1"/>
        </a:solidFill>
        <a:latin typeface="Microsoft PhagsPa" pitchFamily="34" charset="0"/>
        <a:ea typeface="+mn-ea"/>
        <a:cs typeface="Arial" charset="0"/>
      </a:defRPr>
    </a:lvl7pPr>
    <a:lvl8pPr marL="3200400" algn="l" defTabSz="914400" rtl="0" eaLnBrk="1" latinLnBrk="0" hangingPunct="1">
      <a:defRPr kern="1200">
        <a:solidFill>
          <a:schemeClr val="tx1"/>
        </a:solidFill>
        <a:latin typeface="Microsoft PhagsPa" pitchFamily="34" charset="0"/>
        <a:ea typeface="+mn-ea"/>
        <a:cs typeface="Arial" charset="0"/>
      </a:defRPr>
    </a:lvl8pPr>
    <a:lvl9pPr marL="3657600" algn="l" defTabSz="914400" rtl="0" eaLnBrk="1" latinLnBrk="0" hangingPunct="1">
      <a:defRPr kern="1200">
        <a:solidFill>
          <a:schemeClr val="tx1"/>
        </a:solidFill>
        <a:latin typeface="Microsoft PhagsP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94595" autoAdjust="0"/>
  </p:normalViewPr>
  <p:slideViewPr>
    <p:cSldViewPr>
      <p:cViewPr>
        <p:scale>
          <a:sx n="66" d="100"/>
          <a:sy n="66" d="100"/>
        </p:scale>
        <p:origin x="-1267" y="-58"/>
      </p:cViewPr>
      <p:guideLst>
        <p:guide orient="horz" pos="2160"/>
        <p:guide pos="2880"/>
      </p:guideLst>
    </p:cSldViewPr>
  </p:slideViewPr>
  <p:outlineViewPr>
    <p:cViewPr>
      <p:scale>
        <a:sx n="33" d="100"/>
        <a:sy n="33" d="100"/>
      </p:scale>
      <p:origin x="0" y="1025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aramond" pitchFamily="18" charset="0"/>
              </a:defRPr>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Garamond" pitchFamily="18" charset="0"/>
              </a:defRPr>
            </a:lvl1pPr>
          </a:lstStyle>
          <a:p>
            <a:pPr>
              <a:defRPr/>
            </a:pPr>
            <a:fld id="{B3DEE132-1529-448F-8AEF-A4A563A6BD59}" type="datetimeFigureOut">
              <a:rPr lang="pl-PL"/>
              <a:pPr>
                <a:defRPr/>
              </a:pPr>
              <a:t>2014-09-25</a:t>
            </a:fld>
            <a:endParaRPr lang="pl-PL" dirty="0"/>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dirty="0" smtClean="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aramond" pitchFamily="18" charset="0"/>
              </a:defRPr>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Garamond" pitchFamily="18" charset="0"/>
              </a:defRPr>
            </a:lvl1pPr>
          </a:lstStyle>
          <a:p>
            <a:pPr>
              <a:defRPr/>
            </a:pPr>
            <a:fld id="{337E172B-3B6F-40D0-9574-8603315D7FE8}" type="slidenum">
              <a:rPr lang="pl-PL"/>
              <a:pPr>
                <a:defRPr/>
              </a:pPr>
              <a:t>‹#›</a:t>
            </a:fld>
            <a:endParaRPr lang="pl-PL" dirty="0"/>
          </a:p>
        </p:txBody>
      </p:sp>
    </p:spTree>
    <p:extLst>
      <p:ext uri="{BB962C8B-B14F-4D97-AF65-F5344CB8AC3E}">
        <p14:creationId xmlns:p14="http://schemas.microsoft.com/office/powerpoint/2010/main" val="3485523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smtClean="0"/>
          </a:p>
          <a:p>
            <a:pPr eaLnBrk="1" hangingPunct="1">
              <a:spcBef>
                <a:spcPct val="0"/>
              </a:spcBef>
            </a:pPr>
            <a:endParaRPr lang="pl-PL" smtClean="0"/>
          </a:p>
        </p:txBody>
      </p:sp>
      <p:sp>
        <p:nvSpPr>
          <p:cNvPr id="3482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Microsoft PhagsPa" pitchFamily="34" charset="0"/>
                <a:cs typeface="Arial" charset="0"/>
              </a:defRPr>
            </a:lvl1pPr>
            <a:lvl2pPr marL="742950" indent="-285750" eaLnBrk="0" hangingPunct="0">
              <a:defRPr>
                <a:solidFill>
                  <a:schemeClr val="tx1"/>
                </a:solidFill>
                <a:latin typeface="Microsoft PhagsPa" pitchFamily="34" charset="0"/>
                <a:cs typeface="Arial" charset="0"/>
              </a:defRPr>
            </a:lvl2pPr>
            <a:lvl3pPr marL="1143000" indent="-228600" eaLnBrk="0" hangingPunct="0">
              <a:defRPr>
                <a:solidFill>
                  <a:schemeClr val="tx1"/>
                </a:solidFill>
                <a:latin typeface="Microsoft PhagsPa" pitchFamily="34" charset="0"/>
                <a:cs typeface="Arial" charset="0"/>
              </a:defRPr>
            </a:lvl3pPr>
            <a:lvl4pPr marL="1600200" indent="-228600" eaLnBrk="0" hangingPunct="0">
              <a:defRPr>
                <a:solidFill>
                  <a:schemeClr val="tx1"/>
                </a:solidFill>
                <a:latin typeface="Microsoft PhagsPa" pitchFamily="34" charset="0"/>
                <a:cs typeface="Arial" charset="0"/>
              </a:defRPr>
            </a:lvl4pPr>
            <a:lvl5pPr marL="2057400" indent="-228600" eaLnBrk="0" hangingPunct="0">
              <a:defRPr>
                <a:solidFill>
                  <a:schemeClr val="tx1"/>
                </a:solidFill>
                <a:latin typeface="Microsoft PhagsPa" pitchFamily="34" charset="0"/>
                <a:cs typeface="Arial" charset="0"/>
              </a:defRPr>
            </a:lvl5pPr>
            <a:lvl6pPr marL="2514600" indent="-228600" eaLnBrk="0" fontAlgn="base" hangingPunct="0">
              <a:spcBef>
                <a:spcPct val="0"/>
              </a:spcBef>
              <a:spcAft>
                <a:spcPct val="0"/>
              </a:spcAft>
              <a:defRPr>
                <a:solidFill>
                  <a:schemeClr val="tx1"/>
                </a:solidFill>
                <a:latin typeface="Microsoft PhagsPa" pitchFamily="34" charset="0"/>
                <a:cs typeface="Arial" charset="0"/>
              </a:defRPr>
            </a:lvl6pPr>
            <a:lvl7pPr marL="2971800" indent="-228600" eaLnBrk="0" fontAlgn="base" hangingPunct="0">
              <a:spcBef>
                <a:spcPct val="0"/>
              </a:spcBef>
              <a:spcAft>
                <a:spcPct val="0"/>
              </a:spcAft>
              <a:defRPr>
                <a:solidFill>
                  <a:schemeClr val="tx1"/>
                </a:solidFill>
                <a:latin typeface="Microsoft PhagsPa" pitchFamily="34" charset="0"/>
                <a:cs typeface="Arial" charset="0"/>
              </a:defRPr>
            </a:lvl7pPr>
            <a:lvl8pPr marL="3429000" indent="-228600" eaLnBrk="0" fontAlgn="base" hangingPunct="0">
              <a:spcBef>
                <a:spcPct val="0"/>
              </a:spcBef>
              <a:spcAft>
                <a:spcPct val="0"/>
              </a:spcAft>
              <a:defRPr>
                <a:solidFill>
                  <a:schemeClr val="tx1"/>
                </a:solidFill>
                <a:latin typeface="Microsoft PhagsPa" pitchFamily="34" charset="0"/>
                <a:cs typeface="Arial" charset="0"/>
              </a:defRPr>
            </a:lvl8pPr>
            <a:lvl9pPr marL="3886200" indent="-228600" eaLnBrk="0" fontAlgn="base" hangingPunct="0">
              <a:spcBef>
                <a:spcPct val="0"/>
              </a:spcBef>
              <a:spcAft>
                <a:spcPct val="0"/>
              </a:spcAft>
              <a:defRPr>
                <a:solidFill>
                  <a:schemeClr val="tx1"/>
                </a:solidFill>
                <a:latin typeface="Microsoft PhagsPa" pitchFamily="34" charset="0"/>
                <a:cs typeface="Arial" charset="0"/>
              </a:defRPr>
            </a:lvl9pPr>
          </a:lstStyle>
          <a:p>
            <a:pPr eaLnBrk="1" hangingPunct="1"/>
            <a:fld id="{FDEE8B68-DFEB-4EED-B8B3-80E938ACC959}" type="slidenum">
              <a:rPr lang="pl-PL" smtClean="0">
                <a:latin typeface="Garamond" pitchFamily="18" charset="0"/>
              </a:rPr>
              <a:pPr eaLnBrk="1" hangingPunct="1"/>
              <a:t>2</a:t>
            </a:fld>
            <a:endParaRPr lang="pl-PL" smtClean="0">
              <a:latin typeface="Garamond"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smtClean="0"/>
          </a:p>
        </p:txBody>
      </p:sp>
      <p:sp>
        <p:nvSpPr>
          <p:cNvPr id="3584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Microsoft PhagsPa" pitchFamily="34" charset="0"/>
                <a:cs typeface="Arial" charset="0"/>
              </a:defRPr>
            </a:lvl1pPr>
            <a:lvl2pPr marL="742950" indent="-285750" eaLnBrk="0" hangingPunct="0">
              <a:defRPr>
                <a:solidFill>
                  <a:schemeClr val="tx1"/>
                </a:solidFill>
                <a:latin typeface="Microsoft PhagsPa" pitchFamily="34" charset="0"/>
                <a:cs typeface="Arial" charset="0"/>
              </a:defRPr>
            </a:lvl2pPr>
            <a:lvl3pPr marL="1143000" indent="-228600" eaLnBrk="0" hangingPunct="0">
              <a:defRPr>
                <a:solidFill>
                  <a:schemeClr val="tx1"/>
                </a:solidFill>
                <a:latin typeface="Microsoft PhagsPa" pitchFamily="34" charset="0"/>
                <a:cs typeface="Arial" charset="0"/>
              </a:defRPr>
            </a:lvl3pPr>
            <a:lvl4pPr marL="1600200" indent="-228600" eaLnBrk="0" hangingPunct="0">
              <a:defRPr>
                <a:solidFill>
                  <a:schemeClr val="tx1"/>
                </a:solidFill>
                <a:latin typeface="Microsoft PhagsPa" pitchFamily="34" charset="0"/>
                <a:cs typeface="Arial" charset="0"/>
              </a:defRPr>
            </a:lvl4pPr>
            <a:lvl5pPr marL="2057400" indent="-228600" eaLnBrk="0" hangingPunct="0">
              <a:defRPr>
                <a:solidFill>
                  <a:schemeClr val="tx1"/>
                </a:solidFill>
                <a:latin typeface="Microsoft PhagsPa" pitchFamily="34" charset="0"/>
                <a:cs typeface="Arial" charset="0"/>
              </a:defRPr>
            </a:lvl5pPr>
            <a:lvl6pPr marL="2514600" indent="-228600" eaLnBrk="0" fontAlgn="base" hangingPunct="0">
              <a:spcBef>
                <a:spcPct val="0"/>
              </a:spcBef>
              <a:spcAft>
                <a:spcPct val="0"/>
              </a:spcAft>
              <a:defRPr>
                <a:solidFill>
                  <a:schemeClr val="tx1"/>
                </a:solidFill>
                <a:latin typeface="Microsoft PhagsPa" pitchFamily="34" charset="0"/>
                <a:cs typeface="Arial" charset="0"/>
              </a:defRPr>
            </a:lvl6pPr>
            <a:lvl7pPr marL="2971800" indent="-228600" eaLnBrk="0" fontAlgn="base" hangingPunct="0">
              <a:spcBef>
                <a:spcPct val="0"/>
              </a:spcBef>
              <a:spcAft>
                <a:spcPct val="0"/>
              </a:spcAft>
              <a:defRPr>
                <a:solidFill>
                  <a:schemeClr val="tx1"/>
                </a:solidFill>
                <a:latin typeface="Microsoft PhagsPa" pitchFamily="34" charset="0"/>
                <a:cs typeface="Arial" charset="0"/>
              </a:defRPr>
            </a:lvl7pPr>
            <a:lvl8pPr marL="3429000" indent="-228600" eaLnBrk="0" fontAlgn="base" hangingPunct="0">
              <a:spcBef>
                <a:spcPct val="0"/>
              </a:spcBef>
              <a:spcAft>
                <a:spcPct val="0"/>
              </a:spcAft>
              <a:defRPr>
                <a:solidFill>
                  <a:schemeClr val="tx1"/>
                </a:solidFill>
                <a:latin typeface="Microsoft PhagsPa" pitchFamily="34" charset="0"/>
                <a:cs typeface="Arial" charset="0"/>
              </a:defRPr>
            </a:lvl8pPr>
            <a:lvl9pPr marL="3886200" indent="-228600" eaLnBrk="0" fontAlgn="base" hangingPunct="0">
              <a:spcBef>
                <a:spcPct val="0"/>
              </a:spcBef>
              <a:spcAft>
                <a:spcPct val="0"/>
              </a:spcAft>
              <a:defRPr>
                <a:solidFill>
                  <a:schemeClr val="tx1"/>
                </a:solidFill>
                <a:latin typeface="Microsoft PhagsPa" pitchFamily="34" charset="0"/>
                <a:cs typeface="Arial" charset="0"/>
              </a:defRPr>
            </a:lvl9pPr>
          </a:lstStyle>
          <a:p>
            <a:pPr eaLnBrk="1" hangingPunct="1"/>
            <a:fld id="{3505F303-DD78-4774-BA4B-EEE505E9BA93}" type="slidenum">
              <a:rPr lang="pl-PL" smtClean="0">
                <a:latin typeface="Garamond" pitchFamily="18" charset="0"/>
              </a:rPr>
              <a:pPr eaLnBrk="1" hangingPunct="1"/>
              <a:t>6</a:t>
            </a:fld>
            <a:endParaRPr lang="pl-PL" smtClean="0">
              <a:latin typeface="Garamond"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smtClean="0"/>
          </a:p>
        </p:txBody>
      </p:sp>
      <p:sp>
        <p:nvSpPr>
          <p:cNvPr id="3686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Microsoft PhagsPa" pitchFamily="34" charset="0"/>
                <a:cs typeface="Arial" charset="0"/>
              </a:defRPr>
            </a:lvl1pPr>
            <a:lvl2pPr marL="742950" indent="-285750" eaLnBrk="0" hangingPunct="0">
              <a:defRPr>
                <a:solidFill>
                  <a:schemeClr val="tx1"/>
                </a:solidFill>
                <a:latin typeface="Microsoft PhagsPa" pitchFamily="34" charset="0"/>
                <a:cs typeface="Arial" charset="0"/>
              </a:defRPr>
            </a:lvl2pPr>
            <a:lvl3pPr marL="1143000" indent="-228600" eaLnBrk="0" hangingPunct="0">
              <a:defRPr>
                <a:solidFill>
                  <a:schemeClr val="tx1"/>
                </a:solidFill>
                <a:latin typeface="Microsoft PhagsPa" pitchFamily="34" charset="0"/>
                <a:cs typeface="Arial" charset="0"/>
              </a:defRPr>
            </a:lvl3pPr>
            <a:lvl4pPr marL="1600200" indent="-228600" eaLnBrk="0" hangingPunct="0">
              <a:defRPr>
                <a:solidFill>
                  <a:schemeClr val="tx1"/>
                </a:solidFill>
                <a:latin typeface="Microsoft PhagsPa" pitchFamily="34" charset="0"/>
                <a:cs typeface="Arial" charset="0"/>
              </a:defRPr>
            </a:lvl4pPr>
            <a:lvl5pPr marL="2057400" indent="-228600" eaLnBrk="0" hangingPunct="0">
              <a:defRPr>
                <a:solidFill>
                  <a:schemeClr val="tx1"/>
                </a:solidFill>
                <a:latin typeface="Microsoft PhagsPa" pitchFamily="34" charset="0"/>
                <a:cs typeface="Arial" charset="0"/>
              </a:defRPr>
            </a:lvl5pPr>
            <a:lvl6pPr marL="2514600" indent="-228600" eaLnBrk="0" fontAlgn="base" hangingPunct="0">
              <a:spcBef>
                <a:spcPct val="0"/>
              </a:spcBef>
              <a:spcAft>
                <a:spcPct val="0"/>
              </a:spcAft>
              <a:defRPr>
                <a:solidFill>
                  <a:schemeClr val="tx1"/>
                </a:solidFill>
                <a:latin typeface="Microsoft PhagsPa" pitchFamily="34" charset="0"/>
                <a:cs typeface="Arial" charset="0"/>
              </a:defRPr>
            </a:lvl6pPr>
            <a:lvl7pPr marL="2971800" indent="-228600" eaLnBrk="0" fontAlgn="base" hangingPunct="0">
              <a:spcBef>
                <a:spcPct val="0"/>
              </a:spcBef>
              <a:spcAft>
                <a:spcPct val="0"/>
              </a:spcAft>
              <a:defRPr>
                <a:solidFill>
                  <a:schemeClr val="tx1"/>
                </a:solidFill>
                <a:latin typeface="Microsoft PhagsPa" pitchFamily="34" charset="0"/>
                <a:cs typeface="Arial" charset="0"/>
              </a:defRPr>
            </a:lvl7pPr>
            <a:lvl8pPr marL="3429000" indent="-228600" eaLnBrk="0" fontAlgn="base" hangingPunct="0">
              <a:spcBef>
                <a:spcPct val="0"/>
              </a:spcBef>
              <a:spcAft>
                <a:spcPct val="0"/>
              </a:spcAft>
              <a:defRPr>
                <a:solidFill>
                  <a:schemeClr val="tx1"/>
                </a:solidFill>
                <a:latin typeface="Microsoft PhagsPa" pitchFamily="34" charset="0"/>
                <a:cs typeface="Arial" charset="0"/>
              </a:defRPr>
            </a:lvl8pPr>
            <a:lvl9pPr marL="3886200" indent="-228600" eaLnBrk="0" fontAlgn="base" hangingPunct="0">
              <a:spcBef>
                <a:spcPct val="0"/>
              </a:spcBef>
              <a:spcAft>
                <a:spcPct val="0"/>
              </a:spcAft>
              <a:defRPr>
                <a:solidFill>
                  <a:schemeClr val="tx1"/>
                </a:solidFill>
                <a:latin typeface="Microsoft PhagsPa" pitchFamily="34" charset="0"/>
                <a:cs typeface="Arial" charset="0"/>
              </a:defRPr>
            </a:lvl9pPr>
          </a:lstStyle>
          <a:p>
            <a:pPr eaLnBrk="1" hangingPunct="1"/>
            <a:fld id="{5F4805A2-17A9-4DD7-810A-7613AE247DE1}" type="slidenum">
              <a:rPr lang="pl-PL" smtClean="0">
                <a:latin typeface="Garamond" pitchFamily="18" charset="0"/>
              </a:rPr>
              <a:pPr eaLnBrk="1" hangingPunct="1"/>
              <a:t>13</a:t>
            </a:fld>
            <a:endParaRPr lang="pl-PL" smtClean="0">
              <a:latin typeface="Garamond"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337E172B-3B6F-40D0-9574-8603315D7FE8}" type="slidenum">
              <a:rPr lang="pl-PL" smtClean="0"/>
              <a:pPr>
                <a:defRPr/>
              </a:pPr>
              <a:t>40</a:t>
            </a:fld>
            <a:endParaRPr lang="pl-PL" dirty="0"/>
          </a:p>
        </p:txBody>
      </p:sp>
    </p:spTree>
    <p:extLst>
      <p:ext uri="{BB962C8B-B14F-4D97-AF65-F5344CB8AC3E}">
        <p14:creationId xmlns:p14="http://schemas.microsoft.com/office/powerpoint/2010/main" val="1483093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pl-PL" dirty="0">
                  <a:latin typeface="Garamond" pitchFamily="18"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pl-PL" dirty="0">
                  <a:latin typeface="Garamond" pitchFamily="18"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pl-PL" dirty="0">
                  <a:latin typeface="Garamond" pitchFamily="18"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pl-PL" dirty="0">
                  <a:latin typeface="Garamond" pitchFamily="18"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pl-PL" dirty="0">
                <a:latin typeface="Garamond" pitchFamily="18"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grpSp>
      <p:sp>
        <p:nvSpPr>
          <p:cNvPr id="34827" name="Rectangle 11"/>
          <p:cNvSpPr>
            <a:spLocks noGrp="1" noChangeArrowheads="1"/>
          </p:cNvSpPr>
          <p:nvPr>
            <p:ph type="ctrTitle" sz="quarter"/>
          </p:nvPr>
        </p:nvSpPr>
        <p:spPr>
          <a:xfrm>
            <a:off x="685800" y="1736725"/>
            <a:ext cx="7772400" cy="1920875"/>
          </a:xfrm>
        </p:spPr>
        <p:txBody>
          <a:bodyPr/>
          <a:lstStyle>
            <a:lvl1pPr>
              <a:defRPr sz="6000"/>
            </a:lvl1pPr>
          </a:lstStyle>
          <a:p>
            <a:r>
              <a:rPr lang="pl-PL"/>
              <a:t>Kliknij, aby edytować styl wzorca tytułu</a:t>
            </a:r>
          </a:p>
        </p:txBody>
      </p:sp>
      <p:sp>
        <p:nvSpPr>
          <p:cNvPr id="3482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pl-PL"/>
              <a:t>Kliknij, aby edytować styl wzorca podtytułu</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pl-PL"/>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pl-PL"/>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56F4BE7-EF17-4953-A708-7C7A6CCA57D8}" type="slidenum">
              <a:rPr lang="pl-PL"/>
              <a:pPr>
                <a:defRPr/>
              </a:pPr>
              <a:t>‹#›</a:t>
            </a:fld>
            <a:endParaRPr lang="pl-PL" dirty="0"/>
          </a:p>
        </p:txBody>
      </p:sp>
    </p:spTree>
    <p:extLst>
      <p:ext uri="{BB962C8B-B14F-4D97-AF65-F5344CB8AC3E}">
        <p14:creationId xmlns:p14="http://schemas.microsoft.com/office/powerpoint/2010/main" val="1638163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2"/>
          <p:cNvSpPr>
            <a:spLocks noGrp="1" noChangeArrowheads="1"/>
          </p:cNvSpPr>
          <p:nvPr>
            <p:ph type="dt" sz="half" idx="10"/>
          </p:nvPr>
        </p:nvSpPr>
        <p:spPr>
          <a:ln/>
        </p:spPr>
        <p:txBody>
          <a:bodyPr/>
          <a:lstStyle>
            <a:lvl1pPr>
              <a:defRPr/>
            </a:lvl1pPr>
          </a:lstStyle>
          <a:p>
            <a:pPr>
              <a:defRPr/>
            </a:pPr>
            <a:endParaRPr lang="pl-PL"/>
          </a:p>
        </p:txBody>
      </p:sp>
      <p:sp>
        <p:nvSpPr>
          <p:cNvPr id="5" name="Rectangle 3"/>
          <p:cNvSpPr>
            <a:spLocks noGrp="1" noChangeArrowheads="1"/>
          </p:cNvSpPr>
          <p:nvPr>
            <p:ph type="sldNum" sz="quarter" idx="11"/>
          </p:nvPr>
        </p:nvSpPr>
        <p:spPr>
          <a:ln/>
        </p:spPr>
        <p:txBody>
          <a:bodyPr/>
          <a:lstStyle>
            <a:lvl1pPr>
              <a:defRPr/>
            </a:lvl1pPr>
          </a:lstStyle>
          <a:p>
            <a:pPr>
              <a:defRPr/>
            </a:pPr>
            <a:fld id="{4395B0A9-0EE8-48E0-9065-61D3EFEBC4B0}" type="slidenum">
              <a:rPr lang="pl-PL"/>
              <a:pPr>
                <a:defRPr/>
              </a:pPr>
              <a:t>‹#›</a:t>
            </a:fld>
            <a:endParaRPr lang="pl-PL"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3733729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2"/>
          <p:cNvSpPr>
            <a:spLocks noGrp="1" noChangeArrowheads="1"/>
          </p:cNvSpPr>
          <p:nvPr>
            <p:ph type="dt" sz="half" idx="10"/>
          </p:nvPr>
        </p:nvSpPr>
        <p:spPr>
          <a:ln/>
        </p:spPr>
        <p:txBody>
          <a:bodyPr/>
          <a:lstStyle>
            <a:lvl1pPr>
              <a:defRPr/>
            </a:lvl1pPr>
          </a:lstStyle>
          <a:p>
            <a:pPr>
              <a:defRPr/>
            </a:pPr>
            <a:endParaRPr lang="pl-PL"/>
          </a:p>
        </p:txBody>
      </p:sp>
      <p:sp>
        <p:nvSpPr>
          <p:cNvPr id="5" name="Rectangle 3"/>
          <p:cNvSpPr>
            <a:spLocks noGrp="1" noChangeArrowheads="1"/>
          </p:cNvSpPr>
          <p:nvPr>
            <p:ph type="sldNum" sz="quarter" idx="11"/>
          </p:nvPr>
        </p:nvSpPr>
        <p:spPr>
          <a:ln/>
        </p:spPr>
        <p:txBody>
          <a:bodyPr/>
          <a:lstStyle>
            <a:lvl1pPr>
              <a:defRPr/>
            </a:lvl1pPr>
          </a:lstStyle>
          <a:p>
            <a:pPr>
              <a:defRPr/>
            </a:pPr>
            <a:fld id="{4A4B54BF-7B22-4965-8D90-560DBBA8C092}" type="slidenum">
              <a:rPr lang="pl-PL"/>
              <a:pPr>
                <a:defRPr/>
              </a:pPr>
              <a:t>‹#›</a:t>
            </a:fld>
            <a:endParaRPr lang="pl-PL"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3079667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ytuł, 2 elementy zawartości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zawartości 2"/>
          <p:cNvSpPr>
            <a:spLocks noGrp="1"/>
          </p:cNvSpPr>
          <p:nvPr>
            <p:ph sz="quarter" idx="1"/>
          </p:nvPr>
        </p:nvSpPr>
        <p:spPr>
          <a:xfrm>
            <a:off x="457200" y="1600200"/>
            <a:ext cx="4038600" cy="21859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quarter" idx="2"/>
          </p:nvPr>
        </p:nvSpPr>
        <p:spPr>
          <a:xfrm>
            <a:off x="457200" y="3938588"/>
            <a:ext cx="4038600" cy="218757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half" idx="3"/>
          </p:nvPr>
        </p:nvSpPr>
        <p:spPr>
          <a:xfrm>
            <a:off x="4648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Rectangle 2"/>
          <p:cNvSpPr>
            <a:spLocks noGrp="1" noChangeArrowheads="1"/>
          </p:cNvSpPr>
          <p:nvPr>
            <p:ph type="dt" sz="half" idx="10"/>
          </p:nvPr>
        </p:nvSpPr>
        <p:spPr>
          <a:ln/>
        </p:spPr>
        <p:txBody>
          <a:bodyPr/>
          <a:lstStyle>
            <a:lvl1pPr>
              <a:defRPr/>
            </a:lvl1pPr>
          </a:lstStyle>
          <a:p>
            <a:pPr>
              <a:defRPr/>
            </a:pPr>
            <a:endParaRPr lang="pl-PL"/>
          </a:p>
        </p:txBody>
      </p:sp>
      <p:sp>
        <p:nvSpPr>
          <p:cNvPr id="7" name="Rectangle 3"/>
          <p:cNvSpPr>
            <a:spLocks noGrp="1" noChangeArrowheads="1"/>
          </p:cNvSpPr>
          <p:nvPr>
            <p:ph type="sldNum" sz="quarter" idx="11"/>
          </p:nvPr>
        </p:nvSpPr>
        <p:spPr>
          <a:ln/>
        </p:spPr>
        <p:txBody>
          <a:bodyPr/>
          <a:lstStyle>
            <a:lvl1pPr>
              <a:defRPr/>
            </a:lvl1pPr>
          </a:lstStyle>
          <a:p>
            <a:pPr>
              <a:defRPr/>
            </a:pPr>
            <a:fld id="{375195E9-2ABE-4C80-A9F5-A5C69D43C76B}" type="slidenum">
              <a:rPr lang="pl-PL"/>
              <a:pPr>
                <a:defRPr/>
              </a:pPr>
              <a:t>‹#›</a:t>
            </a:fld>
            <a:endParaRPr lang="pl-PL" dirty="0"/>
          </a:p>
        </p:txBody>
      </p:sp>
      <p:sp>
        <p:nvSpPr>
          <p:cNvPr id="8"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868094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ytuł, zawartość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648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2"/>
          <p:cNvSpPr>
            <a:spLocks noGrp="1" noChangeArrowheads="1"/>
          </p:cNvSpPr>
          <p:nvPr>
            <p:ph type="dt" sz="half" idx="10"/>
          </p:nvPr>
        </p:nvSpPr>
        <p:spPr>
          <a:ln/>
        </p:spPr>
        <p:txBody>
          <a:bodyPr/>
          <a:lstStyle>
            <a:lvl1pPr>
              <a:defRPr/>
            </a:lvl1pPr>
          </a:lstStyle>
          <a:p>
            <a:pPr>
              <a:defRPr/>
            </a:pPr>
            <a:endParaRPr lang="pl-PL"/>
          </a:p>
        </p:txBody>
      </p:sp>
      <p:sp>
        <p:nvSpPr>
          <p:cNvPr id="6" name="Rectangle 3"/>
          <p:cNvSpPr>
            <a:spLocks noGrp="1" noChangeArrowheads="1"/>
          </p:cNvSpPr>
          <p:nvPr>
            <p:ph type="sldNum" sz="quarter" idx="11"/>
          </p:nvPr>
        </p:nvSpPr>
        <p:spPr>
          <a:ln/>
        </p:spPr>
        <p:txBody>
          <a:bodyPr/>
          <a:lstStyle>
            <a:lvl1pPr>
              <a:defRPr/>
            </a:lvl1pPr>
          </a:lstStyle>
          <a:p>
            <a:pPr>
              <a:defRPr/>
            </a:pPr>
            <a:fld id="{91FFDFBD-257D-4B57-A7CA-21E0AC51F081}" type="slidenum">
              <a:rPr lang="pl-PL"/>
              <a:pPr>
                <a:defRPr/>
              </a:pPr>
              <a:t>‹#›</a:t>
            </a:fld>
            <a:endParaRPr lang="pl-PL"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3332663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457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2"/>
          <p:cNvSpPr>
            <a:spLocks noGrp="1" noChangeArrowheads="1"/>
          </p:cNvSpPr>
          <p:nvPr>
            <p:ph type="dt" sz="half" idx="10"/>
          </p:nvPr>
        </p:nvSpPr>
        <p:spPr>
          <a:ln/>
        </p:spPr>
        <p:txBody>
          <a:bodyPr/>
          <a:lstStyle>
            <a:lvl1pPr>
              <a:defRPr/>
            </a:lvl1pPr>
          </a:lstStyle>
          <a:p>
            <a:pPr>
              <a:defRPr/>
            </a:pPr>
            <a:endParaRPr lang="pl-PL"/>
          </a:p>
        </p:txBody>
      </p:sp>
      <p:sp>
        <p:nvSpPr>
          <p:cNvPr id="6" name="Rectangle 3"/>
          <p:cNvSpPr>
            <a:spLocks noGrp="1" noChangeArrowheads="1"/>
          </p:cNvSpPr>
          <p:nvPr>
            <p:ph type="sldNum" sz="quarter" idx="11"/>
          </p:nvPr>
        </p:nvSpPr>
        <p:spPr>
          <a:ln/>
        </p:spPr>
        <p:txBody>
          <a:bodyPr/>
          <a:lstStyle>
            <a:lvl1pPr>
              <a:defRPr/>
            </a:lvl1pPr>
          </a:lstStyle>
          <a:p>
            <a:pPr>
              <a:defRPr/>
            </a:pPr>
            <a:fld id="{754A81C7-012E-443B-BCCE-67A0DEFA926F}" type="slidenum">
              <a:rPr lang="pl-PL"/>
              <a:pPr>
                <a:defRPr/>
              </a:pPr>
              <a:t>‹#›</a:t>
            </a:fld>
            <a:endParaRPr lang="pl-PL"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1144396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2"/>
          <p:cNvSpPr>
            <a:spLocks noGrp="1" noChangeArrowheads="1"/>
          </p:cNvSpPr>
          <p:nvPr>
            <p:ph type="dt" sz="half" idx="10"/>
          </p:nvPr>
        </p:nvSpPr>
        <p:spPr>
          <a:ln/>
        </p:spPr>
        <p:txBody>
          <a:bodyPr/>
          <a:lstStyle>
            <a:lvl1pPr>
              <a:defRPr/>
            </a:lvl1pPr>
          </a:lstStyle>
          <a:p>
            <a:pPr>
              <a:defRPr/>
            </a:pPr>
            <a:endParaRPr lang="pl-PL"/>
          </a:p>
        </p:txBody>
      </p:sp>
      <p:sp>
        <p:nvSpPr>
          <p:cNvPr id="5" name="Rectangle 3"/>
          <p:cNvSpPr>
            <a:spLocks noGrp="1" noChangeArrowheads="1"/>
          </p:cNvSpPr>
          <p:nvPr>
            <p:ph type="sldNum" sz="quarter" idx="11"/>
          </p:nvPr>
        </p:nvSpPr>
        <p:spPr>
          <a:ln/>
        </p:spPr>
        <p:txBody>
          <a:bodyPr/>
          <a:lstStyle>
            <a:lvl1pPr>
              <a:defRPr/>
            </a:lvl1pPr>
          </a:lstStyle>
          <a:p>
            <a:pPr>
              <a:defRPr/>
            </a:pPr>
            <a:fld id="{CEF00C69-5BA1-4554-9CFB-D0D9371FC58A}" type="slidenum">
              <a:rPr lang="pl-PL"/>
              <a:pPr>
                <a:defRPr/>
              </a:pPr>
              <a:t>‹#›</a:t>
            </a:fld>
            <a:endParaRPr lang="pl-PL"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147679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2"/>
          <p:cNvSpPr>
            <a:spLocks noGrp="1" noChangeArrowheads="1"/>
          </p:cNvSpPr>
          <p:nvPr>
            <p:ph type="dt" sz="half" idx="10"/>
          </p:nvPr>
        </p:nvSpPr>
        <p:spPr>
          <a:ln/>
        </p:spPr>
        <p:txBody>
          <a:bodyPr/>
          <a:lstStyle>
            <a:lvl1pPr>
              <a:defRPr/>
            </a:lvl1pPr>
          </a:lstStyle>
          <a:p>
            <a:pPr>
              <a:defRPr/>
            </a:pPr>
            <a:endParaRPr lang="pl-PL"/>
          </a:p>
        </p:txBody>
      </p:sp>
      <p:sp>
        <p:nvSpPr>
          <p:cNvPr id="5" name="Rectangle 3"/>
          <p:cNvSpPr>
            <a:spLocks noGrp="1" noChangeArrowheads="1"/>
          </p:cNvSpPr>
          <p:nvPr>
            <p:ph type="sldNum" sz="quarter" idx="11"/>
          </p:nvPr>
        </p:nvSpPr>
        <p:spPr>
          <a:ln/>
        </p:spPr>
        <p:txBody>
          <a:bodyPr/>
          <a:lstStyle>
            <a:lvl1pPr>
              <a:defRPr/>
            </a:lvl1pPr>
          </a:lstStyle>
          <a:p>
            <a:pPr>
              <a:defRPr/>
            </a:pPr>
            <a:fld id="{B8A756D8-9A63-4B64-8ED8-D107AC93A63B}" type="slidenum">
              <a:rPr lang="pl-PL"/>
              <a:pPr>
                <a:defRPr/>
              </a:pPr>
              <a:t>‹#›</a:t>
            </a:fld>
            <a:endParaRPr lang="pl-PL"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2838551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2"/>
          <p:cNvSpPr>
            <a:spLocks noGrp="1" noChangeArrowheads="1"/>
          </p:cNvSpPr>
          <p:nvPr>
            <p:ph type="dt" sz="half" idx="10"/>
          </p:nvPr>
        </p:nvSpPr>
        <p:spPr>
          <a:ln/>
        </p:spPr>
        <p:txBody>
          <a:bodyPr/>
          <a:lstStyle>
            <a:lvl1pPr>
              <a:defRPr/>
            </a:lvl1pPr>
          </a:lstStyle>
          <a:p>
            <a:pPr>
              <a:defRPr/>
            </a:pPr>
            <a:endParaRPr lang="pl-PL"/>
          </a:p>
        </p:txBody>
      </p:sp>
      <p:sp>
        <p:nvSpPr>
          <p:cNvPr id="6" name="Rectangle 3"/>
          <p:cNvSpPr>
            <a:spLocks noGrp="1" noChangeArrowheads="1"/>
          </p:cNvSpPr>
          <p:nvPr>
            <p:ph type="sldNum" sz="quarter" idx="11"/>
          </p:nvPr>
        </p:nvSpPr>
        <p:spPr>
          <a:ln/>
        </p:spPr>
        <p:txBody>
          <a:bodyPr/>
          <a:lstStyle>
            <a:lvl1pPr>
              <a:defRPr/>
            </a:lvl1pPr>
          </a:lstStyle>
          <a:p>
            <a:pPr>
              <a:defRPr/>
            </a:pPr>
            <a:fld id="{40777A55-BEBD-4FFA-B248-603DBB9A9A82}" type="slidenum">
              <a:rPr lang="pl-PL"/>
              <a:pPr>
                <a:defRPr/>
              </a:pPr>
              <a:t>‹#›</a:t>
            </a:fld>
            <a:endParaRPr lang="pl-PL"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2822994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2"/>
          <p:cNvSpPr>
            <a:spLocks noGrp="1" noChangeArrowheads="1"/>
          </p:cNvSpPr>
          <p:nvPr>
            <p:ph type="dt" sz="half" idx="10"/>
          </p:nvPr>
        </p:nvSpPr>
        <p:spPr>
          <a:ln/>
        </p:spPr>
        <p:txBody>
          <a:bodyPr/>
          <a:lstStyle>
            <a:lvl1pPr>
              <a:defRPr/>
            </a:lvl1pPr>
          </a:lstStyle>
          <a:p>
            <a:pPr>
              <a:defRPr/>
            </a:pPr>
            <a:endParaRPr lang="pl-PL"/>
          </a:p>
        </p:txBody>
      </p:sp>
      <p:sp>
        <p:nvSpPr>
          <p:cNvPr id="8" name="Rectangle 3"/>
          <p:cNvSpPr>
            <a:spLocks noGrp="1" noChangeArrowheads="1"/>
          </p:cNvSpPr>
          <p:nvPr>
            <p:ph type="sldNum" sz="quarter" idx="11"/>
          </p:nvPr>
        </p:nvSpPr>
        <p:spPr>
          <a:ln/>
        </p:spPr>
        <p:txBody>
          <a:bodyPr/>
          <a:lstStyle>
            <a:lvl1pPr>
              <a:defRPr/>
            </a:lvl1pPr>
          </a:lstStyle>
          <a:p>
            <a:pPr>
              <a:defRPr/>
            </a:pPr>
            <a:fld id="{0136E73C-B61F-448E-94BA-A06C4F84FFEB}" type="slidenum">
              <a:rPr lang="pl-PL"/>
              <a:pPr>
                <a:defRPr/>
              </a:pPr>
              <a:t>‹#›</a:t>
            </a:fld>
            <a:endParaRPr lang="pl-PL"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3581356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2"/>
          <p:cNvSpPr>
            <a:spLocks noGrp="1" noChangeArrowheads="1"/>
          </p:cNvSpPr>
          <p:nvPr>
            <p:ph type="dt" sz="half" idx="10"/>
          </p:nvPr>
        </p:nvSpPr>
        <p:spPr>
          <a:ln/>
        </p:spPr>
        <p:txBody>
          <a:bodyPr/>
          <a:lstStyle>
            <a:lvl1pPr>
              <a:defRPr/>
            </a:lvl1pPr>
          </a:lstStyle>
          <a:p>
            <a:pPr>
              <a:defRPr/>
            </a:pPr>
            <a:endParaRPr lang="pl-PL"/>
          </a:p>
        </p:txBody>
      </p:sp>
      <p:sp>
        <p:nvSpPr>
          <p:cNvPr id="4" name="Rectangle 3"/>
          <p:cNvSpPr>
            <a:spLocks noGrp="1" noChangeArrowheads="1"/>
          </p:cNvSpPr>
          <p:nvPr>
            <p:ph type="sldNum" sz="quarter" idx="11"/>
          </p:nvPr>
        </p:nvSpPr>
        <p:spPr>
          <a:ln/>
        </p:spPr>
        <p:txBody>
          <a:bodyPr/>
          <a:lstStyle>
            <a:lvl1pPr>
              <a:defRPr/>
            </a:lvl1pPr>
          </a:lstStyle>
          <a:p>
            <a:pPr>
              <a:defRPr/>
            </a:pPr>
            <a:fld id="{C98E8FF8-CD89-4065-AB2D-5D023ECD59DA}" type="slidenum">
              <a:rPr lang="pl-PL"/>
              <a:pPr>
                <a:defRPr/>
              </a:pPr>
              <a:t>‹#›</a:t>
            </a:fld>
            <a:endParaRPr lang="pl-PL"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1102881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pl-PL"/>
          </a:p>
        </p:txBody>
      </p:sp>
      <p:sp>
        <p:nvSpPr>
          <p:cNvPr id="3" name="Rectangle 3"/>
          <p:cNvSpPr>
            <a:spLocks noGrp="1" noChangeArrowheads="1"/>
          </p:cNvSpPr>
          <p:nvPr>
            <p:ph type="sldNum" sz="quarter" idx="11"/>
          </p:nvPr>
        </p:nvSpPr>
        <p:spPr>
          <a:ln/>
        </p:spPr>
        <p:txBody>
          <a:bodyPr/>
          <a:lstStyle>
            <a:lvl1pPr>
              <a:defRPr/>
            </a:lvl1pPr>
          </a:lstStyle>
          <a:p>
            <a:pPr>
              <a:defRPr/>
            </a:pPr>
            <a:fld id="{24559514-289D-4DE2-8848-8FA32E37D86C}" type="slidenum">
              <a:rPr lang="pl-PL"/>
              <a:pPr>
                <a:defRPr/>
              </a:pPr>
              <a:t>‹#›</a:t>
            </a:fld>
            <a:endParaRPr lang="pl-PL" dirty="0"/>
          </a:p>
        </p:txBody>
      </p:sp>
      <p:sp>
        <p:nvSpPr>
          <p:cNvPr id="4"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2037776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2"/>
          <p:cNvSpPr>
            <a:spLocks noGrp="1" noChangeArrowheads="1"/>
          </p:cNvSpPr>
          <p:nvPr>
            <p:ph type="dt" sz="half" idx="10"/>
          </p:nvPr>
        </p:nvSpPr>
        <p:spPr>
          <a:ln/>
        </p:spPr>
        <p:txBody>
          <a:bodyPr/>
          <a:lstStyle>
            <a:lvl1pPr>
              <a:defRPr/>
            </a:lvl1pPr>
          </a:lstStyle>
          <a:p>
            <a:pPr>
              <a:defRPr/>
            </a:pPr>
            <a:endParaRPr lang="pl-PL"/>
          </a:p>
        </p:txBody>
      </p:sp>
      <p:sp>
        <p:nvSpPr>
          <p:cNvPr id="6" name="Rectangle 3"/>
          <p:cNvSpPr>
            <a:spLocks noGrp="1" noChangeArrowheads="1"/>
          </p:cNvSpPr>
          <p:nvPr>
            <p:ph type="sldNum" sz="quarter" idx="11"/>
          </p:nvPr>
        </p:nvSpPr>
        <p:spPr>
          <a:ln/>
        </p:spPr>
        <p:txBody>
          <a:bodyPr/>
          <a:lstStyle>
            <a:lvl1pPr>
              <a:defRPr/>
            </a:lvl1pPr>
          </a:lstStyle>
          <a:p>
            <a:pPr>
              <a:defRPr/>
            </a:pPr>
            <a:fld id="{EC1A501B-F1EA-41BD-8CC6-21FE61B1FFC9}" type="slidenum">
              <a:rPr lang="pl-PL"/>
              <a:pPr>
                <a:defRPr/>
              </a:pPr>
              <a:t>‹#›</a:t>
            </a:fld>
            <a:endParaRPr lang="pl-PL"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3829070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dirty="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2"/>
          <p:cNvSpPr>
            <a:spLocks noGrp="1" noChangeArrowheads="1"/>
          </p:cNvSpPr>
          <p:nvPr>
            <p:ph type="dt" sz="half" idx="10"/>
          </p:nvPr>
        </p:nvSpPr>
        <p:spPr>
          <a:ln/>
        </p:spPr>
        <p:txBody>
          <a:bodyPr/>
          <a:lstStyle>
            <a:lvl1pPr>
              <a:defRPr/>
            </a:lvl1pPr>
          </a:lstStyle>
          <a:p>
            <a:pPr>
              <a:defRPr/>
            </a:pPr>
            <a:endParaRPr lang="pl-PL"/>
          </a:p>
        </p:txBody>
      </p:sp>
      <p:sp>
        <p:nvSpPr>
          <p:cNvPr id="6" name="Rectangle 3"/>
          <p:cNvSpPr>
            <a:spLocks noGrp="1" noChangeArrowheads="1"/>
          </p:cNvSpPr>
          <p:nvPr>
            <p:ph type="sldNum" sz="quarter" idx="11"/>
          </p:nvPr>
        </p:nvSpPr>
        <p:spPr>
          <a:ln/>
        </p:spPr>
        <p:txBody>
          <a:bodyPr/>
          <a:lstStyle>
            <a:lvl1pPr>
              <a:defRPr/>
            </a:lvl1pPr>
          </a:lstStyle>
          <a:p>
            <a:pPr>
              <a:defRPr/>
            </a:pPr>
            <a:fld id="{C169252F-6C19-42D7-9765-2940068DAE43}" type="slidenum">
              <a:rPr lang="pl-PL"/>
              <a:pPr>
                <a:defRPr/>
              </a:pPr>
              <a:t>‹#›</a:t>
            </a:fld>
            <a:endParaRPr lang="pl-PL"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76339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pl-PL"/>
          </a:p>
        </p:txBody>
      </p:sp>
      <p:sp>
        <p:nvSpPr>
          <p:cNvPr id="33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CEEF8FA-3952-4BD2-B1E3-FBD858F62D6A}" type="slidenum">
              <a:rPr lang="pl-PL"/>
              <a:pPr>
                <a:defRPr/>
              </a:pPr>
              <a:t>‹#›</a:t>
            </a:fld>
            <a:endParaRPr lang="pl-PL" dirty="0"/>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3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pl-PL" dirty="0">
                  <a:latin typeface="Garamond" pitchFamily="18" charset="0"/>
                </a:endParaRPr>
              </a:p>
            </p:txBody>
          </p:sp>
          <p:sp>
            <p:nvSpPr>
              <p:cNvPr id="33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pl-PL" dirty="0">
                  <a:latin typeface="Garamond" pitchFamily="18" charset="0"/>
                </a:endParaRPr>
              </a:p>
            </p:txBody>
          </p:sp>
          <p:sp>
            <p:nvSpPr>
              <p:cNvPr id="33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pl-PL" dirty="0">
                  <a:latin typeface="Garamond" pitchFamily="18"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33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pl-PL" dirty="0">
                  <a:latin typeface="Garamond" pitchFamily="18" charset="0"/>
                </a:endParaRPr>
              </a:p>
            </p:txBody>
          </p:sp>
        </p:grpSp>
        <p:sp>
          <p:nvSpPr>
            <p:cNvPr id="33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pl-PL" dirty="0">
                <a:latin typeface="Garamond" pitchFamily="18"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grpSp>
      <p:sp>
        <p:nvSpPr>
          <p:cNvPr id="33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smtClean="0"/>
              <a:t>Kliknij, aby edytować styl wzorca tytułu</a:t>
            </a:r>
          </a:p>
        </p:txBody>
      </p:sp>
      <p:sp>
        <p:nvSpPr>
          <p:cNvPr id="33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a:defRPr/>
            </a:pPr>
            <a:endParaRPr lang="pl-PL"/>
          </a:p>
        </p:txBody>
      </p:sp>
      <p:sp>
        <p:nvSpPr>
          <p:cNvPr id="3380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Tree>
  </p:cSld>
  <p:clrMap bg1="dk2" tx1="lt1" bg2="dk1" tx2="lt2" accent1="accent1" accent2="accent2" accent3="accent3" accent4="accent4" accent5="accent5" accent6="accent6" hlink="hlink" folHlink="folHlink"/>
  <p:sldLayoutIdLst>
    <p:sldLayoutId id="2147483833"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zytkownik\Pictures\Fatim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4" y="0"/>
            <a:ext cx="4963655"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p:cNvSpPr/>
          <p:nvPr/>
        </p:nvSpPr>
        <p:spPr>
          <a:xfrm>
            <a:off x="5099714" y="1844824"/>
            <a:ext cx="3929730" cy="2646878"/>
          </a:xfrm>
          <a:prstGeom prst="rect">
            <a:avLst/>
          </a:prstGeom>
        </p:spPr>
        <p:txBody>
          <a:bodyPr wrap="none">
            <a:spAutoFit/>
          </a:bodyPr>
          <a:lstStyle/>
          <a:p>
            <a:pPr algn="ctr"/>
            <a:r>
              <a:rPr lang="pl-PL" sz="6600" b="1" dirty="0" smtClean="0">
                <a:solidFill>
                  <a:srgbClr val="FFFF00"/>
                </a:solidFill>
                <a:latin typeface="Calibri" pitchFamily="34" charset="0"/>
                <a:cs typeface="Calibri" pitchFamily="34" charset="0"/>
              </a:rPr>
              <a:t>FATIMA</a:t>
            </a:r>
          </a:p>
          <a:p>
            <a:pPr algn="ctr"/>
            <a:r>
              <a:rPr lang="pl-PL" sz="5000" dirty="0">
                <a:solidFill>
                  <a:srgbClr val="FFFF00"/>
                </a:solidFill>
                <a:latin typeface="Calibri" pitchFamily="34" charset="0"/>
              </a:rPr>
              <a:t>r</a:t>
            </a:r>
            <a:r>
              <a:rPr lang="pl-PL" sz="5000" dirty="0" smtClean="0">
                <a:solidFill>
                  <a:srgbClr val="FFFF00"/>
                </a:solidFill>
                <a:latin typeface="Calibri" pitchFamily="34" charset="0"/>
              </a:rPr>
              <a:t>atunkiem dla</a:t>
            </a:r>
          </a:p>
          <a:p>
            <a:pPr algn="ctr"/>
            <a:r>
              <a:rPr lang="pl-PL" sz="5000" dirty="0" smtClean="0">
                <a:solidFill>
                  <a:srgbClr val="FFFF00"/>
                </a:solidFill>
                <a:latin typeface="Calibri" pitchFamily="34" charset="0"/>
              </a:rPr>
              <a:t>Polski i świata</a:t>
            </a:r>
            <a:endParaRPr lang="pl-PL" sz="5000" dirty="0"/>
          </a:p>
        </p:txBody>
      </p:sp>
      <p:pic>
        <p:nvPicPr>
          <p:cNvPr id="4103" name="Picture 7" descr="C:\Users\Uzytkownik\Pictures\logo WNF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5157192"/>
            <a:ext cx="1572292" cy="1572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767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9" name="Rectangle 17"/>
          <p:cNvSpPr>
            <a:spLocks noGrp="1" noRot="1" noChangeArrowheads="1"/>
          </p:cNvSpPr>
          <p:nvPr>
            <p:ph type="title"/>
          </p:nvPr>
        </p:nvSpPr>
        <p:spPr>
          <a:xfrm>
            <a:off x="323850" y="476250"/>
            <a:ext cx="8362950" cy="1800225"/>
          </a:xfrm>
        </p:spPr>
        <p:txBody>
          <a:bodyPr/>
          <a:lstStyle/>
          <a:p>
            <a:pPr eaLnBrk="1" hangingPunct="1">
              <a:defRPr/>
            </a:pPr>
            <a:r>
              <a:rPr lang="pl-PL" dirty="0" smtClean="0">
                <a:solidFill>
                  <a:srgbClr val="FFFF00"/>
                </a:solidFill>
                <a:latin typeface="Calibri" pitchFamily="34" charset="0"/>
                <a:cs typeface="Calibri" pitchFamily="34" charset="0"/>
              </a:rPr>
              <a:t>Rok 1940 - list Siostry Łucji</a:t>
            </a:r>
            <a:br>
              <a:rPr lang="pl-PL" dirty="0" smtClean="0">
                <a:solidFill>
                  <a:srgbClr val="FFFF00"/>
                </a:solidFill>
                <a:latin typeface="Calibri" pitchFamily="34" charset="0"/>
                <a:cs typeface="Calibri" pitchFamily="34" charset="0"/>
              </a:rPr>
            </a:br>
            <a:r>
              <a:rPr lang="pl-PL" dirty="0" smtClean="0">
                <a:solidFill>
                  <a:srgbClr val="FFFF00"/>
                </a:solidFill>
                <a:latin typeface="Calibri" pitchFamily="34" charset="0"/>
                <a:cs typeface="Calibri" pitchFamily="34" charset="0"/>
              </a:rPr>
              <a:t>do Ojca Świętego Piusa XII</a:t>
            </a:r>
          </a:p>
        </p:txBody>
      </p:sp>
      <p:pic>
        <p:nvPicPr>
          <p:cNvPr id="9219" name="Picture 20" descr="S"/>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395288" y="2565400"/>
            <a:ext cx="2162175" cy="3671888"/>
          </a:xfrm>
          <a:noFill/>
          <a:extLst>
            <a:ext uri="{909E8E84-426E-40DD-AFC4-6F175D3DCCD1}">
              <a14:hiddenFill xmlns:a14="http://schemas.microsoft.com/office/drawing/2010/main">
                <a:solidFill>
                  <a:srgbClr val="FFFFFF"/>
                </a:solidFill>
              </a14:hiddenFill>
            </a:ext>
          </a:extLst>
        </p:spPr>
      </p:pic>
      <p:sp>
        <p:nvSpPr>
          <p:cNvPr id="9220" name="Prostokąt 1"/>
          <p:cNvSpPr>
            <a:spLocks noChangeArrowheads="1"/>
          </p:cNvSpPr>
          <p:nvPr/>
        </p:nvSpPr>
        <p:spPr bwMode="auto">
          <a:xfrm>
            <a:off x="2771775" y="2413000"/>
            <a:ext cx="576103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sz="2400" dirty="0">
                <a:latin typeface="Calibri" pitchFamily="34" charset="0"/>
                <a:cs typeface="Calibri" pitchFamily="34" charset="0"/>
              </a:rPr>
              <a:t>„Pan nasz obiecał roztoczyć specjalną opiekę nad Portugalią </a:t>
            </a:r>
            <a:br>
              <a:rPr lang="pl-PL" sz="2400" dirty="0">
                <a:latin typeface="Calibri" pitchFamily="34" charset="0"/>
                <a:cs typeface="Calibri" pitchFamily="34" charset="0"/>
              </a:rPr>
            </a:br>
            <a:r>
              <a:rPr lang="pl-PL" sz="2400" dirty="0">
                <a:latin typeface="Calibri" pitchFamily="34" charset="0"/>
                <a:cs typeface="Calibri" pitchFamily="34" charset="0"/>
              </a:rPr>
              <a:t>w czasie tej wojny ze względu na poświęcenie </a:t>
            </a:r>
            <a:r>
              <a:rPr lang="pl-PL" sz="2400" dirty="0" smtClean="0">
                <a:latin typeface="Calibri" pitchFamily="34" charset="0"/>
                <a:cs typeface="Calibri" pitchFamily="34" charset="0"/>
              </a:rPr>
              <a:t>narodu</a:t>
            </a:r>
            <a:br>
              <a:rPr lang="pl-PL" sz="2400" dirty="0" smtClean="0">
                <a:latin typeface="Calibri" pitchFamily="34" charset="0"/>
                <a:cs typeface="Calibri" pitchFamily="34" charset="0"/>
              </a:rPr>
            </a:br>
            <a:r>
              <a:rPr lang="pl-PL" sz="2400" dirty="0" smtClean="0">
                <a:latin typeface="Calibri" pitchFamily="34" charset="0"/>
                <a:cs typeface="Calibri" pitchFamily="34" charset="0"/>
              </a:rPr>
              <a:t>Niepokalanemu </a:t>
            </a:r>
            <a:r>
              <a:rPr lang="pl-PL" sz="2400" dirty="0">
                <a:latin typeface="Calibri" pitchFamily="34" charset="0"/>
                <a:cs typeface="Calibri" pitchFamily="34" charset="0"/>
              </a:rPr>
              <a:t>Sercu Maryi </a:t>
            </a:r>
            <a:br>
              <a:rPr lang="pl-PL" sz="2400" dirty="0">
                <a:latin typeface="Calibri" pitchFamily="34" charset="0"/>
                <a:cs typeface="Calibri" pitchFamily="34" charset="0"/>
              </a:rPr>
            </a:br>
            <a:r>
              <a:rPr lang="pl-PL" sz="2400" dirty="0">
                <a:latin typeface="Calibri" pitchFamily="34" charset="0"/>
                <a:cs typeface="Calibri" pitchFamily="34" charset="0"/>
              </a:rPr>
              <a:t>przez biskupów portugalskich, </a:t>
            </a:r>
            <a:br>
              <a:rPr lang="pl-PL" sz="2400" dirty="0">
                <a:latin typeface="Calibri" pitchFamily="34" charset="0"/>
                <a:cs typeface="Calibri" pitchFamily="34" charset="0"/>
              </a:rPr>
            </a:br>
            <a:r>
              <a:rPr lang="pl-PL" sz="2400" b="1" dirty="0">
                <a:solidFill>
                  <a:srgbClr val="FFFF00"/>
                </a:solidFill>
                <a:latin typeface="Calibri" pitchFamily="34" charset="0"/>
                <a:cs typeface="Calibri" pitchFamily="34" charset="0"/>
              </a:rPr>
              <a:t>jako dowód łask</a:t>
            </a:r>
            <a:r>
              <a:rPr lang="pl-PL" sz="2400" dirty="0">
                <a:latin typeface="Calibri" pitchFamily="34" charset="0"/>
                <a:cs typeface="Calibri" pitchFamily="34" charset="0"/>
              </a:rPr>
              <a:t>, które będą udzielone innym narodom, jeżeli - jak Portugalia - poświęcą się Jemu”.</a:t>
            </a:r>
          </a:p>
          <a:p>
            <a:pPr algn="ctr"/>
            <a:endParaRPr lang="pl-PL" sz="2000" b="1" dirty="0">
              <a:solidFill>
                <a:srgbClr val="FFFF00"/>
              </a:solidFill>
              <a:latin typeface="Calibri" pitchFamily="34" charset="0"/>
              <a:cs typeface="Calibri" pitchFamily="34" charset="0"/>
            </a:endParaRPr>
          </a:p>
          <a:p>
            <a:pPr algn="ctr"/>
            <a:r>
              <a:rPr lang="pl-PL" sz="2000" i="1" dirty="0" smtClean="0">
                <a:solidFill>
                  <a:srgbClr val="FFFF00"/>
                </a:solidFill>
                <a:latin typeface="Calibri" pitchFamily="34" charset="0"/>
                <a:cs typeface="Calibri" pitchFamily="34" charset="0"/>
              </a:rPr>
              <a:t>Jest to prośba </a:t>
            </a:r>
            <a:r>
              <a:rPr lang="pl-PL" sz="2000" i="1" dirty="0">
                <a:solidFill>
                  <a:srgbClr val="FFFF00"/>
                </a:solidFill>
                <a:latin typeface="Calibri" pitchFamily="34" charset="0"/>
                <a:cs typeface="Calibri" pitchFamily="34" charset="0"/>
              </a:rPr>
              <a:t>i obietnica możliwa do zweryfikowania!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Rectangle 7"/>
          <p:cNvSpPr>
            <a:spLocks noGrp="1" noRot="1" noChangeArrowheads="1"/>
          </p:cNvSpPr>
          <p:nvPr>
            <p:ph type="title"/>
          </p:nvPr>
        </p:nvSpPr>
        <p:spPr>
          <a:xfrm>
            <a:off x="2268538" y="549275"/>
            <a:ext cx="6551612" cy="2519363"/>
          </a:xfrm>
        </p:spPr>
        <p:txBody>
          <a:bodyPr/>
          <a:lstStyle/>
          <a:p>
            <a:pPr algn="l" eaLnBrk="1" hangingPunct="1">
              <a:defRPr/>
            </a:pPr>
            <a:r>
              <a:rPr lang="pl-PL" sz="3900" dirty="0" smtClean="0">
                <a:solidFill>
                  <a:srgbClr val="FFFF00"/>
                </a:solidFill>
                <a:latin typeface="Microsoft PhagsPa" pitchFamily="34" charset="0"/>
              </a:rPr>
              <a:t>Papież Pius XII</a:t>
            </a:r>
            <a:r>
              <a:rPr lang="pl-PL" sz="3900" b="0" dirty="0" smtClean="0">
                <a:solidFill>
                  <a:srgbClr val="FFFF00"/>
                </a:solidFill>
                <a:latin typeface="Microsoft PhagsPa" pitchFamily="34" charset="0"/>
              </a:rPr>
              <a:t/>
            </a:r>
            <a:br>
              <a:rPr lang="pl-PL" sz="3900" b="0" dirty="0" smtClean="0">
                <a:solidFill>
                  <a:srgbClr val="FFFF00"/>
                </a:solidFill>
                <a:latin typeface="Microsoft PhagsPa" pitchFamily="34" charset="0"/>
              </a:rPr>
            </a:br>
            <a:r>
              <a:rPr lang="pl-PL" sz="3900" b="0" dirty="0" smtClean="0">
                <a:solidFill>
                  <a:srgbClr val="FFFF00"/>
                </a:solidFill>
                <a:latin typeface="Microsoft PhagsPa" pitchFamily="34" charset="0"/>
              </a:rPr>
              <a:t>dokonuje poświęcenia świata Niepokalanemu Sercu Maryi</a:t>
            </a:r>
            <a:br>
              <a:rPr lang="pl-PL" sz="3900" b="0" dirty="0" smtClean="0">
                <a:solidFill>
                  <a:srgbClr val="FFFF00"/>
                </a:solidFill>
                <a:latin typeface="Microsoft PhagsPa" pitchFamily="34" charset="0"/>
              </a:rPr>
            </a:br>
            <a:r>
              <a:rPr lang="pl-PL" sz="3900" dirty="0">
                <a:solidFill>
                  <a:srgbClr val="FFFF00"/>
                </a:solidFill>
                <a:latin typeface="Microsoft PhagsPa" pitchFamily="34" charset="0"/>
              </a:rPr>
              <a:t>31. 10. 1942</a:t>
            </a:r>
            <a:endParaRPr lang="pl-PL" sz="3900" b="0" dirty="0" smtClean="0">
              <a:solidFill>
                <a:srgbClr val="FFFF00"/>
              </a:solidFill>
              <a:latin typeface="Microsoft PhagsPa" pitchFamily="34" charset="0"/>
            </a:endParaRPr>
          </a:p>
        </p:txBody>
      </p:sp>
      <p:pic>
        <p:nvPicPr>
          <p:cNvPr id="10243" name="Picture 10" descr="Pius XII pap"/>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323850" y="692150"/>
            <a:ext cx="1655763" cy="2373313"/>
          </a:xfrm>
        </p:spPr>
      </p:pic>
      <p:sp>
        <p:nvSpPr>
          <p:cNvPr id="10244" name="Prostokąt 1"/>
          <p:cNvSpPr>
            <a:spLocks noChangeArrowheads="1"/>
          </p:cNvSpPr>
          <p:nvPr/>
        </p:nvSpPr>
        <p:spPr bwMode="auto">
          <a:xfrm>
            <a:off x="468313" y="3284984"/>
            <a:ext cx="82804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l-PL" sz="2400" dirty="0" smtClean="0">
                <a:latin typeface="Calibri" pitchFamily="34" charset="0"/>
                <a:cs typeface="Calibri" pitchFamily="34" charset="0"/>
              </a:rPr>
              <a:t>„</a:t>
            </a:r>
            <a:r>
              <a:rPr lang="pl-PL" sz="2400" dirty="0">
                <a:latin typeface="Calibri" pitchFamily="34" charset="0"/>
                <a:cs typeface="Calibri" pitchFamily="34" charset="0"/>
              </a:rPr>
              <a:t>Ludziom oddzielonym od nas przez błędy czy schizmę, a przede wszystkim tym, którzy okazują szczególne nabożeństwo do Ciebie i w których krajach nie ma domu, gdzie nie czczono by Twej świętej ikony - choć obecnie może ukrytej i przechowywanej </a:t>
            </a:r>
            <a:r>
              <a:rPr lang="pl-PL" sz="2400" dirty="0" smtClean="0">
                <a:latin typeface="Calibri" pitchFamily="34" charset="0"/>
                <a:cs typeface="Calibri" pitchFamily="34" charset="0"/>
              </a:rPr>
              <a:t/>
            </a:r>
            <a:br>
              <a:rPr lang="pl-PL" sz="2400" dirty="0" smtClean="0">
                <a:latin typeface="Calibri" pitchFamily="34" charset="0"/>
                <a:cs typeface="Calibri" pitchFamily="34" charset="0"/>
              </a:rPr>
            </a:br>
            <a:r>
              <a:rPr lang="pl-PL" sz="2400" dirty="0" smtClean="0">
                <a:latin typeface="Calibri" pitchFamily="34" charset="0"/>
                <a:cs typeface="Calibri" pitchFamily="34" charset="0"/>
              </a:rPr>
              <a:t>w </a:t>
            </a:r>
            <a:r>
              <a:rPr lang="pl-PL" sz="2400" dirty="0">
                <a:latin typeface="Calibri" pitchFamily="34" charset="0"/>
                <a:cs typeface="Calibri" pitchFamily="34" charset="0"/>
              </a:rPr>
              <a:t>oczekiwaniu na lepsze dni - użycz pokoju i przyprowadź ich </a:t>
            </a:r>
            <a:r>
              <a:rPr lang="pl-PL" sz="2400" dirty="0" smtClean="0">
                <a:latin typeface="Calibri" pitchFamily="34" charset="0"/>
                <a:cs typeface="Calibri" pitchFamily="34" charset="0"/>
              </a:rPr>
              <a:t/>
            </a:r>
            <a:br>
              <a:rPr lang="pl-PL" sz="2400" dirty="0" smtClean="0">
                <a:latin typeface="Calibri" pitchFamily="34" charset="0"/>
                <a:cs typeface="Calibri" pitchFamily="34" charset="0"/>
              </a:rPr>
            </a:br>
            <a:r>
              <a:rPr lang="pl-PL" sz="2400" dirty="0" smtClean="0">
                <a:latin typeface="Calibri" pitchFamily="34" charset="0"/>
                <a:cs typeface="Calibri" pitchFamily="34" charset="0"/>
              </a:rPr>
              <a:t>z </a:t>
            </a:r>
            <a:r>
              <a:rPr lang="pl-PL" sz="2400" dirty="0">
                <a:latin typeface="Calibri" pitchFamily="34" charset="0"/>
                <a:cs typeface="Calibri" pitchFamily="34" charset="0"/>
              </a:rPr>
              <a:t>powrotem do jednej owczarni Chrystusa, kierowanej przez prawdziwego Pasterza</a:t>
            </a:r>
            <a:r>
              <a:rPr lang="pl-PL" sz="2400" dirty="0" smtClean="0">
                <a:latin typeface="Calibri" pitchFamily="34" charset="0"/>
                <a:cs typeface="Calibri" pitchFamily="34" charset="0"/>
              </a:rPr>
              <a:t>”.</a:t>
            </a:r>
          </a:p>
          <a:p>
            <a:pPr algn="ctr"/>
            <a:endParaRPr lang="pl-PL" sz="1600" b="1" dirty="0" smtClean="0">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495682"/>
            <a:ext cx="8352928" cy="6101670"/>
          </a:xfrm>
          <a:prstGeom prst="rect">
            <a:avLst/>
          </a:prstGeom>
        </p:spPr>
        <p:txBody>
          <a:bodyPr wrap="square">
            <a:spAutoFit/>
          </a:bodyPr>
          <a:lstStyle/>
          <a:p>
            <a:r>
              <a:rPr lang="pl-PL" sz="2000" b="1" dirty="0"/>
              <a:t>2 lutego 1943 </a:t>
            </a:r>
            <a:r>
              <a:rPr lang="pl-PL" sz="2000" dirty="0"/>
              <a:t>r. w święto Ofiarowania Pańskiego, skapitulowała pod Stalingradem armia </a:t>
            </a:r>
            <a:r>
              <a:rPr lang="pl-PL" sz="2000" dirty="0" smtClean="0"/>
              <a:t>niemiecka</a:t>
            </a:r>
          </a:p>
          <a:p>
            <a:endParaRPr lang="pl-PL" sz="1000" dirty="0"/>
          </a:p>
          <a:p>
            <a:r>
              <a:rPr lang="pl-PL" sz="2000" b="1" dirty="0"/>
              <a:t>13 maja 1943 </a:t>
            </a:r>
            <a:r>
              <a:rPr lang="pl-PL" sz="2000" dirty="0"/>
              <a:t>r., w rocznicę pierwszego objawienia w Fati­mie, padł Tunis</a:t>
            </a:r>
            <a:r>
              <a:rPr lang="pl-PL" sz="2000" dirty="0" smtClean="0"/>
              <a:t>,</a:t>
            </a:r>
          </a:p>
          <a:p>
            <a:endParaRPr lang="pl-PL" sz="1000" b="1" dirty="0"/>
          </a:p>
          <a:p>
            <a:r>
              <a:rPr lang="pl-PL" sz="2000" b="1" dirty="0"/>
              <a:t>15 sierpnia 1943 </a:t>
            </a:r>
            <a:r>
              <a:rPr lang="pl-PL" sz="2000" dirty="0"/>
              <a:t>r., w uroczystość Wniebowzięcia Najświętszej Maryi Panny, poddała się Sycylia</a:t>
            </a:r>
            <a:r>
              <a:rPr lang="pl-PL" sz="2000" dirty="0" smtClean="0"/>
              <a:t>;</a:t>
            </a:r>
          </a:p>
          <a:p>
            <a:endParaRPr lang="pl-PL" sz="1000" dirty="0"/>
          </a:p>
          <a:p>
            <a:r>
              <a:rPr lang="pl-PL" sz="2000" b="1" dirty="0"/>
              <a:t>8 września 1943 </a:t>
            </a:r>
            <a:r>
              <a:rPr lang="pl-PL" sz="2000" dirty="0"/>
              <a:t>r., w święto Narodzenia Maryi, skapitulowała Italia; </a:t>
            </a:r>
            <a:endParaRPr lang="pl-PL" sz="2000" dirty="0" smtClean="0"/>
          </a:p>
          <a:p>
            <a:endParaRPr lang="pl-PL" sz="1000" dirty="0"/>
          </a:p>
          <a:p>
            <a:r>
              <a:rPr lang="pl-PL" sz="2000" b="1" dirty="0"/>
              <a:t>15 sierpnia 1944 </a:t>
            </a:r>
            <a:r>
              <a:rPr lang="pl-PL" sz="2000" dirty="0"/>
              <a:t>r., w uroczystość Wniebowzięcia Najświęt­szej Maryi Panny, alianci wylądowali w Tulonie i zachodnioniemiecki front został od strony południowej na całej linii zmuszony do odwrotu; </a:t>
            </a:r>
            <a:endParaRPr lang="pl-PL" sz="2000" dirty="0" smtClean="0"/>
          </a:p>
          <a:p>
            <a:endParaRPr lang="pl-PL" sz="1000" dirty="0"/>
          </a:p>
          <a:p>
            <a:r>
              <a:rPr lang="pl-PL" sz="2000" b="1" dirty="0"/>
              <a:t>12 września 1944 </a:t>
            </a:r>
            <a:r>
              <a:rPr lang="pl-PL" sz="2000" dirty="0"/>
              <a:t>r. - wspomnienie liturgiczne Imienia Najświętszej Maryi Panny - alianci nakreślili granice Niemiec</a:t>
            </a:r>
            <a:r>
              <a:rPr lang="pl-PL" sz="2000" dirty="0" smtClean="0"/>
              <a:t>;</a:t>
            </a:r>
          </a:p>
          <a:p>
            <a:endParaRPr lang="pl-PL" sz="1000" dirty="0"/>
          </a:p>
          <a:p>
            <a:r>
              <a:rPr lang="pl-PL" sz="2000" b="1" dirty="0"/>
              <a:t>8 maja 1945 </a:t>
            </a:r>
            <a:r>
              <a:rPr lang="pl-PL" sz="2000" dirty="0"/>
              <a:t>r. - w miesiącu po­święconym Maryi oraz w święto Michała Archanioła, patrona Niemiec, skapitulo­wały ostatnie grupy wojsk niemieckich</a:t>
            </a:r>
            <a:r>
              <a:rPr lang="pl-PL" sz="2000" dirty="0" smtClean="0"/>
              <a:t>;</a:t>
            </a:r>
          </a:p>
          <a:p>
            <a:endParaRPr lang="pl-PL" sz="1050" dirty="0"/>
          </a:p>
          <a:p>
            <a:r>
              <a:rPr lang="pl-PL" sz="2000" b="1" dirty="0"/>
              <a:t>15 sierpnia 1945 r</a:t>
            </a:r>
            <a:r>
              <a:rPr lang="pl-PL" sz="2000" dirty="0"/>
              <a:t>. skapitulowała ostatecz­nie Japonia.</a:t>
            </a:r>
          </a:p>
        </p:txBody>
      </p:sp>
    </p:spTree>
    <p:extLst>
      <p:ext uri="{BB962C8B-B14F-4D97-AF65-F5344CB8AC3E}">
        <p14:creationId xmlns:p14="http://schemas.microsoft.com/office/powerpoint/2010/main" val="1402632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Rot="1" noChangeArrowheads="1"/>
          </p:cNvSpPr>
          <p:nvPr>
            <p:ph type="title"/>
          </p:nvPr>
        </p:nvSpPr>
        <p:spPr>
          <a:xfrm>
            <a:off x="107950" y="260350"/>
            <a:ext cx="8785225" cy="1008063"/>
          </a:xfrm>
        </p:spPr>
        <p:txBody>
          <a:bodyPr/>
          <a:lstStyle/>
          <a:p>
            <a:pPr eaLnBrk="1" hangingPunct="1">
              <a:defRPr/>
            </a:pPr>
            <a:r>
              <a:rPr lang="pl-PL" sz="3100" dirty="0" smtClean="0">
                <a:latin typeface="Calibri" pitchFamily="34" charset="0"/>
                <a:cs typeface="Calibri" pitchFamily="34" charset="0"/>
              </a:rPr>
              <a:t>Kard. August Hlond Prymas Polski 1926-1948</a:t>
            </a:r>
          </a:p>
        </p:txBody>
      </p:sp>
      <p:sp>
        <p:nvSpPr>
          <p:cNvPr id="58374" name="Rectangle 6"/>
          <p:cNvSpPr>
            <a:spLocks noGrp="1" noChangeArrowheads="1"/>
          </p:cNvSpPr>
          <p:nvPr>
            <p:ph type="body" sz="half" idx="2"/>
          </p:nvPr>
        </p:nvSpPr>
        <p:spPr>
          <a:xfrm>
            <a:off x="250825" y="1125538"/>
            <a:ext cx="6348413" cy="1582737"/>
          </a:xfrm>
        </p:spPr>
        <p:txBody>
          <a:bodyPr/>
          <a:lstStyle/>
          <a:p>
            <a:pPr algn="ctr" eaLnBrk="1" hangingPunct="1">
              <a:lnSpc>
                <a:spcPct val="90000"/>
              </a:lnSpc>
              <a:buFont typeface="Wingdings" pitchFamily="2" charset="2"/>
              <a:buNone/>
              <a:defRPr/>
            </a:pPr>
            <a:r>
              <a:rPr lang="pl-PL" sz="2400" dirty="0" smtClean="0">
                <a:solidFill>
                  <a:srgbClr val="FFFF00"/>
                </a:solidFill>
                <a:effectLst/>
                <a:latin typeface="Calibri" pitchFamily="34" charset="0"/>
                <a:cs typeface="Calibri" pitchFamily="34" charset="0"/>
              </a:rPr>
              <a:t>Informacja Konferencji Episkopatu Polski</a:t>
            </a:r>
          </a:p>
          <a:p>
            <a:pPr algn="ctr" eaLnBrk="1" hangingPunct="1">
              <a:lnSpc>
                <a:spcPct val="90000"/>
              </a:lnSpc>
              <a:buFont typeface="Wingdings" pitchFamily="2" charset="2"/>
              <a:buNone/>
              <a:defRPr/>
            </a:pPr>
            <a:r>
              <a:rPr lang="pl-PL" sz="2400" dirty="0" smtClean="0">
                <a:solidFill>
                  <a:srgbClr val="FFFF00"/>
                </a:solidFill>
                <a:effectLst/>
                <a:latin typeface="Calibri" pitchFamily="34" charset="0"/>
                <a:cs typeface="Calibri" pitchFamily="34" charset="0"/>
              </a:rPr>
              <a:t>dotycząca poświęcenia Narodu Polskiego </a:t>
            </a:r>
          </a:p>
          <a:p>
            <a:pPr algn="ctr" eaLnBrk="1" hangingPunct="1">
              <a:lnSpc>
                <a:spcPct val="90000"/>
              </a:lnSpc>
              <a:buFont typeface="Wingdings" pitchFamily="2" charset="2"/>
              <a:buNone/>
              <a:defRPr/>
            </a:pPr>
            <a:r>
              <a:rPr lang="pl-PL" sz="2400" dirty="0" smtClean="0">
                <a:solidFill>
                  <a:srgbClr val="FFFF00"/>
                </a:solidFill>
                <a:effectLst/>
                <a:latin typeface="Calibri" pitchFamily="34" charset="0"/>
                <a:cs typeface="Calibri" pitchFamily="34" charset="0"/>
              </a:rPr>
              <a:t>Niepokalanemu Sercu Maryi</a:t>
            </a:r>
          </a:p>
          <a:p>
            <a:pPr algn="ctr" eaLnBrk="1" hangingPunct="1">
              <a:lnSpc>
                <a:spcPct val="90000"/>
              </a:lnSpc>
              <a:buFont typeface="Wingdings" pitchFamily="2" charset="2"/>
              <a:buNone/>
              <a:defRPr/>
            </a:pPr>
            <a:r>
              <a:rPr lang="pl-PL" sz="2400" b="1" dirty="0">
                <a:solidFill>
                  <a:srgbClr val="FFFF00"/>
                </a:solidFill>
                <a:effectLst/>
                <a:latin typeface="Calibri" pitchFamily="34" charset="0"/>
                <a:cs typeface="Calibri" pitchFamily="34" charset="0"/>
              </a:rPr>
              <a:t>Wielki Post 1946</a:t>
            </a:r>
          </a:p>
          <a:p>
            <a:pPr algn="ctr" eaLnBrk="1" hangingPunct="1">
              <a:lnSpc>
                <a:spcPct val="90000"/>
              </a:lnSpc>
              <a:buFont typeface="Wingdings" pitchFamily="2" charset="2"/>
              <a:buNone/>
              <a:defRPr/>
            </a:pPr>
            <a:endParaRPr lang="pl-PL" dirty="0" smtClean="0">
              <a:latin typeface="Arial" charset="0"/>
            </a:endParaRPr>
          </a:p>
        </p:txBody>
      </p:sp>
      <p:pic>
        <p:nvPicPr>
          <p:cNvPr id="163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238" y="1268413"/>
            <a:ext cx="2182812"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Prostokąt 1"/>
          <p:cNvSpPr>
            <a:spLocks noChangeArrowheads="1"/>
          </p:cNvSpPr>
          <p:nvPr/>
        </p:nvSpPr>
        <p:spPr bwMode="auto">
          <a:xfrm>
            <a:off x="230188" y="2924175"/>
            <a:ext cx="63468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l-PL" dirty="0">
                <a:latin typeface="Calibri" pitchFamily="34" charset="0"/>
                <a:cs typeface="Calibri" pitchFamily="34" charset="0"/>
              </a:rPr>
              <a:t>Nie postąpilibyśmy zgodnie z duchem naszych dziejów ani </a:t>
            </a:r>
            <a:br>
              <a:rPr lang="pl-PL" dirty="0">
                <a:latin typeface="Calibri" pitchFamily="34" charset="0"/>
                <a:cs typeface="Calibri" pitchFamily="34" charset="0"/>
              </a:rPr>
            </a:br>
            <a:r>
              <a:rPr lang="pl-PL" dirty="0">
                <a:latin typeface="Calibri" pitchFamily="34" charset="0"/>
                <a:cs typeface="Calibri" pitchFamily="34" charset="0"/>
              </a:rPr>
              <a:t>z ciążącym na nas długiem wdzięczności, gdybyśmy na progu nowych czasów nie odnowili przymierza Polski z Jej niebieską Królową, dla której naród ma odwieczną, serdeczną i rodzinną cześć. Po szwedzkim potopie ślubował Jej "nową i gorącą służbę" król Jan Kazimierz. Teraz sam Naród i kraj cały poświęca się uroczystym aktem Matce Najświętszej i Jej Niepokalanemu Sercu, obierając Ją znowu za Patronkę swoją i państwa oraz oddając w Jej szczególną opiekę Kościół i przyszłość Rzeczypospolitej...</a:t>
            </a:r>
          </a:p>
          <a:p>
            <a:pPr algn="just"/>
            <a:r>
              <a:rPr lang="pl-PL" dirty="0">
                <a:latin typeface="Calibri" pitchFamily="34" charset="0"/>
                <a:cs typeface="Calibri" pitchFamily="34" charset="0"/>
              </a:rPr>
              <a:t> </a:t>
            </a:r>
            <a:r>
              <a:rPr lang="pl-PL" dirty="0"/>
              <a:t/>
            </a:r>
            <a:br>
              <a:rPr lang="pl-PL" dirty="0"/>
            </a:br>
            <a:endParaRPr lang="pl-PL" dirty="0"/>
          </a:p>
        </p:txBody>
      </p:sp>
      <p:sp>
        <p:nvSpPr>
          <p:cNvPr id="16390" name="Prostokąt 2"/>
          <p:cNvSpPr>
            <a:spLocks noChangeArrowheads="1"/>
          </p:cNvSpPr>
          <p:nvPr/>
        </p:nvSpPr>
        <p:spPr bwMode="auto">
          <a:xfrm>
            <a:off x="230188" y="5445224"/>
            <a:ext cx="8551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l-PL" dirty="0">
                <a:solidFill>
                  <a:srgbClr val="FFFF00"/>
                </a:solidFill>
              </a:rPr>
              <a:t>Przywiązujemy wielką wagę do uroczystego oddania się narodu Niepokalanej Dziewicy, o ile akt ten dokonany zostanie z wiarą i uzupełniony będzie czynem.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692150"/>
            <a:ext cx="3938587"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ytuł 1"/>
          <p:cNvSpPr>
            <a:spLocks noGrp="1"/>
          </p:cNvSpPr>
          <p:nvPr>
            <p:ph type="title"/>
          </p:nvPr>
        </p:nvSpPr>
        <p:spPr>
          <a:xfrm>
            <a:off x="4406900" y="944563"/>
            <a:ext cx="4351338" cy="2003425"/>
          </a:xfrm>
        </p:spPr>
        <p:txBody>
          <a:bodyPr/>
          <a:lstStyle/>
          <a:p>
            <a:pPr algn="r" eaLnBrk="1" hangingPunct="1">
              <a:lnSpc>
                <a:spcPct val="90000"/>
              </a:lnSpc>
              <a:defRPr/>
            </a:pPr>
            <a:r>
              <a:rPr lang="pl-PL" sz="3600" b="0" dirty="0" smtClean="0">
                <a:solidFill>
                  <a:srgbClr val="FFFF00"/>
                </a:solidFill>
                <a:latin typeface="Microsoft PhagsPa" pitchFamily="34" charset="0"/>
              </a:rPr>
              <a:t>Poświęcenie </a:t>
            </a:r>
            <a:r>
              <a:rPr lang="pl-PL" sz="3600" b="0" dirty="0">
                <a:solidFill>
                  <a:srgbClr val="FFFF00"/>
                </a:solidFill>
                <a:latin typeface="Microsoft PhagsPa" pitchFamily="34" charset="0"/>
              </a:rPr>
              <a:t>się </a:t>
            </a:r>
            <a:r>
              <a:rPr lang="pl-PL" sz="3600" b="0" dirty="0" smtClean="0">
                <a:solidFill>
                  <a:srgbClr val="FFFF00"/>
                </a:solidFill>
                <a:latin typeface="Microsoft PhagsPa" pitchFamily="34" charset="0"/>
              </a:rPr>
              <a:t/>
            </a:r>
            <a:br>
              <a:rPr lang="pl-PL" sz="3600" b="0" dirty="0" smtClean="0">
                <a:solidFill>
                  <a:srgbClr val="FFFF00"/>
                </a:solidFill>
                <a:latin typeface="Microsoft PhagsPa" pitchFamily="34" charset="0"/>
              </a:rPr>
            </a:br>
            <a:r>
              <a:rPr lang="pl-PL" sz="3600" b="0" dirty="0" smtClean="0">
                <a:solidFill>
                  <a:srgbClr val="FFFF00"/>
                </a:solidFill>
                <a:latin typeface="Microsoft PhagsPa" pitchFamily="34" charset="0"/>
              </a:rPr>
              <a:t>wspólnot</a:t>
            </a:r>
            <a:r>
              <a:rPr lang="pl-PL" sz="3600" b="0" dirty="0" smtClean="0">
                <a:solidFill>
                  <a:srgbClr val="FFFF00"/>
                </a:solidFill>
                <a:latin typeface="Arial" charset="0"/>
              </a:rPr>
              <a:t> </a:t>
            </a:r>
            <a:r>
              <a:rPr lang="pl-PL" sz="3600" b="0" dirty="0" smtClean="0">
                <a:solidFill>
                  <a:srgbClr val="FFFF00"/>
                </a:solidFill>
                <a:latin typeface="Microsoft PhagsPa" pitchFamily="34" charset="0"/>
              </a:rPr>
              <a:t>zakonnych </a:t>
            </a:r>
            <a:br>
              <a:rPr lang="pl-PL" sz="3600" b="0" dirty="0" smtClean="0">
                <a:solidFill>
                  <a:srgbClr val="FFFF00"/>
                </a:solidFill>
                <a:latin typeface="Microsoft PhagsPa" pitchFamily="34" charset="0"/>
              </a:rPr>
            </a:br>
            <a:r>
              <a:rPr lang="pl-PL" sz="3600" b="0" dirty="0" smtClean="0">
                <a:solidFill>
                  <a:srgbClr val="FFFF00"/>
                </a:solidFill>
                <a:latin typeface="Microsoft PhagsPa" pitchFamily="34" charset="0"/>
              </a:rPr>
              <a:t>Niep</a:t>
            </a:r>
            <a:r>
              <a:rPr lang="pl-PL" sz="3600" b="0" dirty="0">
                <a:solidFill>
                  <a:srgbClr val="FFFF00"/>
                </a:solidFill>
                <a:latin typeface="Microsoft PhagsPa" pitchFamily="34" charset="0"/>
              </a:rPr>
              <a:t>. Sercu </a:t>
            </a:r>
            <a:r>
              <a:rPr lang="pl-PL" sz="3600" b="0" dirty="0" smtClean="0">
                <a:solidFill>
                  <a:srgbClr val="FFFF00"/>
                </a:solidFill>
                <a:latin typeface="Microsoft PhagsPa" pitchFamily="34" charset="0"/>
              </a:rPr>
              <a:t>Maryi</a:t>
            </a:r>
            <a:r>
              <a:rPr lang="pl-PL" sz="3600" b="0" dirty="0">
                <a:solidFill>
                  <a:srgbClr val="FFFF00"/>
                </a:solidFill>
                <a:latin typeface="Microsoft PhagsPa" pitchFamily="34" charset="0"/>
              </a:rPr>
              <a:t> </a:t>
            </a:r>
            <a:r>
              <a:rPr lang="pl-PL" sz="3600" b="0" dirty="0" smtClean="0">
                <a:solidFill>
                  <a:srgbClr val="FFFF00"/>
                </a:solidFill>
                <a:latin typeface="Microsoft PhagsPa" pitchFamily="34" charset="0"/>
              </a:rPr>
              <a:t/>
            </a:r>
            <a:br>
              <a:rPr lang="pl-PL" sz="3600" b="0" dirty="0" smtClean="0">
                <a:solidFill>
                  <a:srgbClr val="FFFF00"/>
                </a:solidFill>
                <a:latin typeface="Microsoft PhagsPa" pitchFamily="34" charset="0"/>
              </a:rPr>
            </a:br>
            <a:r>
              <a:rPr lang="pl-PL" sz="3600" dirty="0" smtClean="0">
                <a:solidFill>
                  <a:srgbClr val="FFFF00"/>
                </a:solidFill>
                <a:latin typeface="Microsoft PhagsPa" pitchFamily="34" charset="0"/>
              </a:rPr>
              <a:t>19.08.1946</a:t>
            </a:r>
            <a:endParaRPr lang="pl-PL" sz="3600" dirty="0">
              <a:solidFill>
                <a:srgbClr val="FFFF00"/>
              </a:solidFill>
            </a:endParaRPr>
          </a:p>
        </p:txBody>
      </p:sp>
      <p:sp>
        <p:nvSpPr>
          <p:cNvPr id="18436" name="Prostokąt 2"/>
          <p:cNvSpPr>
            <a:spLocks noChangeArrowheads="1"/>
          </p:cNvSpPr>
          <p:nvPr/>
        </p:nvSpPr>
        <p:spPr bwMode="auto">
          <a:xfrm>
            <a:off x="468313" y="3573463"/>
            <a:ext cx="82073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l-PL" dirty="0" smtClean="0"/>
              <a:t>„Łącząc </a:t>
            </a:r>
            <a:r>
              <a:rPr lang="pl-PL" dirty="0"/>
              <a:t>modlitwy z ofiarami wspomagać będziemy biednych grzeszników, których los takim smutkiem przepełnia Twoje Niepokalane, Macierzyńskie Serce. Pragniemy wynagradzać Ci wszystkie zniewagi i rany doznane z winy naszej i naszych braci. </a:t>
            </a:r>
          </a:p>
          <a:p>
            <a:pPr algn="just"/>
            <a:endParaRPr lang="pl-PL" dirty="0"/>
          </a:p>
          <a:p>
            <a:pPr algn="just"/>
            <a:r>
              <a:rPr lang="pl-PL" dirty="0"/>
              <a:t>Aby pocieszyć Twoje Niepokalane Serce, spełniać będziemy Jego życzenia, poświęcając </a:t>
            </a:r>
            <a:r>
              <a:rPr lang="pl-PL" b="1" dirty="0"/>
              <a:t>pierwsze soboty miesiąca czci Twego Niepokalanego Serca </a:t>
            </a:r>
            <a:r>
              <a:rPr lang="pl-PL" dirty="0"/>
              <a:t>przez nabożeństwo według Twoich wskazówek. </a:t>
            </a:r>
          </a:p>
          <a:p>
            <a:pPr algn="just"/>
            <a:r>
              <a:rPr lang="pl-PL" dirty="0"/>
              <a:t>Kochać będziemy tak drogi Ci różaniec </a:t>
            </a:r>
            <a:r>
              <a:rPr lang="pl-PL" dirty="0" smtClean="0"/>
              <a:t>święty”.</a:t>
            </a:r>
            <a:endParaRPr lang="pl-PL" dirty="0"/>
          </a:p>
        </p:txBody>
      </p:sp>
    </p:spTree>
    <p:extLst>
      <p:ext uri="{BB962C8B-B14F-4D97-AF65-F5344CB8AC3E}">
        <p14:creationId xmlns:p14="http://schemas.microsoft.com/office/powerpoint/2010/main" val="372328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4" name="Rectangle 8"/>
          <p:cNvSpPr>
            <a:spLocks noGrp="1" noRot="1" noChangeArrowheads="1"/>
          </p:cNvSpPr>
          <p:nvPr>
            <p:ph type="title"/>
          </p:nvPr>
        </p:nvSpPr>
        <p:spPr>
          <a:xfrm>
            <a:off x="179388" y="242888"/>
            <a:ext cx="8661400" cy="1800225"/>
          </a:xfrm>
        </p:spPr>
        <p:txBody>
          <a:bodyPr/>
          <a:lstStyle/>
          <a:p>
            <a:pPr eaLnBrk="1" hangingPunct="1">
              <a:lnSpc>
                <a:spcPct val="90000"/>
              </a:lnSpc>
              <a:defRPr/>
            </a:pPr>
            <a:r>
              <a:rPr lang="pl-PL" sz="3600" dirty="0" smtClean="0">
                <a:solidFill>
                  <a:srgbClr val="FFFF00"/>
                </a:solidFill>
                <a:latin typeface="Calibri" pitchFamily="34" charset="0"/>
                <a:cs typeface="Calibri" pitchFamily="34" charset="0"/>
              </a:rPr>
              <a:t>08 września 1946 - Jasna Góra</a:t>
            </a:r>
            <a:br>
              <a:rPr lang="pl-PL" sz="3600" dirty="0" smtClean="0">
                <a:solidFill>
                  <a:srgbClr val="FFFF00"/>
                </a:solidFill>
                <a:latin typeface="Calibri" pitchFamily="34" charset="0"/>
                <a:cs typeface="Calibri" pitchFamily="34" charset="0"/>
              </a:rPr>
            </a:br>
            <a:r>
              <a:rPr lang="pl-PL" sz="2700" b="0" dirty="0" smtClean="0">
                <a:solidFill>
                  <a:srgbClr val="FFFF00"/>
                </a:solidFill>
                <a:latin typeface="Calibri" pitchFamily="34" charset="0"/>
                <a:cs typeface="Calibri" pitchFamily="34" charset="0"/>
              </a:rPr>
              <a:t>Poświęcenie Narodu Polskiego Niepokalanemu Sercu Maryi</a:t>
            </a:r>
            <a:endParaRPr lang="pl-PL" sz="2700" dirty="0" smtClean="0">
              <a:solidFill>
                <a:srgbClr val="FFFF00"/>
              </a:solidFill>
              <a:latin typeface="Microsoft PhagsPa" pitchFamily="34" charset="0"/>
            </a:endParaRPr>
          </a:p>
        </p:txBody>
      </p:sp>
      <p:sp>
        <p:nvSpPr>
          <p:cNvPr id="17411" name="Prostokąt 1"/>
          <p:cNvSpPr>
            <a:spLocks noChangeArrowheads="1"/>
          </p:cNvSpPr>
          <p:nvPr/>
        </p:nvSpPr>
        <p:spPr bwMode="auto">
          <a:xfrm>
            <a:off x="468313" y="3076575"/>
            <a:ext cx="83518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l-PL" dirty="0" smtClean="0"/>
              <a:t>„…Milion </a:t>
            </a:r>
            <a:r>
              <a:rPr lang="pl-PL" dirty="0"/>
              <a:t>ludzi skupionych tłumnie, tłoczno i ciasno, jeden tuż przy drugim, na jednym placu... głowa przy głowie... morze głów ludzkich... Było razem ponad milion... Był to więc milion ludzi, milion Polaków i Polek, które nie ulękły się niewygód i morderczych warunków…</a:t>
            </a:r>
          </a:p>
          <a:p>
            <a:pPr algn="just"/>
            <a:r>
              <a:rPr lang="pl-PL" b="1" dirty="0"/>
              <a:t>I kto na własne oczy oglądał ów milion dusz nieśmiertelnych, ten nigdy tego zapomnieć nie może</a:t>
            </a:r>
            <a:r>
              <a:rPr lang="pl-PL" b="1" dirty="0" smtClean="0"/>
              <a:t>!”                         </a:t>
            </a:r>
            <a:r>
              <a:rPr lang="pl-PL" b="1" i="1" dirty="0" smtClean="0">
                <a:solidFill>
                  <a:srgbClr val="FFFF00"/>
                </a:solidFill>
              </a:rPr>
              <a:t>Relacja w Tygodniku Niedziela</a:t>
            </a:r>
            <a:endParaRPr lang="pl-PL" b="1" i="1" dirty="0">
              <a:solidFill>
                <a:srgbClr val="FFFF00"/>
              </a:solidFill>
            </a:endParaRPr>
          </a:p>
        </p:txBody>
      </p:sp>
      <p:sp>
        <p:nvSpPr>
          <p:cNvPr id="17412" name="Prostokąt 2"/>
          <p:cNvSpPr>
            <a:spLocks noChangeArrowheads="1"/>
          </p:cNvSpPr>
          <p:nvPr/>
        </p:nvSpPr>
        <p:spPr bwMode="auto">
          <a:xfrm>
            <a:off x="468313" y="5013325"/>
            <a:ext cx="83518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dirty="0" smtClean="0"/>
              <a:t>„Władna </a:t>
            </a:r>
            <a:r>
              <a:rPr lang="pl-PL" dirty="0"/>
              <a:t>świata Królowo! Spojrzyj miłościwym okiem na troski i błędy rodzaju ludzkiego. Wyprowadź go z udręki i bezładu, z nieuczciwości i grzechów. Wyproś narodom pojednanie szczere i trwałe. </a:t>
            </a:r>
            <a:r>
              <a:rPr lang="pl-PL" b="1" dirty="0"/>
              <a:t>Wskaż im drogę powrotu do Boga</a:t>
            </a:r>
            <a:r>
              <a:rPr lang="pl-PL" dirty="0"/>
              <a:t>, by na Jego prawie budowały życie swoje. Daj wszystkim trwały pokój, oparty na sprawiedliwości, braterstwie, </a:t>
            </a:r>
            <a:r>
              <a:rPr lang="pl-PL" dirty="0" smtClean="0"/>
              <a:t>zaufaniu”.               </a:t>
            </a:r>
            <a:r>
              <a:rPr lang="pl-PL" b="1" i="1" dirty="0" smtClean="0">
                <a:solidFill>
                  <a:srgbClr val="FFFF00"/>
                </a:solidFill>
              </a:rPr>
              <a:t>Fragm. Tekstu poświęcenia</a:t>
            </a:r>
            <a:endParaRPr lang="pl-PL" b="1" i="1" dirty="0">
              <a:solidFill>
                <a:srgbClr val="FFFF00"/>
              </a:solidFill>
            </a:endParaRPr>
          </a:p>
        </p:txBody>
      </p:sp>
      <p:pic>
        <p:nvPicPr>
          <p:cNvPr id="174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1628775"/>
            <a:ext cx="460057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Krzysztof\Documents\SEKRETARIAF FATIMSKI\TEKSTY Pierwsze soboty i Fatima\Okładk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55600"/>
            <a:ext cx="12858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C:\Users\Krzysztof\Documents\SEKRETARIAF FATIMSKI\TEKSTY Pierwsze soboty i Fatima\Okładka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988" y="355600"/>
            <a:ext cx="125412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C:\Users\Krzysztof\Documents\SEKRETARIAF FATIMSKI\TEKSTY Pierwsze soboty i Fatima\Okładka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025" y="355600"/>
            <a:ext cx="13239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C:\Users\Krzysztof\Documents\SEKRETARIAF FATIMSKI\TEKSTY Pierwsze soboty i Fatima\Okładka 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688" y="355600"/>
            <a:ext cx="12731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C:\Users\Krzysztof\Documents\SEKRETARIAF FATIMSKI\TEKSTY Pierwsze soboty i Fatima\Rycerz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0655" y="355601"/>
            <a:ext cx="2733958" cy="429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Prostokąt 4"/>
          <p:cNvSpPr>
            <a:spLocks noChangeArrowheads="1"/>
          </p:cNvSpPr>
          <p:nvPr/>
        </p:nvSpPr>
        <p:spPr bwMode="auto">
          <a:xfrm>
            <a:off x="323851" y="2312988"/>
            <a:ext cx="547228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l-PL" sz="2800" b="1" dirty="0" smtClean="0">
                <a:solidFill>
                  <a:srgbClr val="FFFF00"/>
                </a:solidFill>
              </a:rPr>
              <a:t>Poświęcenie,</a:t>
            </a:r>
          </a:p>
          <a:p>
            <a:r>
              <a:rPr lang="pl-PL" sz="2800" b="1" dirty="0" smtClean="0">
                <a:solidFill>
                  <a:srgbClr val="FFFF00"/>
                </a:solidFill>
              </a:rPr>
              <a:t>ale to nie wszystko…</a:t>
            </a:r>
            <a:endParaRPr lang="pl-PL" sz="2800" b="1" dirty="0">
              <a:solidFill>
                <a:srgbClr val="FFFF00"/>
              </a:solidFill>
            </a:endParaRPr>
          </a:p>
        </p:txBody>
      </p:sp>
      <p:sp>
        <p:nvSpPr>
          <p:cNvPr id="20490" name="Prostokąt 7"/>
          <p:cNvSpPr>
            <a:spLocks noChangeArrowheads="1"/>
          </p:cNvSpPr>
          <p:nvPr/>
        </p:nvSpPr>
        <p:spPr bwMode="auto">
          <a:xfrm>
            <a:off x="277813" y="3501008"/>
            <a:ext cx="864076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sz="1600" dirty="0" smtClean="0">
                <a:latin typeface="Calibri" pitchFamily="34" charset="0"/>
                <a:cs typeface="Calibri" pitchFamily="34" charset="0"/>
              </a:rPr>
              <a:t>„Dobrze </a:t>
            </a:r>
            <a:r>
              <a:rPr lang="pl-PL" sz="1600" dirty="0">
                <a:latin typeface="Calibri" pitchFamily="34" charset="0"/>
                <a:cs typeface="Calibri" pitchFamily="34" charset="0"/>
              </a:rPr>
              <a:t>będzie z okazji tego oddania się osobistego</a:t>
            </a:r>
          </a:p>
          <a:p>
            <a:r>
              <a:rPr lang="pl-PL" sz="1600" dirty="0" err="1">
                <a:latin typeface="Calibri" pitchFamily="34" charset="0"/>
                <a:cs typeface="Calibri" pitchFamily="34" charset="0"/>
              </a:rPr>
              <a:t>Najśw</a:t>
            </a:r>
            <a:r>
              <a:rPr lang="pl-PL" sz="1600" dirty="0">
                <a:latin typeface="Calibri" pitchFamily="34" charset="0"/>
                <a:cs typeface="Calibri" pitchFamily="34" charset="0"/>
              </a:rPr>
              <a:t>. Pannie postanowić sobie czcić Ją </a:t>
            </a:r>
            <a:r>
              <a:rPr lang="pl-PL" sz="1600" dirty="0" err="1">
                <a:latin typeface="Calibri" pitchFamily="34" charset="0"/>
                <a:cs typeface="Calibri" pitchFamily="34" charset="0"/>
              </a:rPr>
              <a:t>codzień</a:t>
            </a:r>
            <a:r>
              <a:rPr lang="pl-PL" sz="1600" dirty="0">
                <a:latin typeface="Calibri" pitchFamily="34" charset="0"/>
                <a:cs typeface="Calibri" pitchFamily="34" charset="0"/>
              </a:rPr>
              <a:t> </a:t>
            </a:r>
            <a:r>
              <a:rPr lang="pl-PL" sz="1600" dirty="0" smtClean="0">
                <a:latin typeface="Calibri" pitchFamily="34" charset="0"/>
                <a:cs typeface="Calibri" pitchFamily="34" charset="0"/>
              </a:rPr>
              <a:t> przez </a:t>
            </a:r>
            <a:r>
              <a:rPr lang="pl-PL" sz="1600" dirty="0">
                <a:latin typeface="Calibri" pitchFamily="34" charset="0"/>
                <a:cs typeface="Calibri" pitchFamily="34" charset="0"/>
              </a:rPr>
              <a:t>jakieś </a:t>
            </a:r>
            <a:r>
              <a:rPr lang="pl-PL" sz="1600" dirty="0" smtClean="0">
                <a:latin typeface="Calibri" pitchFamily="34" charset="0"/>
                <a:cs typeface="Calibri" pitchFamily="34" charset="0"/>
              </a:rPr>
              <a:t>uczynki</a:t>
            </a:r>
          </a:p>
          <a:p>
            <a:r>
              <a:rPr lang="pl-PL" sz="1600" dirty="0" smtClean="0">
                <a:latin typeface="Calibri" pitchFamily="34" charset="0"/>
                <a:cs typeface="Calibri" pitchFamily="34" charset="0"/>
              </a:rPr>
              <a:t>pobożne </a:t>
            </a:r>
            <a:r>
              <a:rPr lang="pl-PL" sz="1600" dirty="0">
                <a:latin typeface="Calibri" pitchFamily="34" charset="0"/>
                <a:cs typeface="Calibri" pitchFamily="34" charset="0"/>
              </a:rPr>
              <a:t>i dobrowolne umartwienia. </a:t>
            </a:r>
          </a:p>
          <a:p>
            <a:r>
              <a:rPr lang="pl-PL" sz="1600" b="1" dirty="0">
                <a:latin typeface="Calibri" pitchFamily="34" charset="0"/>
                <a:cs typeface="Calibri" pitchFamily="34" charset="0"/>
              </a:rPr>
              <a:t>Najlepiej jednak będzie dostosować się do tego, </a:t>
            </a:r>
            <a:r>
              <a:rPr lang="pl-PL" sz="1600" b="1" dirty="0" smtClean="0">
                <a:latin typeface="Calibri" pitchFamily="34" charset="0"/>
                <a:cs typeface="Calibri" pitchFamily="34" charset="0"/>
              </a:rPr>
              <a:t>czego sobie</a:t>
            </a:r>
          </a:p>
          <a:p>
            <a:r>
              <a:rPr lang="pl-PL" sz="1600" b="1" dirty="0" smtClean="0">
                <a:latin typeface="Calibri" pitchFamily="34" charset="0"/>
                <a:cs typeface="Calibri" pitchFamily="34" charset="0"/>
              </a:rPr>
              <a:t>Ona </a:t>
            </a:r>
            <a:r>
              <a:rPr lang="pl-PL" sz="1600" b="1" dirty="0">
                <a:latin typeface="Calibri" pitchFamily="34" charset="0"/>
                <a:cs typeface="Calibri" pitchFamily="34" charset="0"/>
              </a:rPr>
              <a:t>sama w słynnych objawieniach </a:t>
            </a:r>
            <a:r>
              <a:rPr lang="pl-PL" sz="1600" b="1" dirty="0" smtClean="0">
                <a:latin typeface="Calibri" pitchFamily="34" charset="0"/>
                <a:cs typeface="Calibri" pitchFamily="34" charset="0"/>
              </a:rPr>
              <a:t>Serca </a:t>
            </a:r>
            <a:r>
              <a:rPr lang="pl-PL" sz="1600" b="1" dirty="0">
                <a:latin typeface="Calibri" pitchFamily="34" charset="0"/>
                <a:cs typeface="Calibri" pitchFamily="34" charset="0"/>
              </a:rPr>
              <a:t>Swojego w Fatimie życzyła.</a:t>
            </a:r>
          </a:p>
          <a:p>
            <a:r>
              <a:rPr lang="pl-PL" sz="1600" dirty="0">
                <a:latin typeface="Calibri" pitchFamily="34" charset="0"/>
                <a:cs typeface="Calibri" pitchFamily="34" charset="0"/>
              </a:rPr>
              <a:t>Prócz bowiem poświęcenia się Niepokalanemu Jej Sercu do naj </a:t>
            </a:r>
            <a:r>
              <a:rPr lang="pl-PL" sz="1600" dirty="0" smtClean="0">
                <a:latin typeface="Calibri" pitchFamily="34" charset="0"/>
                <a:cs typeface="Calibri" pitchFamily="34" charset="0"/>
              </a:rPr>
              <a:t>istotniejszych </a:t>
            </a:r>
            <a:r>
              <a:rPr lang="pl-PL" sz="1600" dirty="0">
                <a:latin typeface="Calibri" pitchFamily="34" charset="0"/>
                <a:cs typeface="Calibri" pitchFamily="34" charset="0"/>
              </a:rPr>
              <a:t>części naszego do Niej nabożeństwa należą:</a:t>
            </a:r>
          </a:p>
          <a:p>
            <a:r>
              <a:rPr lang="pl-PL" sz="1600" b="1" dirty="0">
                <a:latin typeface="Calibri" pitchFamily="34" charset="0"/>
                <a:cs typeface="Calibri" pitchFamily="34" charset="0"/>
              </a:rPr>
              <a:t>1. Codzienne odmawianie różańca</a:t>
            </a:r>
            <a:r>
              <a:rPr lang="pl-PL" sz="1600" dirty="0">
                <a:latin typeface="Calibri" pitchFamily="34" charset="0"/>
                <a:cs typeface="Calibri" pitchFamily="34" charset="0"/>
              </a:rPr>
              <a:t>, polecane przez Matkę </a:t>
            </a:r>
            <a:r>
              <a:rPr lang="pl-PL" sz="1600" dirty="0" smtClean="0">
                <a:latin typeface="Calibri" pitchFamily="34" charset="0"/>
                <a:cs typeface="Calibri" pitchFamily="34" charset="0"/>
              </a:rPr>
              <a:t>B. </a:t>
            </a:r>
            <a:r>
              <a:rPr lang="pl-PL" sz="1600" dirty="0">
                <a:latin typeface="Calibri" pitchFamily="34" charset="0"/>
                <a:cs typeface="Calibri" pitchFamily="34" charset="0"/>
              </a:rPr>
              <a:t>Różańcową przy każdym ukazaniu się Jej.</a:t>
            </a:r>
          </a:p>
          <a:p>
            <a:r>
              <a:rPr lang="pl-PL" sz="1600" b="1" dirty="0">
                <a:latin typeface="Calibri" pitchFamily="34" charset="0"/>
                <a:cs typeface="Calibri" pitchFamily="34" charset="0"/>
              </a:rPr>
              <a:t>2. Pierwsza sobota miesiąca</a:t>
            </a:r>
            <a:r>
              <a:rPr lang="pl-PL" sz="1600" dirty="0">
                <a:latin typeface="Calibri" pitchFamily="34" charset="0"/>
                <a:cs typeface="Calibri" pitchFamily="34" charset="0"/>
              </a:rPr>
              <a:t>, która ma być poświęcona Niepokalanemu Sercu Marii i obchodzona przez Komunię św. wynagradzającą i </a:t>
            </a:r>
            <a:r>
              <a:rPr lang="pl-PL" sz="1600" dirty="0" smtClean="0">
                <a:latin typeface="Calibri" pitchFamily="34" charset="0"/>
                <a:cs typeface="Calibri" pitchFamily="34" charset="0"/>
              </a:rPr>
              <a:t>ofiary”. </a:t>
            </a:r>
          </a:p>
          <a:p>
            <a:endParaRPr lang="pl-PL" sz="1600" dirty="0" smtClean="0">
              <a:latin typeface="Calibri" pitchFamily="34" charset="0"/>
              <a:cs typeface="Calibri" pitchFamily="34" charset="0"/>
            </a:endParaRPr>
          </a:p>
          <a:p>
            <a:pPr algn="r"/>
            <a:r>
              <a:rPr lang="pl-PL" sz="1600" i="1" dirty="0" smtClean="0">
                <a:solidFill>
                  <a:srgbClr val="FFFF00"/>
                </a:solidFill>
                <a:latin typeface="Calibri" pitchFamily="34" charset="0"/>
                <a:cs typeface="Calibri" pitchFamily="34" charset="0"/>
              </a:rPr>
              <a:t>Poświęcenie Polski Niepokalanemu Sercu Marii, Ks</a:t>
            </a:r>
            <a:r>
              <a:rPr lang="pl-PL" sz="1600" i="1" dirty="0">
                <a:solidFill>
                  <a:srgbClr val="FFFF00"/>
                </a:solidFill>
                <a:latin typeface="Calibri" pitchFamily="34" charset="0"/>
                <a:cs typeface="Calibri" pitchFamily="34" charset="0"/>
              </a:rPr>
              <a:t>. Kazimierz </a:t>
            </a:r>
            <a:r>
              <a:rPr lang="pl-PL" sz="1600" i="1" dirty="0" smtClean="0">
                <a:solidFill>
                  <a:srgbClr val="FFFF00"/>
                </a:solidFill>
                <a:latin typeface="Calibri" pitchFamily="34" charset="0"/>
                <a:cs typeface="Calibri" pitchFamily="34" charset="0"/>
              </a:rPr>
              <a:t>Wilczyński TJ,  Kraków 1946r.</a:t>
            </a:r>
            <a:endParaRPr lang="pl-PL" sz="1600" i="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descr="C:\Users\Krzysztof\Documents\SEKRETARIAF FATIMSKI\MATERIAŁY ARCHIWALNE\skanowanie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49275"/>
            <a:ext cx="148748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9" descr="C:\Users\Krzysztof\Documents\SEKRETARIAF FATIMSKI\MATERIAŁY ARCHIWALNE\skanowanie0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549275"/>
            <a:ext cx="1584325"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2" descr="C:\Users\Krzysztof\Documents\SEKRETARIAF FATIMSKI\TEKSTY Pierwsze soboty i Fatima\Rycerz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763" y="2997200"/>
            <a:ext cx="38576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Prostokąt 3"/>
          <p:cNvSpPr>
            <a:spLocks noChangeArrowheads="1"/>
          </p:cNvSpPr>
          <p:nvPr/>
        </p:nvSpPr>
        <p:spPr bwMode="auto">
          <a:xfrm>
            <a:off x="4283968" y="908720"/>
            <a:ext cx="42477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l-PL" sz="4000" b="1" dirty="0">
                <a:solidFill>
                  <a:srgbClr val="FFFF00"/>
                </a:solidFill>
              </a:rPr>
              <a:t>Echo </a:t>
            </a:r>
            <a:r>
              <a:rPr lang="pl-PL" sz="4000" b="1" dirty="0" smtClean="0">
                <a:solidFill>
                  <a:srgbClr val="FFFF00"/>
                </a:solidFill>
              </a:rPr>
              <a:t>Ślubowań</a:t>
            </a:r>
            <a:endParaRPr lang="pl-PL" sz="4000" b="1" dirty="0">
              <a:solidFill>
                <a:srgbClr val="FFFF00"/>
              </a:solidFill>
            </a:endParaRPr>
          </a:p>
          <a:p>
            <a:r>
              <a:rPr lang="pl-PL" sz="4000" b="1" dirty="0">
                <a:solidFill>
                  <a:srgbClr val="FFFF00"/>
                </a:solidFill>
              </a:rPr>
              <a:t>w</a:t>
            </a:r>
            <a:r>
              <a:rPr lang="pl-PL" sz="4000" b="1" dirty="0" smtClean="0">
                <a:solidFill>
                  <a:srgbClr val="FFFF00"/>
                </a:solidFill>
              </a:rPr>
              <a:t> </a:t>
            </a:r>
            <a:r>
              <a:rPr lang="pl-PL" sz="4000" b="1" dirty="0">
                <a:solidFill>
                  <a:srgbClr val="FFFF00"/>
                </a:solidFill>
              </a:rPr>
              <a:t>1946 r.</a:t>
            </a:r>
          </a:p>
        </p:txBody>
      </p:sp>
      <p:sp>
        <p:nvSpPr>
          <p:cNvPr id="21511" name="Prostokąt 4"/>
          <p:cNvSpPr>
            <a:spLocks noChangeArrowheads="1"/>
          </p:cNvSpPr>
          <p:nvPr/>
        </p:nvSpPr>
        <p:spPr bwMode="auto">
          <a:xfrm>
            <a:off x="385763" y="2929210"/>
            <a:ext cx="45720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sz="1600" dirty="0"/>
              <a:t>„</a:t>
            </a:r>
            <a:r>
              <a:rPr lang="pl-PL" sz="1700" dirty="0"/>
              <a:t>Akt ten posiada znaczenie wielkiego zwrotu w dziejach udręczonego wojennymi klęskami narodu, zawiera bowiem dobrowolne, </a:t>
            </a:r>
            <a:r>
              <a:rPr lang="pl-PL" sz="1700" dirty="0" smtClean="0"/>
              <a:t/>
            </a:r>
            <a:br>
              <a:rPr lang="pl-PL" sz="1700" dirty="0" smtClean="0"/>
            </a:br>
            <a:r>
              <a:rPr lang="pl-PL" sz="1700" dirty="0" smtClean="0"/>
              <a:t>z </a:t>
            </a:r>
            <a:r>
              <a:rPr lang="pl-PL" sz="1700" dirty="0"/>
              <a:t>najtajniejszych tęsknot osobistych i zbiorowych do Dobra, Piękna i Prawdy wypływające, </a:t>
            </a:r>
            <a:r>
              <a:rPr lang="pl-PL" sz="1700" b="1" dirty="0"/>
              <a:t>lecz wiążące zobowiązanie, któremu trzeba zadośćuczynić pod groźbą surowego </a:t>
            </a:r>
            <a:r>
              <a:rPr lang="pl-PL" sz="1700" b="1" dirty="0" smtClean="0"/>
              <a:t>Bożego </a:t>
            </a:r>
            <a:r>
              <a:rPr lang="pl-PL" sz="1700" b="1" dirty="0"/>
              <a:t>wyroku o wiarołomstwo i krzywoprzysięstwo</a:t>
            </a:r>
            <a:r>
              <a:rPr lang="pl-PL" sz="1700" dirty="0"/>
              <a:t>".  Na Jasną Górę przybyła cała Polska i w imieniu całej Polski zostały zaciągnięte zobowiązania. </a:t>
            </a:r>
            <a:endParaRPr lang="pl-PL" sz="1700" dirty="0" smtClean="0"/>
          </a:p>
          <a:p>
            <a:r>
              <a:rPr lang="pl-PL" sz="1700" dirty="0" smtClean="0"/>
              <a:t>Cała </a:t>
            </a:r>
            <a:r>
              <a:rPr lang="pl-PL" sz="1700" dirty="0"/>
              <a:t>też Polska musi je wypełnić".</a:t>
            </a:r>
          </a:p>
          <a:p>
            <a:endParaRPr lang="pl-PL" sz="1100" dirty="0"/>
          </a:p>
          <a:p>
            <a:pPr algn="r"/>
            <a:r>
              <a:rPr lang="pl-PL" sz="1400" dirty="0">
                <a:solidFill>
                  <a:srgbClr val="FFFF00"/>
                </a:solidFill>
              </a:rPr>
              <a:t>Ks. L. Balter SAC za W. Bukowski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rostokąt 3"/>
          <p:cNvSpPr>
            <a:spLocks noChangeArrowheads="1"/>
          </p:cNvSpPr>
          <p:nvPr/>
        </p:nvSpPr>
        <p:spPr bwMode="auto">
          <a:xfrm>
            <a:off x="611956" y="4005064"/>
            <a:ext cx="8064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l-PL" dirty="0">
                <a:latin typeface="Calibri" pitchFamily="34" charset="0"/>
                <a:cs typeface="Calibri" pitchFamily="34" charset="0"/>
              </a:rPr>
              <a:t>Dlatego też ogół wiernych czcicieli Maryi musi się gorąco modlić, by podjęte </a:t>
            </a:r>
            <a:r>
              <a:rPr lang="pl-PL" dirty="0" smtClean="0">
                <a:latin typeface="Calibri" pitchFamily="34" charset="0"/>
                <a:cs typeface="Calibri" pitchFamily="34" charset="0"/>
              </a:rPr>
              <a:t/>
            </a:r>
            <a:br>
              <a:rPr lang="pl-PL" dirty="0" smtClean="0">
                <a:latin typeface="Calibri" pitchFamily="34" charset="0"/>
                <a:cs typeface="Calibri" pitchFamily="34" charset="0"/>
              </a:rPr>
            </a:br>
            <a:r>
              <a:rPr lang="pl-PL" dirty="0" smtClean="0">
                <a:latin typeface="Calibri" pitchFamily="34" charset="0"/>
                <a:cs typeface="Calibri" pitchFamily="34" charset="0"/>
              </a:rPr>
              <a:t>z </a:t>
            </a:r>
            <a:r>
              <a:rPr lang="pl-PL" dirty="0">
                <a:latin typeface="Calibri" pitchFamily="34" charset="0"/>
                <a:cs typeface="Calibri" pitchFamily="34" charset="0"/>
              </a:rPr>
              <a:t>wiosną poświęcenie się Niepokalanemu Sercu N. P. M. nie ograniczyło się tylko do jednorazowego, choćby  najbardziej oficjalnego poświęcenia się, ale by zapoczątkowało w Polsce praktykę uroczystego obchodzenia, na wzór </a:t>
            </a:r>
            <a:r>
              <a:rPr lang="pl-PL" dirty="0" smtClean="0">
                <a:latin typeface="Calibri" pitchFamily="34" charset="0"/>
                <a:cs typeface="Calibri" pitchFamily="34" charset="0"/>
              </a:rPr>
              <a:t/>
            </a:r>
            <a:br>
              <a:rPr lang="pl-PL" dirty="0" smtClean="0">
                <a:latin typeface="Calibri" pitchFamily="34" charset="0"/>
                <a:cs typeface="Calibri" pitchFamily="34" charset="0"/>
              </a:rPr>
            </a:br>
            <a:r>
              <a:rPr lang="pl-PL" dirty="0" smtClean="0">
                <a:latin typeface="Calibri" pitchFamily="34" charset="0"/>
                <a:cs typeface="Calibri" pitchFamily="34" charset="0"/>
              </a:rPr>
              <a:t>I-szych </a:t>
            </a:r>
            <a:r>
              <a:rPr lang="pl-PL" dirty="0">
                <a:latin typeface="Calibri" pitchFamily="34" charset="0"/>
                <a:cs typeface="Calibri" pitchFamily="34" charset="0"/>
              </a:rPr>
              <a:t>Piątków, - Pierwszych Sobót  miesiąca. (Spowiedź i Komunia </a:t>
            </a:r>
            <a:r>
              <a:rPr lang="pl-PL" dirty="0" smtClean="0">
                <a:latin typeface="Calibri" pitchFamily="34" charset="0"/>
                <a:cs typeface="Calibri" pitchFamily="34" charset="0"/>
              </a:rPr>
              <a:t>św., </a:t>
            </a:r>
            <a:r>
              <a:rPr lang="pl-PL" dirty="0">
                <a:latin typeface="Calibri" pitchFamily="34" charset="0"/>
                <a:cs typeface="Calibri" pitchFamily="34" charset="0"/>
              </a:rPr>
              <a:t>wynagradzająca).</a:t>
            </a:r>
          </a:p>
          <a:p>
            <a:pPr algn="just"/>
            <a:r>
              <a:rPr lang="pl-PL" b="1" dirty="0">
                <a:latin typeface="Calibri" pitchFamily="34" charset="0"/>
                <a:cs typeface="Calibri" pitchFamily="34" charset="0"/>
              </a:rPr>
              <a:t>Niech Wierni zwracają się do Swoich Proboszczów z prośbą o zaprowadzenie Pierwszych Sobót miesiąca ku czci Niepokalanego Serca N. P. </a:t>
            </a:r>
            <a:r>
              <a:rPr lang="pl-PL" b="1" dirty="0" smtClean="0">
                <a:latin typeface="Calibri" pitchFamily="34" charset="0"/>
                <a:cs typeface="Calibri" pitchFamily="34" charset="0"/>
              </a:rPr>
              <a:t>Maryi</a:t>
            </a:r>
            <a:r>
              <a:rPr lang="pl-PL" dirty="0" smtClean="0">
                <a:latin typeface="Calibri" pitchFamily="34" charset="0"/>
                <a:cs typeface="Calibri" pitchFamily="34" charset="0"/>
              </a:rPr>
              <a:t>”.</a:t>
            </a:r>
            <a:endParaRPr lang="pl-PL" dirty="0">
              <a:latin typeface="Calibri" pitchFamily="34" charset="0"/>
              <a:cs typeface="Calibri" pitchFamily="34" charset="0"/>
            </a:endParaRPr>
          </a:p>
        </p:txBody>
      </p:sp>
      <p:sp>
        <p:nvSpPr>
          <p:cNvPr id="26627" name="Prostokąt 4"/>
          <p:cNvSpPr>
            <a:spLocks noChangeArrowheads="1"/>
          </p:cNvSpPr>
          <p:nvPr/>
        </p:nvSpPr>
        <p:spPr bwMode="auto">
          <a:xfrm>
            <a:off x="623888" y="2600325"/>
            <a:ext cx="48117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l-PL" dirty="0" smtClean="0">
                <a:latin typeface="Calibri" pitchFamily="34" charset="0"/>
                <a:cs typeface="Calibri" pitchFamily="34" charset="0"/>
              </a:rPr>
              <a:t>„Życzeniem </a:t>
            </a:r>
            <a:r>
              <a:rPr lang="pl-PL" dirty="0">
                <a:latin typeface="Calibri" pitchFamily="34" charset="0"/>
                <a:cs typeface="Calibri" pitchFamily="34" charset="0"/>
              </a:rPr>
              <a:t>więc Matki </a:t>
            </a:r>
            <a:r>
              <a:rPr lang="pl-PL" dirty="0" err="1">
                <a:latin typeface="Calibri" pitchFamily="34" charset="0"/>
                <a:cs typeface="Calibri" pitchFamily="34" charset="0"/>
              </a:rPr>
              <a:t>Najśw</a:t>
            </a:r>
            <a:r>
              <a:rPr lang="pl-PL" dirty="0">
                <a:latin typeface="Calibri" pitchFamily="34" charset="0"/>
                <a:cs typeface="Calibri" pitchFamily="34" charset="0"/>
              </a:rPr>
              <a:t>. i Jej Syna jest, by tak, jak formalnym wyrazem kultu Serca Jezusowego są Pierwsze Piątki miesiąca, tak wyrazem kultu Jej Serca stały się Pierwsze Soboty miesiąca. </a:t>
            </a:r>
          </a:p>
        </p:txBody>
      </p:sp>
      <p:sp>
        <p:nvSpPr>
          <p:cNvPr id="26628" name="Prostokąt 6"/>
          <p:cNvSpPr>
            <a:spLocks noChangeArrowheads="1"/>
          </p:cNvSpPr>
          <p:nvPr/>
        </p:nvSpPr>
        <p:spPr bwMode="auto">
          <a:xfrm>
            <a:off x="684213" y="548680"/>
            <a:ext cx="47513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l-PL" b="1" dirty="0">
                <a:solidFill>
                  <a:srgbClr val="FFFF00"/>
                </a:solidFill>
                <a:latin typeface="Calibri" pitchFamily="34" charset="0"/>
                <a:cs typeface="Calibri" pitchFamily="34" charset="0"/>
              </a:rPr>
              <a:t>O zadośćuczynienie Życzeniu Maryi</a:t>
            </a:r>
          </a:p>
          <a:p>
            <a:r>
              <a:rPr lang="pl-PL" dirty="0">
                <a:solidFill>
                  <a:srgbClr val="FFFF00"/>
                </a:solidFill>
                <a:latin typeface="Calibri" pitchFamily="34" charset="0"/>
                <a:cs typeface="Calibri" pitchFamily="34" charset="0"/>
              </a:rPr>
              <a:t>w: Niedziela. Tygodnik Katolicki  </a:t>
            </a:r>
            <a:endParaRPr lang="pl-PL" dirty="0" smtClean="0">
              <a:solidFill>
                <a:srgbClr val="FFFF00"/>
              </a:solidFill>
              <a:latin typeface="Calibri" pitchFamily="34" charset="0"/>
              <a:cs typeface="Calibri" pitchFamily="34" charset="0"/>
            </a:endParaRPr>
          </a:p>
          <a:p>
            <a:r>
              <a:rPr lang="pl-PL" dirty="0" smtClean="0">
                <a:solidFill>
                  <a:srgbClr val="FFFF00"/>
                </a:solidFill>
                <a:latin typeface="Calibri" pitchFamily="34" charset="0"/>
                <a:cs typeface="Calibri" pitchFamily="34" charset="0"/>
              </a:rPr>
              <a:t>(</a:t>
            </a:r>
            <a:r>
              <a:rPr lang="pl-PL" dirty="0">
                <a:solidFill>
                  <a:srgbClr val="FFFF00"/>
                </a:solidFill>
                <a:latin typeface="Calibri" pitchFamily="34" charset="0"/>
                <a:cs typeface="Calibri" pitchFamily="34" charset="0"/>
              </a:rPr>
              <a:t>Nr 8) Rok 1946</a:t>
            </a:r>
          </a:p>
          <a:p>
            <a:endParaRPr lang="pl-PL" dirty="0">
              <a:solidFill>
                <a:srgbClr val="FFFF00"/>
              </a:solidFill>
              <a:latin typeface="Calibri" pitchFamily="34" charset="0"/>
              <a:cs typeface="Calibri" pitchFamily="34" charset="0"/>
            </a:endParaRPr>
          </a:p>
          <a:p>
            <a:r>
              <a:rPr lang="pl-PL" sz="2400" b="1" dirty="0">
                <a:solidFill>
                  <a:srgbClr val="FFFF00"/>
                </a:solidFill>
                <a:latin typeface="Calibri" pitchFamily="34" charset="0"/>
                <a:cs typeface="Calibri" pitchFamily="34" charset="0"/>
              </a:rPr>
              <a:t>Sodalicje Mariańskie</a:t>
            </a:r>
            <a:endParaRPr lang="pl-PL" sz="2400" dirty="0">
              <a:solidFill>
                <a:srgbClr val="FFFF00"/>
              </a:solidFill>
              <a:latin typeface="Calibri" pitchFamily="34" charset="0"/>
              <a:cs typeface="Calibri" pitchFamily="34" charset="0"/>
            </a:endParaRPr>
          </a:p>
          <a:p>
            <a:r>
              <a:rPr lang="pl-PL" sz="2400" b="1" dirty="0">
                <a:solidFill>
                  <a:srgbClr val="FFFF00"/>
                </a:solidFill>
                <a:latin typeface="Calibri" pitchFamily="34" charset="0"/>
                <a:cs typeface="Calibri" pitchFamily="34" charset="0"/>
              </a:rPr>
              <a:t>Apostolstwo Modlitwy</a:t>
            </a:r>
            <a:endParaRPr lang="pl-PL" sz="2400" dirty="0">
              <a:solidFill>
                <a:srgbClr val="FFFF00"/>
              </a:solidFill>
              <a:latin typeface="Calibri" pitchFamily="34" charset="0"/>
              <a:cs typeface="Calibri" pitchFamily="34" charset="0"/>
            </a:endParaRPr>
          </a:p>
        </p:txBody>
      </p:sp>
      <p:pic>
        <p:nvPicPr>
          <p:cNvPr id="26629" name="Picture 2" descr="C:\Users\Krzysztof\Documents\SEKRETARIAF FATIMSKI\MATERIAŁY ARCHIWALNE\skanowanie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153" y="765175"/>
            <a:ext cx="2046287"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p:cNvSpPr/>
          <p:nvPr/>
        </p:nvSpPr>
        <p:spPr>
          <a:xfrm>
            <a:off x="6074876" y="908720"/>
            <a:ext cx="369332" cy="2743700"/>
          </a:xfrm>
          <a:prstGeom prst="rect">
            <a:avLst/>
          </a:prstGeom>
        </p:spPr>
        <p:txBody>
          <a:bodyPr vert="vert270" wrap="none">
            <a:spAutoFit/>
          </a:bodyPr>
          <a:lstStyle/>
          <a:p>
            <a:r>
              <a:rPr lang="pl-PL" sz="1200" b="1" dirty="0"/>
              <a:t>Dyplomik dla dzieci po I komunii św.</a:t>
            </a:r>
          </a:p>
        </p:txBody>
      </p:sp>
    </p:spTree>
    <p:extLst>
      <p:ext uri="{BB962C8B-B14F-4D97-AF65-F5344CB8AC3E}">
        <p14:creationId xmlns:p14="http://schemas.microsoft.com/office/powerpoint/2010/main" val="3655614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Rot="1" noChangeArrowheads="1"/>
          </p:cNvSpPr>
          <p:nvPr>
            <p:ph type="title"/>
          </p:nvPr>
        </p:nvSpPr>
        <p:spPr>
          <a:xfrm>
            <a:off x="2555776" y="332656"/>
            <a:ext cx="6336704" cy="2736304"/>
          </a:xfrm>
        </p:spPr>
        <p:txBody>
          <a:bodyPr/>
          <a:lstStyle/>
          <a:p>
            <a:pPr algn="l"/>
            <a:r>
              <a:rPr lang="pl-PL" sz="3200" dirty="0">
                <a:effectLst/>
                <a:latin typeface="Calibri" pitchFamily="34" charset="0"/>
                <a:cs typeface="Calibri" pitchFamily="34" charset="0"/>
              </a:rPr>
              <a:t>Niedziela. Tygodnik </a:t>
            </a:r>
            <a:r>
              <a:rPr lang="pl-PL" sz="3200" dirty="0" smtClean="0">
                <a:effectLst/>
                <a:latin typeface="Calibri" pitchFamily="34" charset="0"/>
                <a:cs typeface="Calibri" pitchFamily="34" charset="0"/>
              </a:rPr>
              <a:t>Katolicki</a:t>
            </a:r>
            <a:r>
              <a:rPr lang="pl-PL" sz="3200" b="0" dirty="0" smtClean="0">
                <a:effectLst/>
                <a:latin typeface="Calibri" pitchFamily="34" charset="0"/>
                <a:cs typeface="Calibri" pitchFamily="34" charset="0"/>
              </a:rPr>
              <a:t/>
            </a:r>
            <a:br>
              <a:rPr lang="pl-PL" sz="3200" b="0" dirty="0" smtClean="0">
                <a:effectLst/>
                <a:latin typeface="Calibri" pitchFamily="34" charset="0"/>
                <a:cs typeface="Calibri" pitchFamily="34" charset="0"/>
              </a:rPr>
            </a:br>
            <a:r>
              <a:rPr lang="pl-PL" sz="3200" b="0" dirty="0" smtClean="0">
                <a:effectLst/>
                <a:latin typeface="Calibri" pitchFamily="34" charset="0"/>
                <a:cs typeface="Calibri" pitchFamily="34" charset="0"/>
              </a:rPr>
              <a:t>Nr </a:t>
            </a:r>
            <a:r>
              <a:rPr lang="pl-PL" sz="3200" b="0" dirty="0">
                <a:effectLst/>
                <a:latin typeface="Calibri" pitchFamily="34" charset="0"/>
                <a:cs typeface="Calibri" pitchFamily="34" charset="0"/>
              </a:rPr>
              <a:t>46, Rok </a:t>
            </a:r>
            <a:r>
              <a:rPr lang="pl-PL" sz="3200" b="0" dirty="0" smtClean="0">
                <a:effectLst/>
                <a:latin typeface="Calibri" pitchFamily="34" charset="0"/>
                <a:cs typeface="Calibri" pitchFamily="34" charset="0"/>
              </a:rPr>
              <a:t>1946</a:t>
            </a:r>
            <a:br>
              <a:rPr lang="pl-PL" sz="3200" b="0" dirty="0" smtClean="0">
                <a:effectLst/>
                <a:latin typeface="Calibri" pitchFamily="34" charset="0"/>
                <a:cs typeface="Calibri" pitchFamily="34" charset="0"/>
              </a:rPr>
            </a:br>
            <a:r>
              <a:rPr lang="pl-PL" sz="3200" b="0" dirty="0">
                <a:effectLst/>
                <a:latin typeface="Calibri" pitchFamily="34" charset="0"/>
                <a:cs typeface="Calibri" pitchFamily="34" charset="0"/>
              </a:rPr>
              <a:t/>
            </a:r>
            <a:br>
              <a:rPr lang="pl-PL" sz="3200" b="0" dirty="0">
                <a:effectLst/>
                <a:latin typeface="Calibri" pitchFamily="34" charset="0"/>
                <a:cs typeface="Calibri" pitchFamily="34" charset="0"/>
              </a:rPr>
            </a:br>
            <a:r>
              <a:rPr lang="pl-PL" sz="3200" b="0" dirty="0">
                <a:effectLst/>
                <a:latin typeface="Calibri" pitchFamily="34" charset="0"/>
                <a:cs typeface="Calibri" pitchFamily="34" charset="0"/>
              </a:rPr>
              <a:t>Profesor Feliks Konieczny</a:t>
            </a:r>
            <a:r>
              <a:rPr lang="pl-PL" sz="3200" dirty="0">
                <a:effectLst/>
                <a:latin typeface="Calibri" pitchFamily="34" charset="0"/>
                <a:cs typeface="Calibri" pitchFamily="34" charset="0"/>
              </a:rPr>
              <a:t/>
            </a:r>
            <a:br>
              <a:rPr lang="pl-PL" sz="3200" dirty="0">
                <a:effectLst/>
                <a:latin typeface="Calibri" pitchFamily="34" charset="0"/>
                <a:cs typeface="Calibri" pitchFamily="34" charset="0"/>
              </a:rPr>
            </a:br>
            <a:r>
              <a:rPr lang="pl-PL" sz="3200" dirty="0">
                <a:solidFill>
                  <a:srgbClr val="FFFF00"/>
                </a:solidFill>
                <a:effectLst/>
                <a:latin typeface="Calibri" pitchFamily="34" charset="0"/>
                <a:cs typeface="Calibri" pitchFamily="34" charset="0"/>
              </a:rPr>
              <a:t>Ślubowanie i ciąg dalszy</a:t>
            </a:r>
          </a:p>
        </p:txBody>
      </p:sp>
      <p:sp>
        <p:nvSpPr>
          <p:cNvPr id="56326" name="Rectangle 6"/>
          <p:cNvSpPr>
            <a:spLocks noGrp="1" noChangeArrowheads="1"/>
          </p:cNvSpPr>
          <p:nvPr>
            <p:ph type="body" sz="half" idx="2"/>
          </p:nvPr>
        </p:nvSpPr>
        <p:spPr>
          <a:xfrm>
            <a:off x="418028" y="3284984"/>
            <a:ext cx="8431535" cy="1656184"/>
          </a:xfrm>
        </p:spPr>
        <p:txBody>
          <a:bodyPr/>
          <a:lstStyle/>
          <a:p>
            <a:pPr marL="0" indent="0" algn="just">
              <a:buNone/>
            </a:pPr>
            <a:r>
              <a:rPr lang="pl-PL" sz="1800" dirty="0" smtClean="0">
                <a:effectLst/>
                <a:latin typeface="Calibri" pitchFamily="34" charset="0"/>
                <a:cs typeface="Calibri" pitchFamily="34" charset="0"/>
              </a:rPr>
              <a:t>	</a:t>
            </a:r>
            <a:endParaRPr lang="pl-PL" sz="4000" dirty="0" smtClean="0">
              <a:latin typeface="Microsoft PhagsPa"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028" y="332656"/>
            <a:ext cx="2065740" cy="287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rostokąt 2"/>
          <p:cNvSpPr/>
          <p:nvPr/>
        </p:nvSpPr>
        <p:spPr>
          <a:xfrm>
            <a:off x="449294" y="3417637"/>
            <a:ext cx="8371177" cy="3077766"/>
          </a:xfrm>
          <a:prstGeom prst="rect">
            <a:avLst/>
          </a:prstGeom>
        </p:spPr>
        <p:txBody>
          <a:bodyPr wrap="square">
            <a:spAutoFit/>
          </a:bodyPr>
          <a:lstStyle/>
          <a:p>
            <a:pPr algn="just"/>
            <a:r>
              <a:rPr lang="pl-PL" dirty="0" smtClean="0">
                <a:latin typeface="Calibri" pitchFamily="34" charset="0"/>
                <a:cs typeface="Calibri" pitchFamily="34" charset="0"/>
              </a:rPr>
              <a:t>	</a:t>
            </a:r>
            <a:r>
              <a:rPr lang="pl-PL" sz="2000" dirty="0" smtClean="0">
                <a:latin typeface="Calibri" pitchFamily="34" charset="0"/>
                <a:cs typeface="Calibri" pitchFamily="34" charset="0"/>
              </a:rPr>
              <a:t>Jesteśmy </a:t>
            </a:r>
            <a:r>
              <a:rPr lang="pl-PL" sz="2000" dirty="0">
                <a:latin typeface="Calibri" pitchFamily="34" charset="0"/>
                <a:cs typeface="Calibri" pitchFamily="34" charset="0"/>
              </a:rPr>
              <a:t>jednak już na szczeblu, na którym można powiedzieć: Działamy, ponieważ myślimy. Im zaś dokładniej i głębiej myśli się nad sprawami polskimi, w przeszłości, teraźniejszości i przyszłości, tym bardziej nabiera się przekonania, że polskość a katolicyzm to jedno</a:t>
            </a:r>
            <a:r>
              <a:rPr lang="pl-PL" sz="2000" dirty="0" smtClean="0">
                <a:latin typeface="Calibri" pitchFamily="34" charset="0"/>
                <a:cs typeface="Calibri" pitchFamily="34" charset="0"/>
              </a:rPr>
              <a:t>.</a:t>
            </a:r>
          </a:p>
          <a:p>
            <a:pPr algn="just"/>
            <a:endParaRPr lang="pl-PL" dirty="0"/>
          </a:p>
          <a:p>
            <a:pPr algn="just"/>
            <a:endParaRPr lang="pl-PL" dirty="0"/>
          </a:p>
          <a:p>
            <a:r>
              <a:rPr lang="pl-PL" dirty="0" smtClean="0">
                <a:latin typeface="Calibri" pitchFamily="34" charset="0"/>
                <a:cs typeface="Calibri" pitchFamily="34" charset="0"/>
              </a:rPr>
              <a:t>	</a:t>
            </a:r>
            <a:r>
              <a:rPr lang="pl-PL" sz="2000" dirty="0" smtClean="0">
                <a:latin typeface="Calibri" pitchFamily="34" charset="0"/>
                <a:cs typeface="Calibri" pitchFamily="34" charset="0"/>
              </a:rPr>
              <a:t>A </a:t>
            </a:r>
            <a:r>
              <a:rPr lang="pl-PL" sz="2000" dirty="0">
                <a:latin typeface="Calibri" pitchFamily="34" charset="0"/>
                <a:cs typeface="Calibri" pitchFamily="34" charset="0"/>
              </a:rPr>
              <a:t>przecież wiemy dobrze my, Polacy, </a:t>
            </a:r>
          </a:p>
          <a:p>
            <a:r>
              <a:rPr lang="pl-PL" sz="2000" dirty="0" smtClean="0">
                <a:latin typeface="Calibri" pitchFamily="34" charset="0"/>
                <a:cs typeface="Calibri" pitchFamily="34" charset="0"/>
              </a:rPr>
              <a:t>	i </a:t>
            </a:r>
            <a:r>
              <a:rPr lang="pl-PL" sz="2000" dirty="0">
                <a:latin typeface="Calibri" pitchFamily="34" charset="0"/>
                <a:cs typeface="Calibri" pitchFamily="34" charset="0"/>
              </a:rPr>
              <a:t>wiedzą o tym nieprzyjaciele naszego narodu, </a:t>
            </a:r>
          </a:p>
          <a:p>
            <a:r>
              <a:rPr lang="pl-PL" sz="2000" dirty="0" smtClean="0">
                <a:latin typeface="Calibri" pitchFamily="34" charset="0"/>
                <a:cs typeface="Calibri" pitchFamily="34" charset="0"/>
              </a:rPr>
              <a:t>	że </a:t>
            </a:r>
            <a:r>
              <a:rPr lang="pl-PL" sz="2000" dirty="0">
                <a:latin typeface="Calibri" pitchFamily="34" charset="0"/>
                <a:cs typeface="Calibri" pitchFamily="34" charset="0"/>
              </a:rPr>
              <a:t>Polska, aby była Polską, </a:t>
            </a:r>
            <a:r>
              <a:rPr lang="pl-PL" sz="2000" b="1" dirty="0">
                <a:latin typeface="Calibri" pitchFamily="34" charset="0"/>
                <a:cs typeface="Calibri" pitchFamily="34" charset="0"/>
              </a:rPr>
              <a:t>musi być katolicka</a:t>
            </a:r>
            <a:r>
              <a:rPr lang="pl-PL" sz="2000" dirty="0">
                <a:latin typeface="Calibri" pitchFamily="34" charset="0"/>
                <a:cs typeface="Calibri" pitchFamily="34" charset="0"/>
              </a:rPr>
              <a:t>. </a:t>
            </a:r>
          </a:p>
          <a:p>
            <a:r>
              <a:rPr lang="pl-PL" i="1" dirty="0" smtClean="0">
                <a:latin typeface="Calibri" pitchFamily="34" charset="0"/>
                <a:cs typeface="Calibri" pitchFamily="34" charset="0"/>
              </a:rPr>
              <a:t>		Styczeń </a:t>
            </a:r>
            <a:r>
              <a:rPr lang="pl-PL" i="1" dirty="0">
                <a:latin typeface="Calibri" pitchFamily="34" charset="0"/>
                <a:cs typeface="Calibri" pitchFamily="34" charset="0"/>
              </a:rPr>
              <a:t>1927 Matka </a:t>
            </a:r>
            <a:r>
              <a:rPr lang="pl-PL" i="1">
                <a:latin typeface="Calibri" pitchFamily="34" charset="0"/>
                <a:cs typeface="Calibri" pitchFamily="34" charset="0"/>
              </a:rPr>
              <a:t>Urszula </a:t>
            </a:r>
            <a:r>
              <a:rPr lang="pl-PL" i="1" smtClean="0">
                <a:latin typeface="Calibri" pitchFamily="34" charset="0"/>
                <a:cs typeface="Calibri" pitchFamily="34" charset="0"/>
              </a:rPr>
              <a:t>Ledóchowska</a:t>
            </a:r>
            <a:endParaRPr lang="pl-PL" i="1" dirty="0">
              <a:latin typeface="Calibri" pitchFamily="34" charset="0"/>
              <a:cs typeface="Calibri" pitchFamily="34" charset="0"/>
            </a:endParaRPr>
          </a:p>
        </p:txBody>
      </p:sp>
    </p:spTree>
    <p:extLst>
      <p:ext uri="{BB962C8B-B14F-4D97-AF65-F5344CB8AC3E}">
        <p14:creationId xmlns:p14="http://schemas.microsoft.com/office/powerpoint/2010/main" val="106891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Rot="1" noChangeArrowheads="1"/>
          </p:cNvSpPr>
          <p:nvPr>
            <p:ph type="title"/>
          </p:nvPr>
        </p:nvSpPr>
        <p:spPr>
          <a:xfrm>
            <a:off x="607541" y="4581128"/>
            <a:ext cx="7942262" cy="1944216"/>
          </a:xfrm>
        </p:spPr>
        <p:txBody>
          <a:bodyPr/>
          <a:lstStyle/>
          <a:p>
            <a:pPr algn="r"/>
            <a:r>
              <a:rPr lang="pl-PL" sz="3200" dirty="0" smtClean="0">
                <a:solidFill>
                  <a:srgbClr val="FFFF00"/>
                </a:solidFill>
                <a:effectLst>
                  <a:outerShdw blurRad="38100" dist="25400" dir="5400000" algn="tl" rotWithShape="0">
                    <a:srgbClr val="000000">
                      <a:alpha val="43000"/>
                    </a:srgbClr>
                  </a:outerShdw>
                </a:effectLst>
                <a:latin typeface="Calibri" pitchFamily="34" charset="0"/>
                <a:cs typeface="Calibri" pitchFamily="34" charset="0"/>
              </a:rPr>
              <a:t>„</a:t>
            </a:r>
            <a:r>
              <a:rPr lang="pl-PL" sz="3200" dirty="0">
                <a:solidFill>
                  <a:srgbClr val="FFFF00"/>
                </a:solidFill>
                <a:effectLst>
                  <a:outerShdw blurRad="38100" dist="25400" dir="5400000" algn="tl" rotWithShape="0">
                    <a:srgbClr val="000000">
                      <a:alpha val="43000"/>
                    </a:srgbClr>
                  </a:outerShdw>
                </a:effectLst>
                <a:latin typeface="Calibri" pitchFamily="34" charset="0"/>
                <a:cs typeface="Calibri" pitchFamily="34" charset="0"/>
              </a:rPr>
              <a:t>Bóg pragnie </a:t>
            </a:r>
            <a:br>
              <a:rPr lang="pl-PL" sz="3200" dirty="0">
                <a:solidFill>
                  <a:srgbClr val="FFFF00"/>
                </a:solidFill>
                <a:effectLst>
                  <a:outerShdw blurRad="38100" dist="25400" dir="5400000" algn="tl" rotWithShape="0">
                    <a:srgbClr val="000000">
                      <a:alpha val="43000"/>
                    </a:srgbClr>
                  </a:outerShdw>
                </a:effectLst>
                <a:latin typeface="Calibri" pitchFamily="34" charset="0"/>
                <a:cs typeface="Calibri" pitchFamily="34" charset="0"/>
              </a:rPr>
            </a:br>
            <a:r>
              <a:rPr lang="pl-PL" sz="3200" dirty="0">
                <a:solidFill>
                  <a:srgbClr val="FFFF00"/>
                </a:solidFill>
                <a:effectLst>
                  <a:outerShdw blurRad="38100" dist="25400" dir="5400000" algn="tl" rotWithShape="0">
                    <a:srgbClr val="000000">
                      <a:alpha val="43000"/>
                    </a:srgbClr>
                  </a:outerShdw>
                </a:effectLst>
                <a:latin typeface="Calibri" pitchFamily="34" charset="0"/>
                <a:cs typeface="Calibri" pitchFamily="34" charset="0"/>
              </a:rPr>
              <a:t>ustanowić na świecie nabożeństwo</a:t>
            </a:r>
            <a:br>
              <a:rPr lang="pl-PL" sz="3200" dirty="0">
                <a:solidFill>
                  <a:srgbClr val="FFFF00"/>
                </a:solidFill>
                <a:effectLst>
                  <a:outerShdw blurRad="38100" dist="25400" dir="5400000" algn="tl" rotWithShape="0">
                    <a:srgbClr val="000000">
                      <a:alpha val="43000"/>
                    </a:srgbClr>
                  </a:outerShdw>
                </a:effectLst>
                <a:latin typeface="Calibri" pitchFamily="34" charset="0"/>
                <a:cs typeface="Calibri" pitchFamily="34" charset="0"/>
              </a:rPr>
            </a:br>
            <a:r>
              <a:rPr lang="pl-PL" sz="3200" dirty="0">
                <a:solidFill>
                  <a:srgbClr val="FFFF00"/>
                </a:solidFill>
                <a:effectLst>
                  <a:outerShdw blurRad="38100" dist="25400" dir="5400000" algn="tl" rotWithShape="0">
                    <a:srgbClr val="000000">
                      <a:alpha val="43000"/>
                    </a:srgbClr>
                  </a:outerShdw>
                </a:effectLst>
                <a:latin typeface="Calibri" pitchFamily="34" charset="0"/>
                <a:cs typeface="Calibri" pitchFamily="34" charset="0"/>
              </a:rPr>
              <a:t>do Mego Niepokalanego Serca</a:t>
            </a:r>
            <a:r>
              <a:rPr lang="pl-PL" sz="3200" dirty="0" smtClean="0">
                <a:solidFill>
                  <a:srgbClr val="FFFF00"/>
                </a:solidFill>
                <a:effectLst>
                  <a:outerShdw blurRad="38100" dist="25400" dir="5400000" algn="tl" rotWithShape="0">
                    <a:srgbClr val="000000">
                      <a:alpha val="43000"/>
                    </a:srgbClr>
                  </a:outerShdw>
                </a:effectLst>
                <a:latin typeface="Calibri" pitchFamily="34" charset="0"/>
                <a:cs typeface="Calibri" pitchFamily="34" charset="0"/>
              </a:rPr>
              <a:t>”.</a:t>
            </a:r>
            <a:br>
              <a:rPr lang="pl-PL" sz="3200" dirty="0" smtClean="0">
                <a:solidFill>
                  <a:srgbClr val="FFFF00"/>
                </a:solidFill>
                <a:effectLst>
                  <a:outerShdw blurRad="38100" dist="25400" dir="5400000" algn="tl" rotWithShape="0">
                    <a:srgbClr val="000000">
                      <a:alpha val="43000"/>
                    </a:srgbClr>
                  </a:outerShdw>
                </a:effectLst>
                <a:latin typeface="Calibri" pitchFamily="34" charset="0"/>
                <a:cs typeface="Calibri" pitchFamily="34" charset="0"/>
              </a:rPr>
            </a:br>
            <a:r>
              <a:rPr lang="pl-PL" sz="1600" i="1" dirty="0">
                <a:latin typeface="Calibri" pitchFamily="34" charset="0"/>
                <a:cs typeface="Calibri" pitchFamily="34" charset="0"/>
              </a:rPr>
              <a:t> </a:t>
            </a:r>
            <a:r>
              <a:rPr lang="pl-PL" sz="1600" i="1" dirty="0">
                <a:solidFill>
                  <a:srgbClr val="FF0000"/>
                </a:solidFill>
                <a:latin typeface="Calibri" pitchFamily="34" charset="0"/>
                <a:cs typeface="Calibri" pitchFamily="34" charset="0"/>
              </a:rPr>
              <a:t>Fatima, 13 </a:t>
            </a:r>
            <a:r>
              <a:rPr lang="pl-PL" sz="1600" i="1" dirty="0" smtClean="0">
                <a:solidFill>
                  <a:srgbClr val="FF0000"/>
                </a:solidFill>
                <a:latin typeface="Calibri" pitchFamily="34" charset="0"/>
                <a:cs typeface="Calibri" pitchFamily="34" charset="0"/>
              </a:rPr>
              <a:t>l</a:t>
            </a:r>
            <a:r>
              <a:rPr lang="pl-PL" sz="1600" i="1" dirty="0" smtClean="0">
                <a:solidFill>
                  <a:srgbClr val="FF0000"/>
                </a:solidFill>
                <a:effectLst>
                  <a:outerShdw blurRad="38100" dist="25400" dir="5400000" algn="tl" rotWithShape="0">
                    <a:srgbClr val="000000">
                      <a:alpha val="43000"/>
                    </a:srgbClr>
                  </a:outerShdw>
                </a:effectLst>
                <a:latin typeface="Calibri" pitchFamily="34" charset="0"/>
                <a:cs typeface="Calibri" pitchFamily="34" charset="0"/>
              </a:rPr>
              <a:t>ipca 1917</a:t>
            </a:r>
            <a:endParaRPr lang="pl-PL" sz="1600" i="1" dirty="0">
              <a:solidFill>
                <a:srgbClr val="FF0000"/>
              </a:solidFill>
              <a:effectLst>
                <a:outerShdw blurRad="38100" dist="25400" dir="5400000" algn="tl" rotWithShape="0">
                  <a:srgbClr val="000000">
                    <a:alpha val="43000"/>
                  </a:srgbClr>
                </a:outerShdw>
              </a:effectLst>
              <a:latin typeface="Calibri" pitchFamily="34" charset="0"/>
              <a:cs typeface="Calibri" pitchFamily="34" charset="0"/>
            </a:endParaRPr>
          </a:p>
        </p:txBody>
      </p:sp>
      <p:pic>
        <p:nvPicPr>
          <p:cNvPr id="1026" name="Picture 2" descr="C:\Users\Krzysztof\Documents\SEKRETARIAF FATIMSKI\Rok 2012\Internet\AKTUALNOŚCI\fatima ob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7384"/>
            <a:ext cx="3312368" cy="3917437"/>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683568" y="692696"/>
            <a:ext cx="6696744" cy="3908762"/>
          </a:xfrm>
          <a:prstGeom prst="rect">
            <a:avLst/>
          </a:prstGeom>
        </p:spPr>
        <p:txBody>
          <a:bodyPr wrap="square">
            <a:spAutoFit/>
          </a:bodyPr>
          <a:lstStyle/>
          <a:p>
            <a:r>
              <a:rPr lang="pl-PL" sz="2800" b="1" dirty="0">
                <a:solidFill>
                  <a:srgbClr val="FFFF00"/>
                </a:solidFill>
                <a:latin typeface="Calibri" pitchFamily="34" charset="0"/>
                <a:cs typeface="Calibri" pitchFamily="34" charset="0"/>
              </a:rPr>
              <a:t>„</a:t>
            </a:r>
            <a:r>
              <a:rPr lang="pl-PL" sz="2800" dirty="0">
                <a:solidFill>
                  <a:srgbClr val="FFFF00"/>
                </a:solidFill>
                <a:latin typeface="Calibri" pitchFamily="34" charset="0"/>
                <a:cs typeface="Calibri" pitchFamily="34" charset="0"/>
              </a:rPr>
              <a:t>Przyszłam was </a:t>
            </a:r>
            <a:r>
              <a:rPr lang="pl-PL" sz="2800" dirty="0" smtClean="0">
                <a:solidFill>
                  <a:srgbClr val="FFFF00"/>
                </a:solidFill>
                <a:latin typeface="Calibri" pitchFamily="34" charset="0"/>
                <a:cs typeface="Calibri" pitchFamily="34" charset="0"/>
              </a:rPr>
              <a:t>prosić,</a:t>
            </a:r>
          </a:p>
          <a:p>
            <a:r>
              <a:rPr lang="pl-PL" sz="2800" dirty="0" smtClean="0">
                <a:solidFill>
                  <a:srgbClr val="FFFF00"/>
                </a:solidFill>
                <a:latin typeface="Calibri" pitchFamily="34" charset="0"/>
                <a:cs typeface="Calibri" pitchFamily="34" charset="0"/>
              </a:rPr>
              <a:t>abyście </a:t>
            </a:r>
            <a:r>
              <a:rPr lang="pl-PL" sz="2800" dirty="0">
                <a:solidFill>
                  <a:srgbClr val="FFFF00"/>
                </a:solidFill>
                <a:latin typeface="Calibri" pitchFamily="34" charset="0"/>
                <a:cs typeface="Calibri" pitchFamily="34" charset="0"/>
              </a:rPr>
              <a:t>tu </a:t>
            </a:r>
            <a:r>
              <a:rPr lang="pl-PL" sz="2800" dirty="0" smtClean="0">
                <a:solidFill>
                  <a:srgbClr val="FFFF00"/>
                </a:solidFill>
                <a:latin typeface="Calibri" pitchFamily="34" charset="0"/>
                <a:cs typeface="Calibri" pitchFamily="34" charset="0"/>
              </a:rPr>
              <a:t>przychodzili</a:t>
            </a:r>
          </a:p>
          <a:p>
            <a:r>
              <a:rPr lang="pl-PL" sz="2800" dirty="0" smtClean="0">
                <a:solidFill>
                  <a:srgbClr val="FFFF00"/>
                </a:solidFill>
                <a:latin typeface="Calibri" pitchFamily="34" charset="0"/>
                <a:cs typeface="Calibri" pitchFamily="34" charset="0"/>
              </a:rPr>
              <a:t>przez </a:t>
            </a:r>
            <a:r>
              <a:rPr lang="pl-PL" sz="2800" dirty="0">
                <a:solidFill>
                  <a:srgbClr val="FFFF00"/>
                </a:solidFill>
                <a:latin typeface="Calibri" pitchFamily="34" charset="0"/>
                <a:cs typeface="Calibri" pitchFamily="34" charset="0"/>
              </a:rPr>
              <a:t>6 kolejnych miesięcy, </a:t>
            </a:r>
            <a:endParaRPr lang="pl-PL" sz="2800" dirty="0" smtClean="0">
              <a:solidFill>
                <a:srgbClr val="FFFF00"/>
              </a:solidFill>
              <a:latin typeface="Calibri" pitchFamily="34" charset="0"/>
              <a:cs typeface="Calibri" pitchFamily="34" charset="0"/>
            </a:endParaRPr>
          </a:p>
          <a:p>
            <a:r>
              <a:rPr lang="pl-PL" sz="2800" dirty="0" smtClean="0">
                <a:solidFill>
                  <a:srgbClr val="FFFF00"/>
                </a:solidFill>
                <a:latin typeface="Calibri" pitchFamily="34" charset="0"/>
                <a:cs typeface="Calibri" pitchFamily="34" charset="0"/>
              </a:rPr>
              <a:t>dnia </a:t>
            </a:r>
            <a:r>
              <a:rPr lang="pl-PL" sz="2800" dirty="0">
                <a:solidFill>
                  <a:srgbClr val="FFFF00"/>
                </a:solidFill>
                <a:latin typeface="Calibri" pitchFamily="34" charset="0"/>
                <a:cs typeface="Calibri" pitchFamily="34" charset="0"/>
              </a:rPr>
              <a:t>13 o tej samej </a:t>
            </a:r>
            <a:r>
              <a:rPr lang="pl-PL" sz="2800" dirty="0" smtClean="0">
                <a:solidFill>
                  <a:srgbClr val="FFFF00"/>
                </a:solidFill>
                <a:latin typeface="Calibri" pitchFamily="34" charset="0"/>
                <a:cs typeface="Calibri" pitchFamily="34" charset="0"/>
              </a:rPr>
              <a:t>godzinie.</a:t>
            </a:r>
          </a:p>
          <a:p>
            <a:r>
              <a:rPr lang="pl-PL" sz="2800" b="1" dirty="0" smtClean="0">
                <a:solidFill>
                  <a:srgbClr val="FFFF00"/>
                </a:solidFill>
                <a:latin typeface="Calibri" pitchFamily="34" charset="0"/>
                <a:cs typeface="Calibri" pitchFamily="34" charset="0"/>
              </a:rPr>
              <a:t>Potem </a:t>
            </a:r>
            <a:r>
              <a:rPr lang="pl-PL" sz="2800" b="1" dirty="0">
                <a:solidFill>
                  <a:srgbClr val="FFFF00"/>
                </a:solidFill>
                <a:latin typeface="Calibri" pitchFamily="34" charset="0"/>
                <a:cs typeface="Calibri" pitchFamily="34" charset="0"/>
              </a:rPr>
              <a:t>powiem, kim </a:t>
            </a:r>
            <a:r>
              <a:rPr lang="pl-PL" sz="2800" b="1" dirty="0" smtClean="0">
                <a:solidFill>
                  <a:srgbClr val="FFFF00"/>
                </a:solidFill>
                <a:latin typeface="Calibri" pitchFamily="34" charset="0"/>
                <a:cs typeface="Calibri" pitchFamily="34" charset="0"/>
              </a:rPr>
              <a:t>jestem</a:t>
            </a:r>
          </a:p>
          <a:p>
            <a:r>
              <a:rPr lang="pl-PL" sz="2800" b="1" dirty="0" smtClean="0">
                <a:solidFill>
                  <a:srgbClr val="FFFF00"/>
                </a:solidFill>
                <a:latin typeface="Calibri" pitchFamily="34" charset="0"/>
                <a:cs typeface="Calibri" pitchFamily="34" charset="0"/>
              </a:rPr>
              <a:t>i </a:t>
            </a:r>
            <a:r>
              <a:rPr lang="pl-PL" sz="2800" b="1" dirty="0">
                <a:solidFill>
                  <a:srgbClr val="FFFF00"/>
                </a:solidFill>
                <a:latin typeface="Calibri" pitchFamily="34" charset="0"/>
                <a:cs typeface="Calibri" pitchFamily="34" charset="0"/>
              </a:rPr>
              <a:t>czego </a:t>
            </a:r>
            <a:r>
              <a:rPr lang="pl-PL" sz="2800" b="1" dirty="0" smtClean="0">
                <a:solidFill>
                  <a:srgbClr val="FFFF00"/>
                </a:solidFill>
                <a:latin typeface="Calibri" pitchFamily="34" charset="0"/>
                <a:cs typeface="Calibri" pitchFamily="34" charset="0"/>
              </a:rPr>
              <a:t>chcę”. </a:t>
            </a:r>
          </a:p>
          <a:p>
            <a:r>
              <a:rPr lang="pl-PL" sz="1600" b="1" i="1" dirty="0" smtClean="0">
                <a:solidFill>
                  <a:srgbClr val="FF0000"/>
                </a:solidFill>
                <a:latin typeface="Calibri" pitchFamily="34" charset="0"/>
                <a:cs typeface="Calibri" pitchFamily="34" charset="0"/>
              </a:rPr>
              <a:t> Fatima, 13 maja 1917</a:t>
            </a:r>
          </a:p>
          <a:p>
            <a:endParaRPr lang="pl-PL" sz="1600" b="1" i="1" dirty="0" smtClean="0">
              <a:latin typeface="Calibri" pitchFamily="34" charset="0"/>
              <a:cs typeface="Calibri" pitchFamily="34" charset="0"/>
            </a:endParaRPr>
          </a:p>
          <a:p>
            <a:endParaRPr lang="pl-PL" sz="2400" b="1" i="1" dirty="0">
              <a:latin typeface="Calibri" pitchFamily="34" charset="0"/>
              <a:cs typeface="Calibri" pitchFamily="34" charset="0"/>
            </a:endParaRPr>
          </a:p>
          <a:p>
            <a:r>
              <a:rPr lang="pl-PL" sz="2400" b="1" dirty="0" smtClean="0">
                <a:latin typeface="Calibri" pitchFamily="34" charset="0"/>
                <a:cs typeface="Calibri" pitchFamily="34" charset="0"/>
              </a:rPr>
              <a:t>Matka Boża Fatimska – Matka Boża Różańcowa</a:t>
            </a:r>
            <a:endParaRPr lang="pl-PL" sz="2400" b="1" dirty="0">
              <a:latin typeface="Calibri" pitchFamily="34" charset="0"/>
              <a:cs typeface="Calibri" pitchFamily="34" charset="0"/>
            </a:endParaRPr>
          </a:p>
        </p:txBody>
      </p:sp>
    </p:spTree>
    <p:extLst>
      <p:ext uri="{BB962C8B-B14F-4D97-AF65-F5344CB8AC3E}">
        <p14:creationId xmlns:p14="http://schemas.microsoft.com/office/powerpoint/2010/main" val="1865503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Rot="1" noChangeArrowheads="1"/>
          </p:cNvSpPr>
          <p:nvPr>
            <p:ph type="title"/>
          </p:nvPr>
        </p:nvSpPr>
        <p:spPr>
          <a:xfrm>
            <a:off x="2555776" y="332656"/>
            <a:ext cx="6336704" cy="2078285"/>
          </a:xfrm>
        </p:spPr>
        <p:txBody>
          <a:bodyPr/>
          <a:lstStyle/>
          <a:p>
            <a:pPr algn="l" eaLnBrk="1" hangingPunct="1">
              <a:defRPr/>
            </a:pPr>
            <a:r>
              <a:rPr lang="pl-PL" sz="3200" dirty="0" smtClean="0">
                <a:latin typeface="Microsoft PhagsPa" pitchFamily="34" charset="0"/>
              </a:rPr>
              <a:t>Madonna z Fatimy – 1946 r.</a:t>
            </a:r>
            <a:r>
              <a:rPr lang="pl-PL" sz="2400" dirty="0" smtClean="0">
                <a:latin typeface="Microsoft PhagsPa" pitchFamily="34" charset="0"/>
              </a:rPr>
              <a:t/>
            </a:r>
            <a:br>
              <a:rPr lang="pl-PL" sz="2400" dirty="0" smtClean="0">
                <a:latin typeface="Microsoft PhagsPa" pitchFamily="34" charset="0"/>
              </a:rPr>
            </a:br>
            <a:r>
              <a:rPr lang="pl-PL" sz="2400" dirty="0" smtClean="0">
                <a:latin typeface="Microsoft PhagsPa" pitchFamily="34" charset="0"/>
              </a:rPr>
              <a:t>	</a:t>
            </a:r>
            <a:r>
              <a:rPr lang="pl-PL" sz="2400" dirty="0" smtClean="0">
                <a:solidFill>
                  <a:srgbClr val="FFFF00"/>
                </a:solidFill>
                <a:latin typeface="Microsoft PhagsPa" pitchFamily="34" charset="0"/>
              </a:rPr>
              <a:t>Maryja prosi :</a:t>
            </a:r>
            <a:br>
              <a:rPr lang="pl-PL" sz="2400" dirty="0" smtClean="0">
                <a:solidFill>
                  <a:srgbClr val="FFFF00"/>
                </a:solidFill>
                <a:latin typeface="Microsoft PhagsPa" pitchFamily="34" charset="0"/>
              </a:rPr>
            </a:br>
            <a:r>
              <a:rPr lang="pl-PL" sz="2400" dirty="0" smtClean="0">
                <a:solidFill>
                  <a:srgbClr val="FFFF00"/>
                </a:solidFill>
                <a:latin typeface="Microsoft PhagsPa" pitchFamily="34" charset="0"/>
              </a:rPr>
              <a:t>	- o Różaniec,</a:t>
            </a:r>
            <a:br>
              <a:rPr lang="pl-PL" sz="2400" dirty="0" smtClean="0">
                <a:solidFill>
                  <a:srgbClr val="FFFF00"/>
                </a:solidFill>
                <a:latin typeface="Microsoft PhagsPa" pitchFamily="34" charset="0"/>
              </a:rPr>
            </a:br>
            <a:r>
              <a:rPr lang="pl-PL" sz="2400" dirty="0" smtClean="0">
                <a:solidFill>
                  <a:srgbClr val="FFFF00"/>
                </a:solidFill>
                <a:latin typeface="Microsoft PhagsPa" pitchFamily="34" charset="0"/>
              </a:rPr>
              <a:t>	- o przyjęcie cierpienia i ofiar,</a:t>
            </a:r>
            <a:br>
              <a:rPr lang="pl-PL" sz="2400" dirty="0" smtClean="0">
                <a:solidFill>
                  <a:srgbClr val="FFFF00"/>
                </a:solidFill>
                <a:latin typeface="Microsoft PhagsPa" pitchFamily="34" charset="0"/>
              </a:rPr>
            </a:br>
            <a:r>
              <a:rPr lang="pl-PL" sz="2400" dirty="0" smtClean="0">
                <a:solidFill>
                  <a:srgbClr val="FFFF00"/>
                </a:solidFill>
                <a:latin typeface="Microsoft PhagsPa" pitchFamily="34" charset="0"/>
              </a:rPr>
              <a:t>	- o praktykę pierwszych sobót.</a:t>
            </a:r>
          </a:p>
        </p:txBody>
      </p:sp>
      <p:sp>
        <p:nvSpPr>
          <p:cNvPr id="56326" name="Rectangle 6"/>
          <p:cNvSpPr>
            <a:spLocks noGrp="1" noChangeArrowheads="1"/>
          </p:cNvSpPr>
          <p:nvPr>
            <p:ph type="body" sz="half" idx="2"/>
          </p:nvPr>
        </p:nvSpPr>
        <p:spPr>
          <a:xfrm>
            <a:off x="323528" y="2636912"/>
            <a:ext cx="8431535" cy="3960068"/>
          </a:xfrm>
        </p:spPr>
        <p:txBody>
          <a:bodyPr/>
          <a:lstStyle/>
          <a:p>
            <a:pPr marL="0" indent="0" algn="just">
              <a:buNone/>
            </a:pPr>
            <a:r>
              <a:rPr lang="pl-PL" sz="1800" dirty="0" smtClean="0">
                <a:effectLst/>
                <a:latin typeface="Calibri" pitchFamily="34" charset="0"/>
                <a:cs typeface="Calibri" pitchFamily="34" charset="0"/>
              </a:rPr>
              <a:t>	„</a:t>
            </a:r>
            <a:r>
              <a:rPr lang="pl-PL" sz="1800" dirty="0">
                <a:effectLst/>
                <a:latin typeface="Calibri" pitchFamily="34" charset="0"/>
                <a:cs typeface="Calibri" pitchFamily="34" charset="0"/>
              </a:rPr>
              <a:t>Ludzkość ostatnich trzech dziesiątków lat przeżyła czasy straszne, niemal okropności czasów ostatecznych - dwie zwłaszcza wojny, które swą okropnością przeszły wszystko, co dotychczas człowiek widział. Ale czy idziemy ku lepszym czasom? Raczej nie. Pokój między narodami nie opiera się na trwałym fundamencie. Atmosfera, mimo pięknych słów, jakie padają na konferencjach międzynarodowych, jest ciężka i naładowana elektrycznością. Świat może znowu stanąć wobec ciężkich zmagań militarnych, wobec przewrotów, społecznych, a przede wszystkim wobec walk światopoglądowych i religijnych. Jaki to wszystko może wycisnąć ocean łez, krwi i niedoli ludzkiej, Bóg tylko sam raczy wiedzieć.</a:t>
            </a:r>
          </a:p>
          <a:p>
            <a:pPr marL="0" indent="0" algn="just">
              <a:buNone/>
            </a:pPr>
            <a:r>
              <a:rPr lang="pl-PL" sz="1800" dirty="0" smtClean="0">
                <a:effectLst/>
                <a:latin typeface="Calibri" pitchFamily="34" charset="0"/>
                <a:cs typeface="Calibri" pitchFamily="34" charset="0"/>
              </a:rPr>
              <a:t>	Patrząc </a:t>
            </a:r>
            <a:r>
              <a:rPr lang="pl-PL" sz="1800" dirty="0">
                <a:effectLst/>
                <a:latin typeface="Calibri" pitchFamily="34" charset="0"/>
                <a:cs typeface="Calibri" pitchFamily="34" charset="0"/>
              </a:rPr>
              <a:t>na to wszystko, można by dojść do czarnych myśli, a nawet rozpaczy. Jednak jest coś, co napełnić nas powinno otuchą i radością. Jest pewna przejasna gwiazda, która zabłysnęła na ponurym i zaciągniętym ciężkimi chmurami horyzoncie dzisiejszego życia zwiastując nam lepsze jutro. To objawienie się Niepokalanej Dziewicy w Fatima”.</a:t>
            </a:r>
          </a:p>
          <a:p>
            <a:pPr algn="ctr" eaLnBrk="1" hangingPunct="1">
              <a:lnSpc>
                <a:spcPct val="90000"/>
              </a:lnSpc>
              <a:buFont typeface="Wingdings" pitchFamily="2" charset="2"/>
              <a:buNone/>
              <a:defRPr/>
            </a:pPr>
            <a:endParaRPr lang="pl-PL" sz="4000" dirty="0" smtClean="0">
              <a:latin typeface="Microsoft PhagsPa" pitchFamily="34" charset="0"/>
            </a:endParaRPr>
          </a:p>
        </p:txBody>
      </p:sp>
      <p:pic>
        <p:nvPicPr>
          <p:cNvPr id="6" name="Picture 10" descr="C:\Users\Krzysztof\Documents\SEKRETARIAF FATIMSKI\MATERIAŁY ARCHIWALNE\skanowanie0004.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60648"/>
            <a:ext cx="1641764" cy="224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09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Rot="1" noChangeArrowheads="1"/>
          </p:cNvSpPr>
          <p:nvPr>
            <p:ph type="title"/>
          </p:nvPr>
        </p:nvSpPr>
        <p:spPr>
          <a:xfrm>
            <a:off x="3203848" y="332656"/>
            <a:ext cx="5256584" cy="2592288"/>
          </a:xfrm>
        </p:spPr>
        <p:txBody>
          <a:bodyPr/>
          <a:lstStyle/>
          <a:p>
            <a:pPr algn="l"/>
            <a:r>
              <a:rPr lang="pl-PL" sz="2400" dirty="0">
                <a:effectLst/>
                <a:latin typeface="Calibri" pitchFamily="34" charset="0"/>
                <a:cs typeface="Calibri" pitchFamily="34" charset="0"/>
              </a:rPr>
              <a:t>Niedziela. Tygodnik </a:t>
            </a:r>
            <a:r>
              <a:rPr lang="pl-PL" sz="2400" dirty="0" smtClean="0">
                <a:effectLst/>
                <a:latin typeface="Calibri" pitchFamily="34" charset="0"/>
                <a:cs typeface="Calibri" pitchFamily="34" charset="0"/>
              </a:rPr>
              <a:t>Katolicki</a:t>
            </a:r>
            <a:br>
              <a:rPr lang="pl-PL" sz="2400" dirty="0" smtClean="0">
                <a:effectLst/>
                <a:latin typeface="Calibri" pitchFamily="34" charset="0"/>
                <a:cs typeface="Calibri" pitchFamily="34" charset="0"/>
              </a:rPr>
            </a:br>
            <a:r>
              <a:rPr lang="pl-PL" sz="2400" dirty="0" smtClean="0">
                <a:effectLst/>
                <a:latin typeface="Calibri" pitchFamily="34" charset="0"/>
                <a:cs typeface="Calibri" pitchFamily="34" charset="0"/>
              </a:rPr>
              <a:t>Nr </a:t>
            </a:r>
            <a:r>
              <a:rPr lang="pl-PL" sz="2400" dirty="0">
                <a:effectLst/>
                <a:latin typeface="Calibri" pitchFamily="34" charset="0"/>
                <a:cs typeface="Calibri" pitchFamily="34" charset="0"/>
              </a:rPr>
              <a:t>41, Rok </a:t>
            </a:r>
            <a:r>
              <a:rPr lang="pl-PL" sz="2400" dirty="0" smtClean="0">
                <a:effectLst/>
                <a:latin typeface="Calibri" pitchFamily="34" charset="0"/>
                <a:cs typeface="Calibri" pitchFamily="34" charset="0"/>
              </a:rPr>
              <a:t>1947</a:t>
            </a:r>
            <a:br>
              <a:rPr lang="pl-PL" sz="2400" dirty="0" smtClean="0">
                <a:effectLst/>
                <a:latin typeface="Calibri" pitchFamily="34" charset="0"/>
                <a:cs typeface="Calibri" pitchFamily="34" charset="0"/>
              </a:rPr>
            </a:br>
            <a:r>
              <a:rPr lang="pl-PL" sz="2400" dirty="0">
                <a:effectLst/>
                <a:latin typeface="Calibri" pitchFamily="34" charset="0"/>
                <a:cs typeface="Calibri" pitchFamily="34" charset="0"/>
              </a:rPr>
              <a:t/>
            </a:r>
            <a:br>
              <a:rPr lang="pl-PL" sz="2400" dirty="0">
                <a:effectLst/>
                <a:latin typeface="Calibri" pitchFamily="34" charset="0"/>
                <a:cs typeface="Calibri" pitchFamily="34" charset="0"/>
              </a:rPr>
            </a:br>
            <a:r>
              <a:rPr lang="pl-PL" sz="2400" dirty="0">
                <a:solidFill>
                  <a:srgbClr val="FFFF00"/>
                </a:solidFill>
                <a:effectLst/>
                <a:latin typeface="Calibri" pitchFamily="34" charset="0"/>
                <a:cs typeface="Calibri" pitchFamily="34" charset="0"/>
              </a:rPr>
              <a:t>W trzydziestą rocznicę objawień </a:t>
            </a:r>
            <a:r>
              <a:rPr lang="pl-PL" sz="2400" dirty="0" smtClean="0">
                <a:solidFill>
                  <a:srgbClr val="FFFF00"/>
                </a:solidFill>
                <a:effectLst/>
                <a:latin typeface="Calibri" pitchFamily="34" charset="0"/>
                <a:cs typeface="Calibri" pitchFamily="34" charset="0"/>
              </a:rPr>
              <a:t/>
            </a:r>
            <a:br>
              <a:rPr lang="pl-PL" sz="2400" dirty="0" smtClean="0">
                <a:solidFill>
                  <a:srgbClr val="FFFF00"/>
                </a:solidFill>
                <a:effectLst/>
                <a:latin typeface="Calibri" pitchFamily="34" charset="0"/>
                <a:cs typeface="Calibri" pitchFamily="34" charset="0"/>
              </a:rPr>
            </a:br>
            <a:r>
              <a:rPr lang="pl-PL" sz="2400" dirty="0" smtClean="0">
                <a:solidFill>
                  <a:srgbClr val="FFFF00"/>
                </a:solidFill>
                <a:effectLst/>
                <a:latin typeface="Calibri" pitchFamily="34" charset="0"/>
                <a:cs typeface="Calibri" pitchFamily="34" charset="0"/>
              </a:rPr>
              <a:t>w </a:t>
            </a:r>
            <a:r>
              <a:rPr lang="pl-PL" sz="2400" dirty="0">
                <a:solidFill>
                  <a:srgbClr val="FFFF00"/>
                </a:solidFill>
                <a:effectLst/>
                <a:latin typeface="Calibri" pitchFamily="34" charset="0"/>
                <a:cs typeface="Calibri" pitchFamily="34" charset="0"/>
              </a:rPr>
              <a:t>Fatima</a:t>
            </a:r>
            <a:r>
              <a:rPr lang="pl-PL" sz="2400" dirty="0">
                <a:effectLst/>
                <a:latin typeface="Calibri" pitchFamily="34" charset="0"/>
                <a:cs typeface="Calibri" pitchFamily="34" charset="0"/>
              </a:rPr>
              <a:t/>
            </a:r>
            <a:br>
              <a:rPr lang="pl-PL" sz="2400" dirty="0">
                <a:effectLst/>
                <a:latin typeface="Calibri" pitchFamily="34" charset="0"/>
                <a:cs typeface="Calibri" pitchFamily="34" charset="0"/>
              </a:rPr>
            </a:br>
            <a:r>
              <a:rPr lang="pl-PL" sz="2400" dirty="0">
                <a:effectLst/>
                <a:latin typeface="Calibri" pitchFamily="34" charset="0"/>
                <a:cs typeface="Calibri" pitchFamily="34" charset="0"/>
              </a:rPr>
              <a:t>(</a:t>
            </a:r>
            <a:r>
              <a:rPr lang="pl-PL" sz="2400" dirty="0" smtClean="0">
                <a:effectLst/>
                <a:latin typeface="Calibri" pitchFamily="34" charset="0"/>
                <a:cs typeface="Calibri" pitchFamily="34" charset="0"/>
              </a:rPr>
              <a:t>13 </a:t>
            </a:r>
            <a:r>
              <a:rPr lang="pl-PL" sz="2400" dirty="0">
                <a:effectLst/>
                <a:latin typeface="Calibri" pitchFamily="34" charset="0"/>
                <a:cs typeface="Calibri" pitchFamily="34" charset="0"/>
              </a:rPr>
              <a:t>maja - 13 </a:t>
            </a:r>
            <a:r>
              <a:rPr lang="pl-PL" sz="2400" dirty="0" smtClean="0">
                <a:effectLst/>
                <a:latin typeface="Calibri" pitchFamily="34" charset="0"/>
                <a:cs typeface="Calibri" pitchFamily="34" charset="0"/>
              </a:rPr>
              <a:t>października </a:t>
            </a:r>
            <a:r>
              <a:rPr lang="pl-PL" sz="2400" dirty="0">
                <a:effectLst/>
                <a:latin typeface="Calibri" pitchFamily="34" charset="0"/>
                <a:cs typeface="Calibri" pitchFamily="34" charset="0"/>
              </a:rPr>
              <a:t>1917</a:t>
            </a:r>
            <a:r>
              <a:rPr lang="pl-PL" sz="2400" dirty="0" smtClean="0">
                <a:effectLst/>
                <a:latin typeface="Calibri" pitchFamily="34" charset="0"/>
                <a:cs typeface="Calibri" pitchFamily="34" charset="0"/>
              </a:rPr>
              <a:t>)</a:t>
            </a:r>
            <a:endParaRPr lang="pl-PL" sz="2400" dirty="0" smtClean="0">
              <a:solidFill>
                <a:srgbClr val="FFFF00"/>
              </a:solidFill>
              <a:latin typeface="Calibri" pitchFamily="34" charset="0"/>
              <a:cs typeface="Calibri" pitchFamily="34" charset="0"/>
            </a:endParaRPr>
          </a:p>
        </p:txBody>
      </p:sp>
      <p:sp>
        <p:nvSpPr>
          <p:cNvPr id="56326" name="Rectangle 6"/>
          <p:cNvSpPr>
            <a:spLocks noGrp="1" noChangeArrowheads="1"/>
          </p:cNvSpPr>
          <p:nvPr>
            <p:ph type="body" sz="half" idx="2"/>
          </p:nvPr>
        </p:nvSpPr>
        <p:spPr>
          <a:xfrm>
            <a:off x="179512" y="2924944"/>
            <a:ext cx="8640960" cy="3672408"/>
          </a:xfrm>
        </p:spPr>
        <p:txBody>
          <a:bodyPr/>
          <a:lstStyle/>
          <a:p>
            <a:pPr marL="0" indent="0" algn="just">
              <a:buNone/>
            </a:pPr>
            <a:r>
              <a:rPr lang="pl-PL" sz="1600" dirty="0" smtClean="0">
                <a:effectLst/>
                <a:latin typeface="Calibri" pitchFamily="34" charset="0"/>
                <a:cs typeface="Calibri" pitchFamily="34" charset="0"/>
              </a:rPr>
              <a:t>	Dzień </a:t>
            </a:r>
            <a:r>
              <a:rPr lang="pl-PL" sz="1600" dirty="0">
                <a:effectLst/>
                <a:latin typeface="Calibri" pitchFamily="34" charset="0"/>
                <a:cs typeface="Calibri" pitchFamily="34" charset="0"/>
              </a:rPr>
              <a:t>22 sierpnia został przez Ojca św. uznany świętem </a:t>
            </a:r>
            <a:r>
              <a:rPr lang="pl-PL" sz="1600" dirty="0" err="1">
                <a:effectLst/>
                <a:latin typeface="Calibri" pitchFamily="34" charset="0"/>
                <a:cs typeface="Calibri" pitchFamily="34" charset="0"/>
              </a:rPr>
              <a:t>Niepok</a:t>
            </a:r>
            <a:r>
              <a:rPr lang="pl-PL" sz="1600" dirty="0">
                <a:effectLst/>
                <a:latin typeface="Calibri" pitchFamily="34" charset="0"/>
                <a:cs typeface="Calibri" pitchFamily="34" charset="0"/>
              </a:rPr>
              <a:t>. Serca Ma­ryi w całym Kościele Katolickim ze specjalnym tekstem Mszy </a:t>
            </a:r>
            <a:r>
              <a:rPr lang="pl-PL" sz="1600" dirty="0" smtClean="0">
                <a:effectLst/>
                <a:latin typeface="Calibri" pitchFamily="34" charset="0"/>
                <a:cs typeface="Calibri" pitchFamily="34" charset="0"/>
              </a:rPr>
              <a:t>św.</a:t>
            </a:r>
          </a:p>
          <a:p>
            <a:pPr marL="0" indent="0" algn="just">
              <a:buNone/>
            </a:pPr>
            <a:r>
              <a:rPr lang="pl-PL" sz="1600" b="1" dirty="0" smtClean="0">
                <a:effectLst/>
                <a:latin typeface="Calibri" pitchFamily="34" charset="0"/>
                <a:cs typeface="Calibri" pitchFamily="34" charset="0"/>
              </a:rPr>
              <a:t>	Nie </a:t>
            </a:r>
            <a:r>
              <a:rPr lang="pl-PL" sz="1600" b="1" dirty="0">
                <a:effectLst/>
                <a:latin typeface="Calibri" pitchFamily="34" charset="0"/>
                <a:cs typeface="Calibri" pitchFamily="34" charset="0"/>
              </a:rPr>
              <a:t>wszystkie jednak życzenia Matki </a:t>
            </a:r>
            <a:r>
              <a:rPr lang="pl-PL" sz="1600" b="1" dirty="0" err="1">
                <a:effectLst/>
                <a:latin typeface="Calibri" pitchFamily="34" charset="0"/>
                <a:cs typeface="Calibri" pitchFamily="34" charset="0"/>
              </a:rPr>
              <a:t>Najśw</a:t>
            </a:r>
            <a:r>
              <a:rPr lang="pl-PL" sz="1600" b="1" dirty="0">
                <a:effectLst/>
                <a:latin typeface="Calibri" pitchFamily="34" charset="0"/>
                <a:cs typeface="Calibri" pitchFamily="34" charset="0"/>
              </a:rPr>
              <a:t>. zostały spełnione.</a:t>
            </a:r>
            <a:endParaRPr lang="pl-PL" sz="1600" dirty="0">
              <a:effectLst/>
              <a:latin typeface="Calibri" pitchFamily="34" charset="0"/>
              <a:cs typeface="Calibri" pitchFamily="34" charset="0"/>
            </a:endParaRPr>
          </a:p>
          <a:p>
            <a:pPr marL="0" indent="0" algn="just">
              <a:buNone/>
            </a:pPr>
            <a:r>
              <a:rPr lang="pl-PL" sz="1600" dirty="0" smtClean="0">
                <a:effectLst/>
                <a:latin typeface="Calibri" pitchFamily="34" charset="0"/>
                <a:cs typeface="Calibri" pitchFamily="34" charset="0"/>
              </a:rPr>
              <a:t>	W </a:t>
            </a:r>
            <a:r>
              <a:rPr lang="pl-PL" sz="1600" dirty="0">
                <a:effectLst/>
                <a:latin typeface="Calibri" pitchFamily="34" charset="0"/>
                <a:cs typeface="Calibri" pitchFamily="34" charset="0"/>
              </a:rPr>
              <a:t>objawieniach nie ograniczyła się Matka </a:t>
            </a:r>
            <a:r>
              <a:rPr lang="pl-PL" sz="1600" dirty="0" err="1">
                <a:effectLst/>
                <a:latin typeface="Calibri" pitchFamily="34" charset="0"/>
                <a:cs typeface="Calibri" pitchFamily="34" charset="0"/>
              </a:rPr>
              <a:t>Najśw</a:t>
            </a:r>
            <a:r>
              <a:rPr lang="pl-PL" sz="1600" dirty="0">
                <a:effectLst/>
                <a:latin typeface="Calibri" pitchFamily="34" charset="0"/>
                <a:cs typeface="Calibri" pitchFamily="34" charset="0"/>
              </a:rPr>
              <a:t>. do wezwań pokutno-poprawczych, ale ujawniła ludzkości sposób uzyskania Łaski Bożej, której - jak wiemy - nie można zasłużyć, tylko wymodlić, wyprosić lub wybłagać. Tym środkiem wybłagania ma być prócz różańca kult </a:t>
            </a:r>
            <a:r>
              <a:rPr lang="pl-PL" sz="1600" dirty="0" err="1">
                <a:effectLst/>
                <a:latin typeface="Calibri" pitchFamily="34" charset="0"/>
                <a:cs typeface="Calibri" pitchFamily="34" charset="0"/>
              </a:rPr>
              <a:t>Niepok</a:t>
            </a:r>
            <a:r>
              <a:rPr lang="pl-PL" sz="1600" dirty="0">
                <a:effectLst/>
                <a:latin typeface="Calibri" pitchFamily="34" charset="0"/>
                <a:cs typeface="Calibri" pitchFamily="34" charset="0"/>
              </a:rPr>
              <a:t>. Serca Ma­ryi </a:t>
            </a:r>
            <a:r>
              <a:rPr lang="pl-PL" sz="1600" b="1" dirty="0">
                <a:effectLst/>
                <a:latin typeface="Calibri" pitchFamily="34" charset="0"/>
                <a:cs typeface="Calibri" pitchFamily="34" charset="0"/>
              </a:rPr>
              <a:t>w formie przyjmowania Komunii św. wynagradza­jącej w pierwsze soboty każdego miesiąca</a:t>
            </a:r>
            <a:r>
              <a:rPr lang="pl-PL" sz="1600" dirty="0">
                <a:effectLst/>
                <a:latin typeface="Calibri" pitchFamily="34" charset="0"/>
                <a:cs typeface="Calibri" pitchFamily="34" charset="0"/>
              </a:rPr>
              <a:t>. Jeżeli ludz­kość z tego środka skorzysta - będzie ocalona</a:t>
            </a:r>
            <a:r>
              <a:rPr lang="pl-PL" sz="1600" dirty="0" smtClean="0">
                <a:effectLst/>
                <a:latin typeface="Calibri" pitchFamily="34" charset="0"/>
                <a:cs typeface="Calibri" pitchFamily="34" charset="0"/>
              </a:rPr>
              <a:t>.</a:t>
            </a:r>
          </a:p>
          <a:p>
            <a:pPr marL="0" indent="0" algn="just">
              <a:buNone/>
            </a:pPr>
            <a:endParaRPr lang="pl-PL" sz="1600" dirty="0" smtClean="0">
              <a:effectLst/>
              <a:latin typeface="Calibri" pitchFamily="34" charset="0"/>
              <a:cs typeface="Calibri" pitchFamily="34" charset="0"/>
            </a:endParaRPr>
          </a:p>
          <a:p>
            <a:pPr marL="0" indent="0">
              <a:buNone/>
            </a:pPr>
            <a:r>
              <a:rPr lang="pl-PL" sz="1600" dirty="0" smtClean="0">
                <a:effectLst/>
                <a:latin typeface="Calibri" pitchFamily="34" charset="0"/>
                <a:cs typeface="Calibri" pitchFamily="34" charset="0"/>
              </a:rPr>
              <a:t>	Czy </a:t>
            </a:r>
            <a:r>
              <a:rPr lang="pl-PL" sz="1600" dirty="0">
                <a:effectLst/>
                <a:latin typeface="Calibri" pitchFamily="34" charset="0"/>
                <a:cs typeface="Calibri" pitchFamily="34" charset="0"/>
              </a:rPr>
              <a:t>można być głuchym i zatwar­działym na to wezwanie?</a:t>
            </a:r>
          </a:p>
          <a:p>
            <a:pPr marL="0" indent="0">
              <a:buNone/>
            </a:pPr>
            <a:r>
              <a:rPr lang="pl-PL" sz="1600" dirty="0" smtClean="0">
                <a:effectLst/>
                <a:latin typeface="Calibri" pitchFamily="34" charset="0"/>
                <a:cs typeface="Calibri" pitchFamily="34" charset="0"/>
              </a:rPr>
              <a:t>	Już </a:t>
            </a:r>
            <a:r>
              <a:rPr lang="pl-PL" sz="1600" dirty="0">
                <a:effectLst/>
                <a:latin typeface="Calibri" pitchFamily="34" charset="0"/>
                <a:cs typeface="Calibri" pitchFamily="34" charset="0"/>
              </a:rPr>
              <a:t>sama miłość i wdzięczność, jeżeli nie instynkt samozachowawczy, nakazuje uwzględnić słowa Maryi i do tre­ści ich się zastosować.</a:t>
            </a:r>
          </a:p>
          <a:p>
            <a:pPr marL="0" indent="0">
              <a:buNone/>
            </a:pPr>
            <a:r>
              <a:rPr lang="pl-PL" sz="1600" dirty="0" smtClean="0">
                <a:effectLst/>
                <a:latin typeface="Calibri" pitchFamily="34" charset="0"/>
                <a:cs typeface="Calibri" pitchFamily="34" charset="0"/>
              </a:rPr>
              <a:t>	Czas </a:t>
            </a:r>
            <a:r>
              <a:rPr lang="pl-PL" sz="1600" dirty="0">
                <a:effectLst/>
                <a:latin typeface="Calibri" pitchFamily="34" charset="0"/>
                <a:cs typeface="Calibri" pitchFamily="34" charset="0"/>
              </a:rPr>
              <a:t>najwyższy zadośćuczynić życze­niu Matki </a:t>
            </a:r>
            <a:r>
              <a:rPr lang="pl-PL" sz="1600" dirty="0" err="1">
                <a:effectLst/>
                <a:latin typeface="Calibri" pitchFamily="34" charset="0"/>
                <a:cs typeface="Calibri" pitchFamily="34" charset="0"/>
              </a:rPr>
              <a:t>Najśw</a:t>
            </a:r>
            <a:r>
              <a:rPr lang="pl-PL" sz="1600" dirty="0">
                <a:effectLst/>
                <a:latin typeface="Calibri" pitchFamily="34" charset="0"/>
                <a:cs typeface="Calibri" pitchFamily="34" charset="0"/>
              </a:rPr>
              <a:t>., zwłaszcza że „</a:t>
            </a:r>
            <a:r>
              <a:rPr lang="pl-PL" sz="1600" dirty="0" err="1">
                <a:effectLst/>
                <a:latin typeface="Calibri" pitchFamily="34" charset="0"/>
                <a:cs typeface="Calibri" pitchFamily="34" charset="0"/>
              </a:rPr>
              <a:t>periculum</a:t>
            </a:r>
            <a:r>
              <a:rPr lang="pl-PL" sz="1600" dirty="0">
                <a:effectLst/>
                <a:latin typeface="Calibri" pitchFamily="34" charset="0"/>
                <a:cs typeface="Calibri" pitchFamily="34" charset="0"/>
              </a:rPr>
              <a:t> in mora".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94" y="454543"/>
            <a:ext cx="2711437" cy="236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988296"/>
            <a:ext cx="2520226" cy="55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32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87824" y="274638"/>
            <a:ext cx="5698976" cy="2866330"/>
          </a:xfrm>
        </p:spPr>
        <p:txBody>
          <a:bodyPr/>
          <a:lstStyle/>
          <a:p>
            <a:pPr>
              <a:defRPr/>
            </a:pPr>
            <a:r>
              <a:rPr lang="pl-PL" sz="3600" dirty="0" smtClean="0">
                <a:solidFill>
                  <a:srgbClr val="FFFF00"/>
                </a:solidFill>
                <a:effectLst/>
                <a:latin typeface="Calibri" pitchFamily="34" charset="0"/>
                <a:cs typeface="Calibri" pitchFamily="34" charset="0"/>
              </a:rPr>
              <a:t>Nabożeństwo </a:t>
            </a:r>
            <a:br>
              <a:rPr lang="pl-PL" sz="3600" dirty="0" smtClean="0">
                <a:solidFill>
                  <a:srgbClr val="FFFF00"/>
                </a:solidFill>
                <a:effectLst/>
                <a:latin typeface="Calibri" pitchFamily="34" charset="0"/>
                <a:cs typeface="Calibri" pitchFamily="34" charset="0"/>
              </a:rPr>
            </a:br>
            <a:r>
              <a:rPr lang="pl-PL" sz="3600" dirty="0" smtClean="0">
                <a:solidFill>
                  <a:srgbClr val="FFFF00"/>
                </a:solidFill>
                <a:effectLst/>
                <a:latin typeface="Calibri" pitchFamily="34" charset="0"/>
                <a:cs typeface="Calibri" pitchFamily="34" charset="0"/>
              </a:rPr>
              <a:t>Pierwszych Sobót Miesiąca</a:t>
            </a:r>
            <a:br>
              <a:rPr lang="pl-PL" sz="3600" dirty="0" smtClean="0">
                <a:solidFill>
                  <a:srgbClr val="FFFF00"/>
                </a:solidFill>
                <a:effectLst/>
                <a:latin typeface="Calibri" pitchFamily="34" charset="0"/>
                <a:cs typeface="Calibri" pitchFamily="34" charset="0"/>
              </a:rPr>
            </a:br>
            <a:r>
              <a:rPr lang="pl-PL" sz="3600" dirty="0" smtClean="0">
                <a:solidFill>
                  <a:srgbClr val="FFFF00"/>
                </a:solidFill>
                <a:effectLst/>
                <a:latin typeface="Calibri" pitchFamily="34" charset="0"/>
                <a:cs typeface="Calibri" pitchFamily="34" charset="0"/>
              </a:rPr>
              <a:t>Bp Józef S. Pelczar</a:t>
            </a:r>
            <a:br>
              <a:rPr lang="pl-PL" sz="3600" dirty="0" smtClean="0">
                <a:solidFill>
                  <a:srgbClr val="FFFF00"/>
                </a:solidFill>
                <a:effectLst/>
                <a:latin typeface="Calibri" pitchFamily="34" charset="0"/>
                <a:cs typeface="Calibri" pitchFamily="34" charset="0"/>
              </a:rPr>
            </a:br>
            <a:r>
              <a:rPr lang="pl-PL" sz="3600" dirty="0" smtClean="0">
                <a:solidFill>
                  <a:srgbClr val="FFFF00"/>
                </a:solidFill>
                <a:effectLst/>
                <a:latin typeface="Calibri" pitchFamily="34" charset="0"/>
                <a:cs typeface="Calibri" pitchFamily="34" charset="0"/>
              </a:rPr>
              <a:t>Bp Stanisław Czajka</a:t>
            </a:r>
            <a:br>
              <a:rPr lang="pl-PL" sz="3600" dirty="0" smtClean="0">
                <a:solidFill>
                  <a:srgbClr val="FFFF00"/>
                </a:solidFill>
                <a:effectLst/>
                <a:latin typeface="Calibri" pitchFamily="34" charset="0"/>
                <a:cs typeface="Calibri" pitchFamily="34" charset="0"/>
              </a:rPr>
            </a:br>
            <a:r>
              <a:rPr lang="pl-PL" sz="2800" b="0" dirty="0" smtClean="0">
                <a:solidFill>
                  <a:srgbClr val="FFFF00"/>
                </a:solidFill>
                <a:effectLst/>
                <a:latin typeface="Calibri" pitchFamily="34" charset="0"/>
                <a:cs typeface="Calibri" pitchFamily="34" charset="0"/>
              </a:rPr>
              <a:t>Wydały SS. Wizytki, Jasło 1948 r.</a:t>
            </a:r>
            <a:endParaRPr lang="pl-PL" sz="2800" b="0" dirty="0">
              <a:solidFill>
                <a:srgbClr val="FFFF00"/>
              </a:solidFill>
              <a:latin typeface="Calibri" pitchFamily="34" charset="0"/>
              <a:cs typeface="Calibri" pitchFamily="34" charset="0"/>
            </a:endParaRPr>
          </a:p>
        </p:txBody>
      </p:sp>
      <p:sp>
        <p:nvSpPr>
          <p:cNvPr id="4" name="Symbol zastępczy tekstu 3"/>
          <p:cNvSpPr>
            <a:spLocks noGrp="1"/>
          </p:cNvSpPr>
          <p:nvPr>
            <p:ph type="body" sz="half" idx="2"/>
          </p:nvPr>
        </p:nvSpPr>
        <p:spPr>
          <a:xfrm>
            <a:off x="323528" y="3429000"/>
            <a:ext cx="8548142" cy="3168352"/>
          </a:xfrm>
        </p:spPr>
        <p:txBody>
          <a:bodyPr/>
          <a:lstStyle/>
          <a:p>
            <a:pPr marL="0" indent="0" algn="just">
              <a:buNone/>
            </a:pPr>
            <a:r>
              <a:rPr lang="pl-PL" sz="2000" b="1" dirty="0" smtClean="0">
                <a:effectLst/>
                <a:latin typeface="Calibri" pitchFamily="34" charset="0"/>
                <a:cs typeface="Calibri" pitchFamily="34" charset="0"/>
              </a:rPr>
              <a:t>	NABOŻEŃSTWO </a:t>
            </a:r>
            <a:r>
              <a:rPr lang="pl-PL" sz="2000" b="1" dirty="0">
                <a:effectLst/>
                <a:latin typeface="Calibri" pitchFamily="34" charset="0"/>
                <a:cs typeface="Calibri" pitchFamily="34" charset="0"/>
              </a:rPr>
              <a:t>PIERWSZYCH SOBÓT MIESIĄCA</a:t>
            </a:r>
          </a:p>
          <a:p>
            <a:pPr marL="0" indent="0" algn="just">
              <a:buNone/>
            </a:pPr>
            <a:r>
              <a:rPr lang="pl-PL" sz="2000" dirty="0" smtClean="0">
                <a:effectLst/>
                <a:latin typeface="Calibri" pitchFamily="34" charset="0"/>
                <a:cs typeface="Calibri" pitchFamily="34" charset="0"/>
              </a:rPr>
              <a:t>	Poświęcenie </a:t>
            </a:r>
            <a:r>
              <a:rPr lang="pl-PL" sz="2000" dirty="0">
                <a:effectLst/>
                <a:latin typeface="Calibri" pitchFamily="34" charset="0"/>
                <a:cs typeface="Calibri" pitchFamily="34" charset="0"/>
              </a:rPr>
              <a:t>jasnogórskie narodu polskiego Niepokalanemu  Sercu Maryi było najwspanialszym aktem hołdu złożonym przez Polskę  Bogarodzicy. Podobnej manifestacji, podobnych tłumów Jasna Góra nie widziała nigdy przedtem.</a:t>
            </a:r>
          </a:p>
          <a:p>
            <a:pPr marL="0" indent="0" algn="just">
              <a:buNone/>
            </a:pPr>
            <a:r>
              <a:rPr lang="pl-PL" sz="2000" dirty="0" smtClean="0">
                <a:effectLst/>
                <a:latin typeface="Calibri" pitchFamily="34" charset="0"/>
                <a:cs typeface="Calibri" pitchFamily="34" charset="0"/>
              </a:rPr>
              <a:t>	Sama </a:t>
            </a:r>
            <a:r>
              <a:rPr lang="pl-PL" sz="2000" dirty="0">
                <a:effectLst/>
                <a:latin typeface="Calibri" pitchFamily="34" charset="0"/>
                <a:cs typeface="Calibri" pitchFamily="34" charset="0"/>
              </a:rPr>
              <a:t>Matka Najświętsza wyraziła życze­nie we Fatima, aby poświęcono świat Jej Niepokalanemu Sercu.  Ale jednym i tym samym zdaniem wyraziła także życzenie o Komunię św. wynagradzającą w pier­wsze soboty miesiąca</a:t>
            </a:r>
            <a:r>
              <a:rPr lang="pl-PL" sz="2000" dirty="0" smtClean="0">
                <a:effectLst/>
                <a:latin typeface="Calibri" pitchFamily="34" charset="0"/>
                <a:cs typeface="Calibri" pitchFamily="34" charset="0"/>
              </a:rPr>
              <a:t>.</a:t>
            </a:r>
          </a:p>
          <a:p>
            <a:pPr marL="0" indent="0" algn="r">
              <a:buNone/>
            </a:pPr>
            <a:r>
              <a:rPr lang="pl-PL" sz="1800" b="1" i="1" dirty="0" smtClean="0">
                <a:effectLst/>
                <a:latin typeface="Calibri" pitchFamily="34" charset="0"/>
                <a:cs typeface="Calibri" pitchFamily="34" charset="0"/>
              </a:rPr>
              <a:t>Bp Stanisław </a:t>
            </a:r>
            <a:r>
              <a:rPr lang="pl-PL" sz="1800" b="1" i="1" smtClean="0">
                <a:effectLst/>
                <a:latin typeface="Calibri" pitchFamily="34" charset="0"/>
                <a:cs typeface="Calibri" pitchFamily="34" charset="0"/>
              </a:rPr>
              <a:t>Czajka – Częstochowa</a:t>
            </a:r>
            <a:endParaRPr lang="pl-PL" sz="1800" b="1" i="1" dirty="0">
              <a:effectLst/>
              <a:latin typeface="Calibri" pitchFamily="34" charset="0"/>
              <a:cs typeface="Calibri" pitchFamily="34" charset="0"/>
            </a:endParaRPr>
          </a:p>
          <a:p>
            <a:pPr marL="0" indent="0">
              <a:buFont typeface="Wingdings" pitchFamily="2" charset="2"/>
              <a:buNone/>
              <a:defRPr/>
            </a:pPr>
            <a:endParaRPr lang="pl-PL" sz="2400" dirty="0">
              <a:solidFill>
                <a:srgbClr val="FFFF00"/>
              </a:solidFill>
              <a:latin typeface="Calibri" pitchFamily="34" charset="0"/>
              <a:cs typeface="Calibri" pitchFamily="34" charset="0"/>
            </a:endParaRPr>
          </a:p>
        </p:txBody>
      </p:sp>
      <p:pic>
        <p:nvPicPr>
          <p:cNvPr id="1026" name="Picture 2" descr="C:\Users\Krzysztof\Documents\SEKRETARIAF FATIMSKI\Lata do 2011\TEKSTY Pierwsze soboty i Fatima\Pierwsze Soboty Bp. Pelczar.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8641"/>
            <a:ext cx="2232248" cy="316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211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2915816" y="332656"/>
            <a:ext cx="5832648" cy="1728192"/>
          </a:xfrm>
          <a:noFill/>
          <a:extLst>
            <a:ext uri="{909E8E84-426E-40DD-AFC4-6F175D3DCCD1}">
              <a14:hiddenFill xmlns:a14="http://schemas.microsoft.com/office/drawing/2010/main">
                <a:solidFill>
                  <a:srgbClr val="FFFFFF"/>
                </a:solidFill>
              </a14:hiddenFill>
            </a:ext>
          </a:extLst>
        </p:spPr>
        <p:txBody>
          <a:bodyPr/>
          <a:lstStyle/>
          <a:p>
            <a:r>
              <a:rPr lang="pl-PL" sz="3600" dirty="0" smtClean="0">
                <a:solidFill>
                  <a:srgbClr val="FFFF00"/>
                </a:solidFill>
                <a:effectLst/>
                <a:latin typeface="Calibri" pitchFamily="34" charset="0"/>
                <a:cs typeface="Calibri" pitchFamily="34" charset="0"/>
              </a:rPr>
              <a:t>o. Aleksander </a:t>
            </a:r>
            <a:r>
              <a:rPr lang="pl-PL" sz="3600" dirty="0" err="1" smtClean="0">
                <a:solidFill>
                  <a:srgbClr val="FFFF00"/>
                </a:solidFill>
                <a:effectLst/>
                <a:latin typeface="Calibri" pitchFamily="34" charset="0"/>
                <a:cs typeface="Calibri" pitchFamily="34" charset="0"/>
              </a:rPr>
              <a:t>Jełowicki</a:t>
            </a:r>
            <a:r>
              <a:rPr lang="pl-PL" sz="3600" dirty="0" smtClean="0">
                <a:effectLst/>
                <a:latin typeface="Calibri" pitchFamily="34" charset="0"/>
                <a:cs typeface="Calibri" pitchFamily="34" charset="0"/>
              </a:rPr>
              <a:t/>
            </a:r>
            <a:br>
              <a:rPr lang="pl-PL" sz="3600" dirty="0" smtClean="0">
                <a:effectLst/>
                <a:latin typeface="Calibri" pitchFamily="34" charset="0"/>
                <a:cs typeface="Calibri" pitchFamily="34" charset="0"/>
              </a:rPr>
            </a:br>
            <a:r>
              <a:rPr lang="pl-PL" sz="3600" dirty="0" smtClean="0">
                <a:effectLst/>
                <a:latin typeface="Calibri" pitchFamily="34" charset="0"/>
                <a:cs typeface="Calibri" pitchFamily="34" charset="0"/>
              </a:rPr>
              <a:t>Paryż - 1856</a:t>
            </a:r>
          </a:p>
        </p:txBody>
      </p:sp>
      <p:sp>
        <p:nvSpPr>
          <p:cNvPr id="18435" name="Rectangle 3"/>
          <p:cNvSpPr>
            <a:spLocks noGrp="1" noChangeArrowheads="1"/>
          </p:cNvSpPr>
          <p:nvPr>
            <p:ph type="body" idx="1"/>
          </p:nvPr>
        </p:nvSpPr>
        <p:spPr>
          <a:xfrm>
            <a:off x="2698428" y="1700808"/>
            <a:ext cx="6103996" cy="1872208"/>
          </a:xfrm>
          <a:noFill/>
          <a:extLst>
            <a:ext uri="{909E8E84-426E-40DD-AFC4-6F175D3DCCD1}">
              <a14:hiddenFill xmlns:a14="http://schemas.microsoft.com/office/drawing/2010/main">
                <a:solidFill>
                  <a:srgbClr val="FFFFFF"/>
                </a:solidFill>
              </a14:hiddenFill>
            </a:ext>
          </a:extLst>
        </p:spPr>
        <p:txBody>
          <a:bodyPr/>
          <a:lstStyle/>
          <a:p>
            <a:pPr algn="ctr">
              <a:buFont typeface="Wingdings" pitchFamily="2" charset="2"/>
              <a:buNone/>
            </a:pPr>
            <a:r>
              <a:rPr lang="pl-PL" sz="2400" dirty="0" smtClean="0">
                <a:effectLst/>
                <a:latin typeface="Calibri" pitchFamily="34" charset="0"/>
                <a:cs typeface="Calibri" pitchFamily="34" charset="0"/>
              </a:rPr>
              <a:t>„Polska upadła, ponieważ nie dotrzymała przysięgi złożonej Bogu i Maryi, lecz powstanie rychło, skoro wypełni zobowiązania”.</a:t>
            </a: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23749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p:cNvSpPr/>
          <p:nvPr/>
        </p:nvSpPr>
        <p:spPr>
          <a:xfrm>
            <a:off x="322372" y="3493457"/>
            <a:ext cx="8480052" cy="3231654"/>
          </a:xfrm>
          <a:prstGeom prst="rect">
            <a:avLst/>
          </a:prstGeom>
        </p:spPr>
        <p:txBody>
          <a:bodyPr wrap="square">
            <a:spAutoFit/>
          </a:bodyPr>
          <a:lstStyle/>
          <a:p>
            <a:pPr algn="just"/>
            <a:r>
              <a:rPr lang="pl-PL" sz="1700" dirty="0" smtClean="0"/>
              <a:t>	Kiedy </a:t>
            </a:r>
            <a:r>
              <a:rPr lang="pl-PL" sz="1700" dirty="0"/>
              <a:t>emigranci polscy w Paryżu obchodzili w roku </a:t>
            </a:r>
            <a:r>
              <a:rPr lang="pl-PL" sz="1700" dirty="0" smtClean="0"/>
              <a:t>1856 </a:t>
            </a:r>
            <a:r>
              <a:rPr lang="pl-PL" sz="1700" dirty="0"/>
              <a:t>dwóchsetną </a:t>
            </a:r>
            <a:r>
              <a:rPr lang="pl-PL" sz="1700" dirty="0" smtClean="0"/>
              <a:t>rocznicę </a:t>
            </a:r>
            <a:r>
              <a:rPr lang="pl-PL" sz="1700" dirty="0"/>
              <a:t>„Ślubów Jana Kazimierza”, wówczas polski kaznodzieja,. ks. </a:t>
            </a:r>
            <a:r>
              <a:rPr lang="pl-PL" sz="1700" dirty="0" smtClean="0"/>
              <a:t>Aleksander </a:t>
            </a:r>
            <a:r>
              <a:rPr lang="pl-PL" sz="1700" dirty="0" err="1"/>
              <a:t>Jełowicki</a:t>
            </a:r>
            <a:r>
              <a:rPr lang="pl-PL" sz="1700" dirty="0"/>
              <a:t>, omawiając </a:t>
            </a:r>
            <a:r>
              <a:rPr lang="pl-PL" sz="1700" dirty="0" smtClean="0"/>
              <a:t>obowiązek </a:t>
            </a:r>
            <a:r>
              <a:rPr lang="pl-PL" sz="1700" dirty="0"/>
              <a:t>człowieka wobec ślubowanego </a:t>
            </a:r>
            <a:r>
              <a:rPr lang="pl-PL" sz="1700" dirty="0" smtClean="0"/>
              <a:t>czynu</a:t>
            </a:r>
            <a:r>
              <a:rPr lang="pl-PL" sz="1700" dirty="0"/>
              <a:t>, doszedł do wniosku, że Polska </a:t>
            </a:r>
            <a:r>
              <a:rPr lang="pl-PL" sz="1700" dirty="0" smtClean="0"/>
              <a:t>dlatego </a:t>
            </a:r>
            <a:r>
              <a:rPr lang="pl-PL" sz="1700" dirty="0"/>
              <a:t>upadla, bo naród nie wypełnił zaprzysiężonych  zobowiązań.</a:t>
            </a:r>
          </a:p>
          <a:p>
            <a:pPr algn="just"/>
            <a:r>
              <a:rPr lang="pl-PL" sz="1700" dirty="0" smtClean="0"/>
              <a:t>	Przed </a:t>
            </a:r>
            <a:r>
              <a:rPr lang="pl-PL" sz="1700" dirty="0"/>
              <a:t>trzema miesiącami znowu </a:t>
            </a:r>
            <a:r>
              <a:rPr lang="pl-PL" sz="1700" dirty="0" smtClean="0"/>
              <a:t>katolicki </a:t>
            </a:r>
            <a:r>
              <a:rPr lang="pl-PL" sz="1700" dirty="0"/>
              <a:t>naród polski u stóp </a:t>
            </a:r>
            <a:r>
              <a:rPr lang="pl-PL" sz="1700" dirty="0" smtClean="0"/>
              <a:t>Jasnogórskiej </a:t>
            </a:r>
            <a:r>
              <a:rPr lang="pl-PL" sz="1700" dirty="0"/>
              <a:t>Pani złożył nowe ślubowania, których  treść znana  jest wszystkim</a:t>
            </a:r>
            <a:r>
              <a:rPr lang="pl-PL" sz="1700" dirty="0" smtClean="0"/>
              <a:t>.</a:t>
            </a:r>
          </a:p>
          <a:p>
            <a:pPr algn="just"/>
            <a:r>
              <a:rPr lang="pl-PL" sz="1700" dirty="0" smtClean="0">
                <a:latin typeface="Calibri" pitchFamily="34" charset="0"/>
                <a:cs typeface="Calibri" pitchFamily="34" charset="0"/>
              </a:rPr>
              <a:t>	A </a:t>
            </a:r>
            <a:r>
              <a:rPr lang="pl-PL" sz="1700" dirty="0">
                <a:latin typeface="Calibri" pitchFamily="34" charset="0"/>
                <a:cs typeface="Calibri" pitchFamily="34" charset="0"/>
              </a:rPr>
              <a:t>więc nie powtarzajmy dawnego błędu niewypełnienia przyjętych przez ślubowanie zobowiązań, ale od słów przejdźmy teraz do czynów, do życia prawdziwie katolickiego w rodzinie, w społeczeństwie. Tego domaga się od nas dziś Niepokalanie Poczęta </a:t>
            </a:r>
            <a:r>
              <a:rPr lang="pl-PL" sz="1700" dirty="0" err="1">
                <a:latin typeface="Calibri" pitchFamily="34" charset="0"/>
                <a:cs typeface="Calibri" pitchFamily="34" charset="0"/>
              </a:rPr>
              <a:t>Marya</a:t>
            </a:r>
            <a:r>
              <a:rPr lang="pl-PL" sz="1700" dirty="0" smtClean="0"/>
              <a:t>.</a:t>
            </a:r>
          </a:p>
          <a:p>
            <a:pPr algn="just"/>
            <a:endParaRPr lang="pl-PL" sz="1700" dirty="0" smtClean="0"/>
          </a:p>
          <a:p>
            <a:pPr algn="r"/>
            <a:r>
              <a:rPr lang="pl-PL" sz="1700" i="1" dirty="0"/>
              <a:t>ks. I. Cieślak, ks. A. Marchewka (1946</a:t>
            </a:r>
            <a:r>
              <a:rPr lang="pl-PL" sz="1700" i="1" dirty="0" smtClean="0"/>
              <a:t>)</a:t>
            </a:r>
            <a:endParaRPr lang="pl-PL" i="1" dirty="0"/>
          </a:p>
        </p:txBody>
      </p:sp>
    </p:spTree>
    <p:extLst>
      <p:ext uri="{BB962C8B-B14F-4D97-AF65-F5344CB8AC3E}">
        <p14:creationId xmlns:p14="http://schemas.microsoft.com/office/powerpoint/2010/main" val="188031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425575"/>
          </a:xfrm>
        </p:spPr>
        <p:txBody>
          <a:bodyPr/>
          <a:lstStyle/>
          <a:p>
            <a:pPr>
              <a:defRPr/>
            </a:pPr>
            <a:r>
              <a:rPr lang="pl-PL" dirty="0" smtClean="0">
                <a:solidFill>
                  <a:srgbClr val="FFFF00"/>
                </a:solidFill>
                <a:effectLst/>
                <a:latin typeface="Calibri" pitchFamily="34" charset="0"/>
                <a:cs typeface="Calibri" pitchFamily="34" charset="0"/>
              </a:rPr>
              <a:t>List Episkopatu Polski</a:t>
            </a:r>
            <a:br>
              <a:rPr lang="pl-PL" dirty="0" smtClean="0">
                <a:solidFill>
                  <a:srgbClr val="FFFF00"/>
                </a:solidFill>
                <a:effectLst/>
                <a:latin typeface="Calibri" pitchFamily="34" charset="0"/>
                <a:cs typeface="Calibri" pitchFamily="34" charset="0"/>
              </a:rPr>
            </a:br>
            <a:r>
              <a:rPr lang="pl-PL" dirty="0" smtClean="0">
                <a:solidFill>
                  <a:srgbClr val="FFFF00"/>
                </a:solidFill>
                <a:effectLst/>
                <a:latin typeface="Calibri" pitchFamily="34" charset="0"/>
                <a:cs typeface="Calibri" pitchFamily="34" charset="0"/>
              </a:rPr>
              <a:t>1 </a:t>
            </a:r>
            <a:r>
              <a:rPr lang="pl-PL" dirty="0">
                <a:solidFill>
                  <a:srgbClr val="FFFF00"/>
                </a:solidFill>
                <a:effectLst/>
                <a:latin typeface="Calibri" pitchFamily="34" charset="0"/>
                <a:cs typeface="Calibri" pitchFamily="34" charset="0"/>
              </a:rPr>
              <a:t>stycznia </a:t>
            </a:r>
            <a:r>
              <a:rPr lang="pl-PL" dirty="0" smtClean="0">
                <a:solidFill>
                  <a:srgbClr val="FFFF00"/>
                </a:solidFill>
                <a:effectLst/>
                <a:latin typeface="Calibri" pitchFamily="34" charset="0"/>
                <a:cs typeface="Calibri" pitchFamily="34" charset="0"/>
              </a:rPr>
              <a:t>1948</a:t>
            </a:r>
            <a:endParaRPr lang="pl-PL" dirty="0">
              <a:solidFill>
                <a:srgbClr val="FFFF00"/>
              </a:solidFill>
              <a:latin typeface="Calibri" pitchFamily="34" charset="0"/>
              <a:cs typeface="Calibri" pitchFamily="34" charset="0"/>
            </a:endParaRPr>
          </a:p>
        </p:txBody>
      </p:sp>
      <p:pic>
        <p:nvPicPr>
          <p:cNvPr id="27651" name="Symbol zastępczy zawartości 5"/>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46088" y="2060575"/>
            <a:ext cx="2179637" cy="2828925"/>
          </a:xfrm>
        </p:spPr>
      </p:pic>
      <p:sp>
        <p:nvSpPr>
          <p:cNvPr id="4" name="Symbol zastępczy tekstu 3"/>
          <p:cNvSpPr>
            <a:spLocks noGrp="1"/>
          </p:cNvSpPr>
          <p:nvPr>
            <p:ph type="body" sz="half" idx="2"/>
          </p:nvPr>
        </p:nvSpPr>
        <p:spPr>
          <a:xfrm>
            <a:off x="2863850" y="2060575"/>
            <a:ext cx="5811838" cy="2663825"/>
          </a:xfrm>
        </p:spPr>
        <p:txBody>
          <a:bodyPr/>
          <a:lstStyle/>
          <a:p>
            <a:pPr marL="0" indent="0">
              <a:buFont typeface="Wingdings" pitchFamily="2" charset="2"/>
              <a:buNone/>
              <a:defRPr/>
            </a:pPr>
            <a:r>
              <a:rPr lang="pl-PL" sz="2400" dirty="0">
                <a:effectLst/>
                <a:latin typeface="Calibri" pitchFamily="34" charset="0"/>
                <a:cs typeface="Calibri" pitchFamily="34" charset="0"/>
              </a:rPr>
              <a:t>Trzeba, aby się Naród odrodził w Bogu, </a:t>
            </a:r>
            <a:r>
              <a:rPr lang="pl-PL" sz="2400" dirty="0" smtClean="0">
                <a:effectLst/>
                <a:latin typeface="Calibri" pitchFamily="34" charset="0"/>
                <a:cs typeface="Calibri" pitchFamily="34" charset="0"/>
              </a:rPr>
              <a:t/>
            </a:r>
            <a:br>
              <a:rPr lang="pl-PL" sz="2400" dirty="0" smtClean="0">
                <a:effectLst/>
                <a:latin typeface="Calibri" pitchFamily="34" charset="0"/>
                <a:cs typeface="Calibri" pitchFamily="34" charset="0"/>
              </a:rPr>
            </a:br>
            <a:r>
              <a:rPr lang="pl-PL" sz="2400" dirty="0" smtClean="0">
                <a:effectLst/>
                <a:latin typeface="Calibri" pitchFamily="34" charset="0"/>
                <a:cs typeface="Calibri" pitchFamily="34" charset="0"/>
              </a:rPr>
              <a:t>aby </a:t>
            </a:r>
            <a:r>
              <a:rPr lang="pl-PL" sz="2400" dirty="0">
                <a:effectLst/>
                <a:latin typeface="Calibri" pitchFamily="34" charset="0"/>
                <a:cs typeface="Calibri" pitchFamily="34" charset="0"/>
              </a:rPr>
              <a:t>był katolicki nie tylko z imienia, ale </a:t>
            </a:r>
            <a:r>
              <a:rPr lang="pl-PL" sz="2400" dirty="0" smtClean="0">
                <a:effectLst/>
                <a:latin typeface="Calibri" pitchFamily="34" charset="0"/>
                <a:cs typeface="Calibri" pitchFamily="34" charset="0"/>
              </a:rPr>
              <a:t/>
            </a:r>
            <a:br>
              <a:rPr lang="pl-PL" sz="2400" dirty="0" smtClean="0">
                <a:effectLst/>
                <a:latin typeface="Calibri" pitchFamily="34" charset="0"/>
                <a:cs typeface="Calibri" pitchFamily="34" charset="0"/>
              </a:rPr>
            </a:br>
            <a:r>
              <a:rPr lang="pl-PL" sz="2400" dirty="0" smtClean="0">
                <a:effectLst/>
                <a:latin typeface="Calibri" pitchFamily="34" charset="0"/>
                <a:cs typeface="Calibri" pitchFamily="34" charset="0"/>
              </a:rPr>
              <a:t>z </a:t>
            </a:r>
            <a:r>
              <a:rPr lang="pl-PL" sz="2400" dirty="0">
                <a:effectLst/>
                <a:latin typeface="Calibri" pitchFamily="34" charset="0"/>
                <a:cs typeface="Calibri" pitchFamily="34" charset="0"/>
              </a:rPr>
              <a:t>przekonania, więcej jeszcze, z życia ; </a:t>
            </a:r>
            <a:r>
              <a:rPr lang="pl-PL" sz="2400" dirty="0" smtClean="0">
                <a:effectLst/>
                <a:latin typeface="Calibri" pitchFamily="34" charset="0"/>
                <a:cs typeface="Calibri" pitchFamily="34" charset="0"/>
              </a:rPr>
              <a:t/>
            </a:r>
            <a:br>
              <a:rPr lang="pl-PL" sz="2400" dirty="0" smtClean="0">
                <a:effectLst/>
                <a:latin typeface="Calibri" pitchFamily="34" charset="0"/>
                <a:cs typeface="Calibri" pitchFamily="34" charset="0"/>
              </a:rPr>
            </a:br>
            <a:r>
              <a:rPr lang="pl-PL" sz="2400" dirty="0" smtClean="0">
                <a:effectLst/>
                <a:latin typeface="Calibri" pitchFamily="34" charset="0"/>
                <a:cs typeface="Calibri" pitchFamily="34" charset="0"/>
              </a:rPr>
              <a:t>nie </a:t>
            </a:r>
            <a:r>
              <a:rPr lang="pl-PL" sz="2400" dirty="0">
                <a:effectLst/>
                <a:latin typeface="Calibri" pitchFamily="34" charset="0"/>
                <a:cs typeface="Calibri" pitchFamily="34" charset="0"/>
              </a:rPr>
              <a:t>od święta, ale na każdy roboczy dzień. </a:t>
            </a:r>
            <a:r>
              <a:rPr lang="pl-PL" sz="2400" b="1" dirty="0">
                <a:solidFill>
                  <a:srgbClr val="FFFF00"/>
                </a:solidFill>
                <a:effectLst/>
                <a:latin typeface="Calibri" pitchFamily="34" charset="0"/>
                <a:cs typeface="Calibri" pitchFamily="34" charset="0"/>
              </a:rPr>
              <a:t>Poświęcenie się Niepokalanemu Sercu Maryi, to pierwszy krok na tej drodze mozolnej ku odrodzeniu</a:t>
            </a:r>
            <a:r>
              <a:rPr lang="pl-PL" sz="2400" dirty="0">
                <a:solidFill>
                  <a:srgbClr val="FFFF00"/>
                </a:solidFill>
                <a:effectLst/>
                <a:latin typeface="Calibri" pitchFamily="34" charset="0"/>
                <a:cs typeface="Calibri" pitchFamily="34" charset="0"/>
              </a:rPr>
              <a:t>.</a:t>
            </a:r>
            <a:endParaRPr lang="pl-PL" sz="2400" dirty="0">
              <a:solidFill>
                <a:srgbClr val="FFFF00"/>
              </a:solidFill>
              <a:latin typeface="Calibri" pitchFamily="34" charset="0"/>
              <a:cs typeface="Calibri" pitchFamily="34" charset="0"/>
            </a:endParaRPr>
          </a:p>
        </p:txBody>
      </p:sp>
      <p:sp>
        <p:nvSpPr>
          <p:cNvPr id="5" name="Symbol zastępczy tekstu 3"/>
          <p:cNvSpPr txBox="1">
            <a:spLocks/>
          </p:cNvSpPr>
          <p:nvPr/>
        </p:nvSpPr>
        <p:spPr bwMode="auto">
          <a:xfrm>
            <a:off x="446088" y="5157788"/>
            <a:ext cx="8497887" cy="1150937"/>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0" indent="0" algn="ctr">
              <a:buFont typeface="Wingdings" pitchFamily="2" charset="2"/>
              <a:buNone/>
              <a:defRPr/>
            </a:pPr>
            <a:r>
              <a:rPr lang="pl-PL" sz="2000" b="1" dirty="0" smtClean="0">
                <a:effectLst/>
                <a:latin typeface="Microsoft PhagsPa" pitchFamily="34" charset="0"/>
              </a:rPr>
              <a:t>Uwewnętrznienie się treści aktu poświęcenia z 1946 r.</a:t>
            </a:r>
          </a:p>
          <a:p>
            <a:pPr marL="0" indent="0" algn="ctr">
              <a:buFont typeface="Wingdings" pitchFamily="2" charset="2"/>
              <a:buNone/>
              <a:defRPr/>
            </a:pPr>
            <a:r>
              <a:rPr lang="pl-PL" sz="2000" b="1" dirty="0" smtClean="0">
                <a:effectLst/>
                <a:latin typeface="Microsoft PhagsPa" pitchFamily="34" charset="0"/>
              </a:rPr>
              <a:t>miało się dokonywać przez stałą praktykę </a:t>
            </a:r>
          </a:p>
          <a:p>
            <a:pPr marL="0" indent="0" algn="ctr">
              <a:buFont typeface="Wingdings" pitchFamily="2" charset="2"/>
              <a:buNone/>
              <a:defRPr/>
            </a:pPr>
            <a:r>
              <a:rPr lang="pl-PL" sz="2000" b="1" dirty="0" smtClean="0">
                <a:effectLst/>
                <a:latin typeface="Microsoft PhagsPa" pitchFamily="34" charset="0"/>
              </a:rPr>
              <a:t>nabożeństwa Pierwszych Sobót Miesiąca w polskich parafiach.</a:t>
            </a:r>
            <a:endParaRPr lang="pl-PL" sz="2000" b="1" dirty="0">
              <a:latin typeface="Microsoft PhagsPa" pitchFamily="34" charset="0"/>
            </a:endParaRPr>
          </a:p>
        </p:txBody>
      </p:sp>
    </p:spTree>
    <p:extLst>
      <p:ext uri="{BB962C8B-B14F-4D97-AF65-F5344CB8AC3E}">
        <p14:creationId xmlns:p14="http://schemas.microsoft.com/office/powerpoint/2010/main" val="1823418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rostokąt 3"/>
          <p:cNvSpPr>
            <a:spLocks noChangeArrowheads="1"/>
          </p:cNvSpPr>
          <p:nvPr/>
        </p:nvSpPr>
        <p:spPr bwMode="auto">
          <a:xfrm>
            <a:off x="4067175" y="692150"/>
            <a:ext cx="45720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b="1" dirty="0">
                <a:solidFill>
                  <a:srgbClr val="FFFF00"/>
                </a:solidFill>
              </a:rPr>
              <a:t>List Pasterski </a:t>
            </a:r>
          </a:p>
          <a:p>
            <a:r>
              <a:rPr lang="pl-PL" b="1" dirty="0">
                <a:solidFill>
                  <a:srgbClr val="FFFF00"/>
                </a:solidFill>
              </a:rPr>
              <a:t>Prymasa Polski</a:t>
            </a:r>
            <a:endParaRPr lang="pl-PL" dirty="0">
              <a:solidFill>
                <a:srgbClr val="FFFF00"/>
              </a:solidFill>
            </a:endParaRPr>
          </a:p>
          <a:p>
            <a:r>
              <a:rPr lang="pl-PL" b="1" dirty="0">
                <a:solidFill>
                  <a:srgbClr val="FFFF00"/>
                </a:solidFill>
              </a:rPr>
              <a:t>Wielkopostne przygotowanie </a:t>
            </a:r>
          </a:p>
          <a:p>
            <a:r>
              <a:rPr lang="pl-PL" b="1" dirty="0">
                <a:solidFill>
                  <a:srgbClr val="FFFF00"/>
                </a:solidFill>
              </a:rPr>
              <a:t>do Przyrzeczeń Jasnogórskich </a:t>
            </a:r>
          </a:p>
          <a:p>
            <a:r>
              <a:rPr lang="pl-PL" b="1" dirty="0">
                <a:solidFill>
                  <a:srgbClr val="FFFF00"/>
                </a:solidFill>
              </a:rPr>
              <a:t>w parafiach</a:t>
            </a:r>
            <a:endParaRPr lang="pl-PL" dirty="0">
              <a:solidFill>
                <a:srgbClr val="FFFF00"/>
              </a:solidFill>
            </a:endParaRPr>
          </a:p>
          <a:p>
            <a:r>
              <a:rPr lang="pl-PL" b="1" dirty="0">
                <a:solidFill>
                  <a:srgbClr val="FFFF00"/>
                </a:solidFill>
              </a:rPr>
              <a:t>Gniezno Warszawa, Popielec 1957</a:t>
            </a:r>
            <a:endParaRPr lang="pl-PL" dirty="0">
              <a:solidFill>
                <a:srgbClr val="FFFF00"/>
              </a:solidFill>
            </a:endParaRPr>
          </a:p>
          <a:p>
            <a:r>
              <a:rPr lang="pl-PL" dirty="0"/>
              <a:t> </a:t>
            </a:r>
          </a:p>
          <a:p>
            <a:r>
              <a:rPr lang="pl-PL" dirty="0" smtClean="0"/>
              <a:t>„…By </a:t>
            </a:r>
            <a:r>
              <a:rPr lang="pl-PL" dirty="0"/>
              <a:t>należycie przygotować się do dnia Przyrzeczeń Narodu, wszyscy musimy dobrze zrozumieć, do czego się zobowiązujemy, rozważyć treść i zna­czenie zobowiązań, które na siebie przyjmujemy. </a:t>
            </a:r>
            <a:r>
              <a:rPr lang="pl-PL" b="1" dirty="0"/>
              <a:t>Pomogą nam do tego pierwsze soboty miesiąca</a:t>
            </a:r>
            <a:r>
              <a:rPr lang="pl-PL" dirty="0"/>
              <a:t>, kazania katechizmowe i nauki rekolekcyjne Wielkiego Postu. Wszystkie nauki rekolekcyjne, ogólne i stanowe, rachunki sumienia i ćwiczenia pokutne mają być osnute wokół tych zobowiązań, które były ogłoszone z wałów Jasnej </a:t>
            </a:r>
            <a:r>
              <a:rPr lang="pl-PL" dirty="0" smtClean="0"/>
              <a:t>Góry”.</a:t>
            </a:r>
            <a:endParaRPr lang="pl-PL" dirty="0"/>
          </a:p>
          <a:p>
            <a:pPr algn="r"/>
            <a:endParaRPr lang="pl-PL" sz="1400" i="1" dirty="0">
              <a:solidFill>
                <a:srgbClr val="FFFF00"/>
              </a:solidFill>
            </a:endParaRPr>
          </a:p>
          <a:p>
            <a:pPr algn="r"/>
            <a:r>
              <a:rPr lang="pl-PL" sz="1400" i="1" dirty="0" smtClean="0">
                <a:solidFill>
                  <a:srgbClr val="FFFF00"/>
                </a:solidFill>
              </a:rPr>
              <a:t>(w odniesieniu </a:t>
            </a:r>
            <a:r>
              <a:rPr lang="pl-PL" sz="1400" i="1" dirty="0">
                <a:solidFill>
                  <a:srgbClr val="FFFF00"/>
                </a:solidFill>
              </a:rPr>
              <a:t>do ślubów w 1956 r</a:t>
            </a:r>
            <a:r>
              <a:rPr lang="pl-PL" sz="1400" i="1" dirty="0" smtClean="0">
                <a:solidFill>
                  <a:srgbClr val="FFFF00"/>
                </a:solidFill>
              </a:rPr>
              <a:t>.)</a:t>
            </a:r>
            <a:endParaRPr lang="pl-PL" sz="1400" i="1" dirty="0">
              <a:solidFill>
                <a:srgbClr val="FFFF00"/>
              </a:solidFill>
            </a:endParaRPr>
          </a:p>
        </p:txBody>
      </p:sp>
      <p:pic>
        <p:nvPicPr>
          <p:cNvPr id="22531" name="Picture 3" descr="C:\Users\Krzysztof\Documents\SEKRETARIAF FATIMSKI\MATERIAŁY ARCHIWALNE\Wielka Nowenna Tysiąclec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25538"/>
            <a:ext cx="3248025"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4" name="Rectangle 14"/>
          <p:cNvSpPr>
            <a:spLocks noGrp="1" noChangeArrowheads="1"/>
          </p:cNvSpPr>
          <p:nvPr>
            <p:ph type="body" sz="half" idx="3"/>
          </p:nvPr>
        </p:nvSpPr>
        <p:spPr>
          <a:xfrm>
            <a:off x="4140200" y="979934"/>
            <a:ext cx="4535488" cy="2305050"/>
          </a:xfrm>
        </p:spPr>
        <p:txBody>
          <a:bodyPr/>
          <a:lstStyle/>
          <a:p>
            <a:pPr eaLnBrk="1" hangingPunct="1">
              <a:buFont typeface="Wingdings" pitchFamily="2" charset="2"/>
              <a:buNone/>
              <a:defRPr/>
            </a:pPr>
            <a:r>
              <a:rPr lang="pl-PL" sz="4400" b="1" dirty="0" smtClean="0">
                <a:solidFill>
                  <a:srgbClr val="FFFF00"/>
                </a:solidFill>
                <a:latin typeface="Calibri" pitchFamily="34" charset="0"/>
                <a:cs typeface="Calibri" pitchFamily="34" charset="0"/>
              </a:rPr>
              <a:t>Pius XII</a:t>
            </a:r>
          </a:p>
          <a:p>
            <a:pPr eaLnBrk="1" hangingPunct="1">
              <a:buFont typeface="Wingdings" pitchFamily="2" charset="2"/>
              <a:buNone/>
              <a:defRPr/>
            </a:pPr>
            <a:r>
              <a:rPr lang="pl-PL" sz="4400" b="1" dirty="0" smtClean="0">
                <a:solidFill>
                  <a:srgbClr val="FFFF00"/>
                </a:solidFill>
                <a:latin typeface="Calibri" pitchFamily="34" charset="0"/>
                <a:cs typeface="Calibri" pitchFamily="34" charset="0"/>
              </a:rPr>
              <a:t>Rok 1954</a:t>
            </a:r>
          </a:p>
          <a:p>
            <a:pPr eaLnBrk="1" hangingPunct="1">
              <a:buFont typeface="Wingdings" pitchFamily="2" charset="2"/>
              <a:buNone/>
              <a:defRPr/>
            </a:pPr>
            <a:r>
              <a:rPr lang="pl-PL" sz="2400" b="1" dirty="0" smtClean="0">
                <a:solidFill>
                  <a:srgbClr val="FFFF00"/>
                </a:solidFill>
                <a:latin typeface="Calibri" pitchFamily="34" charset="0"/>
                <a:cs typeface="Calibri" pitchFamily="34" charset="0"/>
              </a:rPr>
              <a:t>Encyklika – </a:t>
            </a:r>
            <a:r>
              <a:rPr lang="pl-PL" sz="2400" b="1" i="1" dirty="0" smtClean="0">
                <a:solidFill>
                  <a:srgbClr val="FFFF00"/>
                </a:solidFill>
                <a:latin typeface="Calibri" pitchFamily="34" charset="0"/>
                <a:cs typeface="Calibri" pitchFamily="34" charset="0"/>
              </a:rPr>
              <a:t>Ad </a:t>
            </a:r>
            <a:r>
              <a:rPr lang="pl-PL" sz="2400" b="1" i="1" dirty="0" err="1" smtClean="0">
                <a:solidFill>
                  <a:srgbClr val="FFFF00"/>
                </a:solidFill>
                <a:latin typeface="Calibri" pitchFamily="34" charset="0"/>
                <a:cs typeface="Calibri" pitchFamily="34" charset="0"/>
              </a:rPr>
              <a:t>caeli</a:t>
            </a:r>
            <a:r>
              <a:rPr lang="pl-PL" sz="2400" b="1" i="1" dirty="0" smtClean="0">
                <a:solidFill>
                  <a:srgbClr val="FFFF00"/>
                </a:solidFill>
                <a:latin typeface="Calibri" pitchFamily="34" charset="0"/>
                <a:cs typeface="Calibri" pitchFamily="34" charset="0"/>
              </a:rPr>
              <a:t> </a:t>
            </a:r>
            <a:r>
              <a:rPr lang="pl-PL" sz="2400" b="1" i="1" dirty="0" err="1" smtClean="0">
                <a:solidFill>
                  <a:srgbClr val="FFFF00"/>
                </a:solidFill>
                <a:latin typeface="Calibri" pitchFamily="34" charset="0"/>
                <a:cs typeface="Calibri" pitchFamily="34" charset="0"/>
              </a:rPr>
              <a:t>Reginam</a:t>
            </a:r>
            <a:endParaRPr lang="pl-PL" sz="1800" i="1" dirty="0" smtClean="0">
              <a:solidFill>
                <a:srgbClr val="FFFF00"/>
              </a:solidFill>
              <a:effectLst/>
              <a:latin typeface="Calibri" pitchFamily="34" charset="0"/>
              <a:cs typeface="Calibri" pitchFamily="34" charset="0"/>
            </a:endParaRPr>
          </a:p>
        </p:txBody>
      </p:sp>
      <p:pic>
        <p:nvPicPr>
          <p:cNvPr id="23555" name="Picture 18" descr="Pius XII"/>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55576" y="908050"/>
            <a:ext cx="3240087" cy="2160588"/>
          </a:xfrm>
          <a:noFill/>
          <a:extLst>
            <a:ext uri="{909E8E84-426E-40DD-AFC4-6F175D3DCCD1}">
              <a14:hiddenFill xmlns:a14="http://schemas.microsoft.com/office/drawing/2010/main">
                <a:solidFill>
                  <a:srgbClr val="FFFFFF"/>
                </a:solidFill>
              </a14:hiddenFill>
            </a:ext>
          </a:extLst>
        </p:spPr>
      </p:pic>
      <p:sp>
        <p:nvSpPr>
          <p:cNvPr id="23556" name="Prostokąt 2"/>
          <p:cNvSpPr>
            <a:spLocks noChangeArrowheads="1"/>
          </p:cNvSpPr>
          <p:nvPr/>
        </p:nvSpPr>
        <p:spPr bwMode="auto">
          <a:xfrm>
            <a:off x="598488" y="3722256"/>
            <a:ext cx="79216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l-PL" sz="2000" dirty="0" smtClean="0">
                <a:latin typeface="Calibri" pitchFamily="34" charset="0"/>
                <a:cs typeface="Calibri" pitchFamily="34" charset="0"/>
              </a:rPr>
              <a:t>„…Po </a:t>
            </a:r>
            <a:r>
              <a:rPr lang="pl-PL" sz="2000" dirty="0">
                <a:latin typeface="Calibri" pitchFamily="34" charset="0"/>
                <a:cs typeface="Calibri" pitchFamily="34" charset="0"/>
              </a:rPr>
              <a:t>długiej tedy i dojrzałej rozwadze - mocą apostolskiej naszej władzy ustanawiamy święto Królowej Maryi, które ma być obchodzone w całym świecie w dniu 31 maja (dziś 22 sierpnia). </a:t>
            </a:r>
            <a:r>
              <a:rPr lang="pl-PL" sz="2000" b="1" dirty="0">
                <a:latin typeface="Calibri" pitchFamily="34" charset="0"/>
                <a:cs typeface="Calibri" pitchFamily="34" charset="0"/>
              </a:rPr>
              <a:t>Nakazujemy</a:t>
            </a:r>
            <a:r>
              <a:rPr lang="pl-PL" sz="2000" dirty="0">
                <a:latin typeface="Calibri" pitchFamily="34" charset="0"/>
                <a:cs typeface="Calibri" pitchFamily="34" charset="0"/>
              </a:rPr>
              <a:t> również, aby tegoż dnia ponawiano poświęcenie się rodzaju ludzkiego Niepokalanemu Sercu Maryi. W nim bowiem leży nadzieja nadejścia lepszego wieku, triumfu wiary i chrześcijańskiego </a:t>
            </a:r>
            <a:r>
              <a:rPr lang="pl-PL" sz="2000" dirty="0" smtClean="0">
                <a:latin typeface="Calibri" pitchFamily="34" charset="0"/>
                <a:cs typeface="Calibri" pitchFamily="34" charset="0"/>
              </a:rPr>
              <a:t>pokoju”.</a:t>
            </a:r>
            <a:endParaRPr lang="pl-PL" sz="2000" dirty="0">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4" name="Rectangle 14"/>
          <p:cNvSpPr>
            <a:spLocks noGrp="1" noChangeArrowheads="1"/>
          </p:cNvSpPr>
          <p:nvPr>
            <p:ph type="body" sz="half" idx="3"/>
          </p:nvPr>
        </p:nvSpPr>
        <p:spPr>
          <a:xfrm>
            <a:off x="3825875" y="1125538"/>
            <a:ext cx="4608513" cy="2374900"/>
          </a:xfrm>
        </p:spPr>
        <p:txBody>
          <a:bodyPr/>
          <a:lstStyle/>
          <a:p>
            <a:pPr eaLnBrk="1" hangingPunct="1">
              <a:buFont typeface="Wingdings" pitchFamily="2" charset="2"/>
              <a:buNone/>
              <a:defRPr/>
            </a:pPr>
            <a:r>
              <a:rPr lang="pl-PL" sz="4400" b="1" dirty="0" smtClean="0">
                <a:solidFill>
                  <a:srgbClr val="FFFF00"/>
                </a:solidFill>
                <a:latin typeface="Microsoft PhagsPa" pitchFamily="34" charset="0"/>
              </a:rPr>
              <a:t>Paweł VI</a:t>
            </a:r>
          </a:p>
          <a:p>
            <a:pPr eaLnBrk="1" hangingPunct="1">
              <a:buFont typeface="Wingdings" pitchFamily="2" charset="2"/>
              <a:buNone/>
              <a:defRPr/>
            </a:pPr>
            <a:r>
              <a:rPr lang="pl-PL" sz="4400" b="1" dirty="0" smtClean="0">
                <a:solidFill>
                  <a:srgbClr val="FFFF00"/>
                </a:solidFill>
                <a:latin typeface="Microsoft PhagsPa" pitchFamily="34" charset="0"/>
              </a:rPr>
              <a:t>Rok 1967 </a:t>
            </a:r>
          </a:p>
          <a:p>
            <a:pPr eaLnBrk="1" hangingPunct="1">
              <a:buFont typeface="Wingdings" pitchFamily="2" charset="2"/>
              <a:buNone/>
              <a:defRPr/>
            </a:pPr>
            <a:r>
              <a:rPr lang="pl-PL" sz="2400" b="1" dirty="0" smtClean="0">
                <a:solidFill>
                  <a:srgbClr val="FFFF00"/>
                </a:solidFill>
                <a:latin typeface="Microsoft PhagsPa" pitchFamily="34" charset="0"/>
              </a:rPr>
              <a:t>Adhortacja </a:t>
            </a:r>
            <a:r>
              <a:rPr lang="pl-PL" sz="2400" b="1" i="1" dirty="0" err="1" smtClean="0">
                <a:solidFill>
                  <a:srgbClr val="FFFF00"/>
                </a:solidFill>
                <a:latin typeface="Microsoft PhagsPa" pitchFamily="34" charset="0"/>
              </a:rPr>
              <a:t>Signum</a:t>
            </a:r>
            <a:r>
              <a:rPr lang="pl-PL" sz="2400" b="1" i="1" dirty="0" smtClean="0">
                <a:solidFill>
                  <a:srgbClr val="FFFF00"/>
                </a:solidFill>
                <a:latin typeface="Microsoft PhagsPa" pitchFamily="34" charset="0"/>
              </a:rPr>
              <a:t> magnum</a:t>
            </a:r>
          </a:p>
        </p:txBody>
      </p:sp>
      <p:pic>
        <p:nvPicPr>
          <p:cNvPr id="24579" name="Picture 21" descr="Paweł VIp"/>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900113" y="1052513"/>
            <a:ext cx="2516187" cy="2520950"/>
          </a:xfrm>
          <a:noFill/>
          <a:extLst>
            <a:ext uri="{909E8E84-426E-40DD-AFC4-6F175D3DCCD1}">
              <a14:hiddenFill xmlns:a14="http://schemas.microsoft.com/office/drawing/2010/main">
                <a:solidFill>
                  <a:srgbClr val="FFFFFF"/>
                </a:solidFill>
              </a14:hiddenFill>
            </a:ext>
          </a:extLst>
        </p:spPr>
      </p:pic>
      <p:sp>
        <p:nvSpPr>
          <p:cNvPr id="24580" name="Prostokąt 2"/>
          <p:cNvSpPr>
            <a:spLocks noChangeArrowheads="1"/>
          </p:cNvSpPr>
          <p:nvPr/>
        </p:nvSpPr>
        <p:spPr bwMode="auto">
          <a:xfrm>
            <a:off x="755650" y="3973513"/>
            <a:ext cx="76787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l-PL" sz="2000" dirty="0" smtClean="0"/>
              <a:t>„</a:t>
            </a:r>
            <a:r>
              <a:rPr lang="pl-PL" sz="2000" b="1" dirty="0" smtClean="0"/>
              <a:t>Wzywam</a:t>
            </a:r>
            <a:r>
              <a:rPr lang="pl-PL" sz="2000" dirty="0" smtClean="0"/>
              <a:t> </a:t>
            </a:r>
            <a:r>
              <a:rPr lang="pl-PL" sz="2000" dirty="0"/>
              <a:t>wszystkich synów Kościoła, aby osobiście ponowili to poświęcenie się Niepokalanemu Sercu Matki Kościoła; aby też stwierdzając ten wspaniały znak pobożności całym swym postępowaniem starali się coraz doskonalej wypełniać wolę Bożą, naśladować ze czcią Królową Niebios i służyć Jej w duchu </a:t>
            </a:r>
            <a:r>
              <a:rPr lang="pl-PL" sz="2000" dirty="0" smtClean="0"/>
              <a:t>synowskim”. </a:t>
            </a:r>
            <a:endParaRPr lang="pl-PL" sz="2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491880" y="188640"/>
            <a:ext cx="5205264" cy="2376264"/>
          </a:xfrm>
        </p:spPr>
        <p:txBody>
          <a:bodyPr/>
          <a:lstStyle/>
          <a:p>
            <a:pPr algn="l"/>
            <a:r>
              <a:rPr lang="pl-PL" sz="4000" dirty="0" smtClean="0">
                <a:solidFill>
                  <a:srgbClr val="FFFF00"/>
                </a:solidFill>
                <a:effectLst/>
                <a:latin typeface="Calibri" pitchFamily="34" charset="0"/>
                <a:cs typeface="Calibri" pitchFamily="34" charset="0"/>
              </a:rPr>
              <a:t>Zobowiązujący</a:t>
            </a:r>
            <a:r>
              <a:rPr lang="pl-PL" sz="3600" dirty="0">
                <a:solidFill>
                  <a:srgbClr val="FFFF00"/>
                </a:solidFill>
                <a:effectLst/>
                <a:latin typeface="Calibri" pitchFamily="34" charset="0"/>
                <a:cs typeface="Calibri" pitchFamily="34" charset="0"/>
              </a:rPr>
              <a:t/>
            </a:r>
            <a:br>
              <a:rPr lang="pl-PL" sz="3600" dirty="0">
                <a:solidFill>
                  <a:srgbClr val="FFFF00"/>
                </a:solidFill>
                <a:effectLst/>
                <a:latin typeface="Calibri" pitchFamily="34" charset="0"/>
                <a:cs typeface="Calibri" pitchFamily="34" charset="0"/>
              </a:rPr>
            </a:br>
            <a:r>
              <a:rPr lang="pl-PL" sz="3600" dirty="0" smtClean="0">
                <a:solidFill>
                  <a:srgbClr val="FFFF00"/>
                </a:solidFill>
                <a:effectLst/>
                <a:latin typeface="Calibri" pitchFamily="34" charset="0"/>
                <a:cs typeface="Calibri" pitchFamily="34" charset="0"/>
              </a:rPr>
              <a:t>charakter</a:t>
            </a:r>
            <a:br>
              <a:rPr lang="pl-PL" sz="3600" dirty="0" smtClean="0">
                <a:solidFill>
                  <a:srgbClr val="FFFF00"/>
                </a:solidFill>
                <a:effectLst/>
                <a:latin typeface="Calibri" pitchFamily="34" charset="0"/>
                <a:cs typeface="Calibri" pitchFamily="34" charset="0"/>
              </a:rPr>
            </a:br>
            <a:r>
              <a:rPr lang="pl-PL" sz="3600" dirty="0" smtClean="0">
                <a:solidFill>
                  <a:srgbClr val="FFFF00"/>
                </a:solidFill>
                <a:effectLst/>
                <a:latin typeface="Calibri" pitchFamily="34" charset="0"/>
                <a:cs typeface="Calibri" pitchFamily="34" charset="0"/>
              </a:rPr>
              <a:t>Orędzia Fatimskiego</a:t>
            </a:r>
            <a:endParaRPr lang="pl-PL" sz="3600" dirty="0">
              <a:solidFill>
                <a:srgbClr val="FFFF00"/>
              </a:solidFill>
              <a:effectLst/>
              <a:latin typeface="Calibri" pitchFamily="34" charset="0"/>
              <a:cs typeface="Calibri" pitchFamily="34" charset="0"/>
            </a:endParaRPr>
          </a:p>
        </p:txBody>
      </p:sp>
      <p:sp>
        <p:nvSpPr>
          <p:cNvPr id="3" name="Symbol zastępczy zawartości 2"/>
          <p:cNvSpPr>
            <a:spLocks noGrp="1"/>
          </p:cNvSpPr>
          <p:nvPr>
            <p:ph idx="1"/>
          </p:nvPr>
        </p:nvSpPr>
        <p:spPr>
          <a:xfrm>
            <a:off x="467544" y="2708920"/>
            <a:ext cx="8147248" cy="3888432"/>
          </a:xfrm>
        </p:spPr>
        <p:txBody>
          <a:bodyPr/>
          <a:lstStyle/>
          <a:p>
            <a:pPr marL="0" indent="0" algn="just">
              <a:buNone/>
            </a:pPr>
            <a:r>
              <a:rPr lang="pl-PL" sz="2000" dirty="0" smtClean="0">
                <a:effectLst/>
                <a:latin typeface="Calibri" pitchFamily="34" charset="0"/>
                <a:cs typeface="Calibri" pitchFamily="34" charset="0"/>
              </a:rPr>
              <a:t>„</a:t>
            </a:r>
            <a:r>
              <a:rPr lang="pl-PL" sz="2000" dirty="0">
                <a:effectLst/>
                <a:latin typeface="Calibri" pitchFamily="34" charset="0"/>
                <a:cs typeface="Calibri" pitchFamily="34" charset="0"/>
              </a:rPr>
              <a:t>Jeśli Kościół zaakceptował orędzie z Fatimy, stało się tak przede wszystkim dlatego, że orędzie to zawiera prawdę i wezwanie samej Ewangelii. Nawracajcie się i wierzcie w Ewangelię (Mt 1, 15); są to pierwsze słowa, jakie Mesjasz skierował do ludzkości. Orędzie z Fatimy jest w swej istocie wezwaniem do nawrócenia i pokuty, tak jak Ewangelia. Wołanie to rozległo się na początku XX wieku i stąd zostało skierowane szczególnie do tego stulecia. [...] </a:t>
            </a:r>
            <a:r>
              <a:rPr lang="pl-PL" sz="2000" b="1" dirty="0">
                <a:effectLst/>
                <a:latin typeface="Calibri" pitchFamily="34" charset="0"/>
                <a:cs typeface="Calibri" pitchFamily="34" charset="0"/>
              </a:rPr>
              <a:t>Wołanie zawarte w orędziu Maryi z Fatimy jest tak głęboko zakorzenione w Ewangelii i w całej Tradycji, że Kościół czuje, iż orędzie to </a:t>
            </a:r>
            <a:r>
              <a:rPr lang="pl-PL" sz="2000" b="1" dirty="0">
                <a:solidFill>
                  <a:srgbClr val="FFFF00"/>
                </a:solidFill>
                <a:effectLst/>
                <a:latin typeface="Calibri" pitchFamily="34" charset="0"/>
                <a:cs typeface="Calibri" pitchFamily="34" charset="0"/>
              </a:rPr>
              <a:t>nakłada na niego obowiązek wysłuchania go</a:t>
            </a:r>
            <a:r>
              <a:rPr lang="pl-PL" sz="2000" dirty="0">
                <a:effectLst/>
                <a:latin typeface="Calibri" pitchFamily="34" charset="0"/>
                <a:cs typeface="Calibri" pitchFamily="34" charset="0"/>
              </a:rPr>
              <a:t>". A przypominając poświęcenie, jakiego dokonał Pius XII, zapytał: „Czy to poświęcenie nie było odpowiedzią na ewangeliczną wymowę wezwania z Fatimy</a:t>
            </a:r>
            <a:r>
              <a:rPr lang="pl-PL" sz="2000" dirty="0" smtClean="0">
                <a:effectLst/>
                <a:latin typeface="Calibri" pitchFamily="34" charset="0"/>
                <a:cs typeface="Calibri" pitchFamily="34" charset="0"/>
              </a:rPr>
              <a:t>?”</a:t>
            </a:r>
          </a:p>
          <a:p>
            <a:pPr marL="0" indent="0" algn="r">
              <a:buNone/>
            </a:pPr>
            <a:r>
              <a:rPr lang="pl-PL" sz="2000" i="1" dirty="0" smtClean="0">
                <a:solidFill>
                  <a:srgbClr val="FFFF00"/>
                </a:solidFill>
                <a:effectLst/>
                <a:latin typeface="Calibri" pitchFamily="34" charset="0"/>
                <a:cs typeface="Calibri" pitchFamily="34" charset="0"/>
              </a:rPr>
              <a:t>Jan </a:t>
            </a:r>
            <a:r>
              <a:rPr lang="pl-PL" sz="2000" i="1" dirty="0">
                <a:solidFill>
                  <a:srgbClr val="FFFF00"/>
                </a:solidFill>
                <a:effectLst/>
                <a:latin typeface="Calibri" pitchFamily="34" charset="0"/>
                <a:cs typeface="Calibri" pitchFamily="34" charset="0"/>
              </a:rPr>
              <a:t>Paweł II w Fatimie 13 maja 1982 r.</a:t>
            </a:r>
          </a:p>
        </p:txBody>
      </p:sp>
      <p:pic>
        <p:nvPicPr>
          <p:cNvPr id="3074" name="Picture 2" descr="C:\Users\Krzysztof\Documents\SEKRETARIAF FATIMSKI\ROK 2013\FOTO FATIMA\20081004154715_D00452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58389"/>
            <a:ext cx="1656184" cy="2206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965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9" descr="Poświęcenie JP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2598738"/>
            <a:ext cx="3186113"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2" name="Rectangle 22"/>
          <p:cNvSpPr>
            <a:spLocks noChangeArrowheads="1"/>
          </p:cNvSpPr>
          <p:nvPr/>
        </p:nvSpPr>
        <p:spPr bwMode="auto">
          <a:xfrm>
            <a:off x="827088" y="2781300"/>
            <a:ext cx="3527425" cy="2165350"/>
          </a:xfrm>
          <a:prstGeom prst="rect">
            <a:avLst/>
          </a:prstGeom>
          <a:noFill/>
          <a:ln w="9525">
            <a:noFill/>
            <a:miter lim="800000"/>
            <a:headEnd/>
            <a:tailEnd/>
          </a:ln>
          <a:effectLst/>
        </p:spPr>
        <p:txBody>
          <a:bodyPr>
            <a:spAutoFit/>
          </a:bodyPr>
          <a:lstStyle/>
          <a:p>
            <a:pPr algn="r">
              <a:spcBef>
                <a:spcPct val="20000"/>
              </a:spcBef>
              <a:buClr>
                <a:schemeClr val="hlink"/>
              </a:buClr>
              <a:buSzPct val="70000"/>
              <a:buFont typeface="Wingdings" pitchFamily="2" charset="2"/>
              <a:buNone/>
              <a:defRPr/>
            </a:pPr>
            <a:r>
              <a:rPr lang="pl-PL" sz="4000" b="1" dirty="0">
                <a:solidFill>
                  <a:srgbClr val="FFFF00"/>
                </a:solidFill>
                <a:effectLst>
                  <a:outerShdw blurRad="38100" dist="38100" dir="2700000" algn="tl">
                    <a:srgbClr val="000000"/>
                  </a:outerShdw>
                </a:effectLst>
                <a:latin typeface="Calibri" pitchFamily="34" charset="0"/>
                <a:cs typeface="Calibri" pitchFamily="34" charset="0"/>
              </a:rPr>
              <a:t>Jan Paweł II</a:t>
            </a:r>
          </a:p>
          <a:p>
            <a:pPr algn="r">
              <a:spcBef>
                <a:spcPct val="20000"/>
              </a:spcBef>
              <a:buClr>
                <a:schemeClr val="hlink"/>
              </a:buClr>
              <a:buSzPct val="70000"/>
              <a:buFont typeface="Wingdings" pitchFamily="2" charset="2"/>
              <a:buNone/>
              <a:defRPr/>
            </a:pPr>
            <a:r>
              <a:rPr lang="pl-PL" sz="4000" b="1" dirty="0">
                <a:solidFill>
                  <a:srgbClr val="FFFF00"/>
                </a:solidFill>
                <a:effectLst>
                  <a:outerShdw blurRad="38100" dist="38100" dir="2700000" algn="tl">
                    <a:srgbClr val="000000"/>
                  </a:outerShdw>
                </a:effectLst>
                <a:latin typeface="Calibri" pitchFamily="34" charset="0"/>
                <a:cs typeface="Calibri" pitchFamily="34" charset="0"/>
              </a:rPr>
              <a:t>25. 03. 1984</a:t>
            </a:r>
          </a:p>
          <a:p>
            <a:pPr algn="r">
              <a:spcBef>
                <a:spcPct val="20000"/>
              </a:spcBef>
              <a:buClr>
                <a:schemeClr val="hlink"/>
              </a:buClr>
              <a:buSzPct val="70000"/>
              <a:buFont typeface="Wingdings" pitchFamily="2" charset="2"/>
              <a:buNone/>
              <a:defRPr/>
            </a:pPr>
            <a:r>
              <a:rPr lang="pl-PL" sz="4000" b="1" dirty="0">
                <a:solidFill>
                  <a:srgbClr val="FFFF00"/>
                </a:solidFill>
                <a:effectLst>
                  <a:outerShdw blurRad="38100" dist="38100" dir="2700000" algn="tl">
                    <a:srgbClr val="000000"/>
                  </a:outerShdw>
                </a:effectLst>
                <a:latin typeface="Calibri" pitchFamily="34" charset="0"/>
                <a:cs typeface="Calibri" pitchFamily="34" charset="0"/>
              </a:rPr>
              <a:t>Watykan</a:t>
            </a:r>
          </a:p>
        </p:txBody>
      </p:sp>
      <p:sp>
        <p:nvSpPr>
          <p:cNvPr id="25604" name="Prostokąt 3"/>
          <p:cNvSpPr>
            <a:spLocks noChangeArrowheads="1"/>
          </p:cNvSpPr>
          <p:nvPr/>
        </p:nvSpPr>
        <p:spPr bwMode="auto">
          <a:xfrm>
            <a:off x="323850" y="566738"/>
            <a:ext cx="83518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l-PL" dirty="0">
                <a:solidFill>
                  <a:srgbClr val="FFFF00"/>
                </a:solidFill>
                <a:latin typeface="Calibri" pitchFamily="34" charset="0"/>
                <a:cs typeface="Calibri" pitchFamily="34" charset="0"/>
              </a:rPr>
              <a:t>Poświęcenie to zostało publicznie dokonane przez Ojca Świętego Jana Pawła II </a:t>
            </a:r>
            <a:r>
              <a:rPr lang="pl-PL" dirty="0" smtClean="0">
                <a:solidFill>
                  <a:srgbClr val="FFFF00"/>
                </a:solidFill>
                <a:latin typeface="Calibri" pitchFamily="34" charset="0"/>
                <a:cs typeface="Calibri" pitchFamily="34" charset="0"/>
              </a:rPr>
              <a:t/>
            </a:r>
            <a:br>
              <a:rPr lang="pl-PL" dirty="0" smtClean="0">
                <a:solidFill>
                  <a:srgbClr val="FFFF00"/>
                </a:solidFill>
                <a:latin typeface="Calibri" pitchFamily="34" charset="0"/>
                <a:cs typeface="Calibri" pitchFamily="34" charset="0"/>
              </a:rPr>
            </a:br>
            <a:r>
              <a:rPr lang="pl-PL" dirty="0" smtClean="0">
                <a:solidFill>
                  <a:srgbClr val="FFFF00"/>
                </a:solidFill>
                <a:latin typeface="Calibri" pitchFamily="34" charset="0"/>
                <a:cs typeface="Calibri" pitchFamily="34" charset="0"/>
              </a:rPr>
              <a:t>w </a:t>
            </a:r>
            <a:r>
              <a:rPr lang="pl-PL" dirty="0">
                <a:solidFill>
                  <a:srgbClr val="FFFF00"/>
                </a:solidFill>
                <a:latin typeface="Calibri" pitchFamily="34" charset="0"/>
                <a:cs typeface="Calibri" pitchFamily="34" charset="0"/>
              </a:rPr>
              <a:t>Rzymie </a:t>
            </a:r>
            <a:r>
              <a:rPr lang="pl-PL" dirty="0">
                <a:latin typeface="Calibri" pitchFamily="34" charset="0"/>
                <a:cs typeface="Calibri" pitchFamily="34" charset="0"/>
              </a:rPr>
              <a:t>przed wizerunkiem Naszej Pani czczonym w Kaplicy Objawień w Fatimie, który Ojciec Święty - po tym jak napisał do wszystkich Biskupów świata, aby zjednoczyli się z Jego Świątobliwością w tym akcie konsekracji jakiego zamierzał dokonać - celowo nakazał sprowadzić do Rzymu ten wizerunek, aby wyraźnie zaznaczyć, iż Konsekracja jakiej zamierzał dokonać przed tym wizerunkiem była spełnieniem prośby Naszej Pani w Fatimie</a:t>
            </a:r>
            <a:r>
              <a:rPr lang="pl-PL" dirty="0" smtClean="0">
                <a:latin typeface="Calibri" pitchFamily="34" charset="0"/>
                <a:cs typeface="Calibri" pitchFamily="34" charset="0"/>
              </a:rPr>
              <a:t>.   </a:t>
            </a:r>
            <a:r>
              <a:rPr lang="pl-PL" b="1" i="1" dirty="0" smtClean="0">
                <a:solidFill>
                  <a:srgbClr val="FFFF00"/>
                </a:solidFill>
                <a:latin typeface="Calibri" pitchFamily="34" charset="0"/>
                <a:cs typeface="Calibri" pitchFamily="34" charset="0"/>
              </a:rPr>
              <a:t>S. Łucja, 2005 r.</a:t>
            </a:r>
            <a:endParaRPr lang="pl-PL" b="1" i="1" dirty="0">
              <a:solidFill>
                <a:srgbClr val="FFFF00"/>
              </a:solidFill>
              <a:latin typeface="Calibri" pitchFamily="34" charset="0"/>
              <a:cs typeface="Calibri" pitchFamily="34" charset="0"/>
            </a:endParaRPr>
          </a:p>
        </p:txBody>
      </p:sp>
      <p:sp>
        <p:nvSpPr>
          <p:cNvPr id="25605" name="Prostokąt 4"/>
          <p:cNvSpPr>
            <a:spLocks noChangeArrowheads="1"/>
          </p:cNvSpPr>
          <p:nvPr/>
        </p:nvSpPr>
        <p:spPr bwMode="auto">
          <a:xfrm>
            <a:off x="323850" y="5229225"/>
            <a:ext cx="828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l-PL" dirty="0" smtClean="0">
                <a:latin typeface="Calibri" pitchFamily="34" charset="0"/>
                <a:cs typeface="Calibri" pitchFamily="34" charset="0"/>
              </a:rPr>
              <a:t>„Akt </a:t>
            </a:r>
            <a:r>
              <a:rPr lang="pl-PL" dirty="0">
                <a:latin typeface="Calibri" pitchFamily="34" charset="0"/>
                <a:cs typeface="Calibri" pitchFamily="34" charset="0"/>
              </a:rPr>
              <a:t>ten został ponowiony raz jeszcze. Wezwanie Maryi nie jest jednorazowe. Jej apel musi być podejmowany z pokolenia na pokolenie, zgodnie z coraz nowymi ’znakami </a:t>
            </a:r>
            <a:r>
              <a:rPr lang="pl-PL" dirty="0" smtClean="0">
                <a:latin typeface="Calibri" pitchFamily="34" charset="0"/>
                <a:cs typeface="Calibri" pitchFamily="34" charset="0"/>
              </a:rPr>
              <a:t>czasu’. </a:t>
            </a:r>
            <a:r>
              <a:rPr lang="pl-PL" dirty="0">
                <a:latin typeface="Calibri" pitchFamily="34" charset="0"/>
                <a:cs typeface="Calibri" pitchFamily="34" charset="0"/>
              </a:rPr>
              <a:t>Trzeba do niego nieustannie powracać. Trzeba go podejmować wciąż na </a:t>
            </a:r>
            <a:r>
              <a:rPr lang="pl-PL" dirty="0" smtClean="0">
                <a:latin typeface="Calibri" pitchFamily="34" charset="0"/>
                <a:cs typeface="Calibri" pitchFamily="34" charset="0"/>
              </a:rPr>
              <a:t>nowo”. </a:t>
            </a:r>
            <a:r>
              <a:rPr lang="pl-PL" b="1" i="1" dirty="0" smtClean="0">
                <a:solidFill>
                  <a:srgbClr val="FFFF00"/>
                </a:solidFill>
                <a:latin typeface="Calibri" pitchFamily="34" charset="0"/>
                <a:cs typeface="Calibri" pitchFamily="34" charset="0"/>
              </a:rPr>
              <a:t>Jan Paweł II 1982 r.</a:t>
            </a:r>
            <a:endParaRPr lang="pl-PL" b="1" i="1" dirty="0">
              <a:solidFill>
                <a:srgbClr val="FFFF00"/>
              </a:solidFill>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570424" y="332656"/>
            <a:ext cx="5168979" cy="707886"/>
          </a:xfrm>
          <a:prstGeom prst="rect">
            <a:avLst/>
          </a:prstGeom>
        </p:spPr>
        <p:txBody>
          <a:bodyPr wrap="none">
            <a:spAutoFit/>
          </a:bodyPr>
          <a:lstStyle/>
          <a:p>
            <a:r>
              <a:rPr lang="pl-PL" sz="4000" b="1" dirty="0" smtClean="0">
                <a:solidFill>
                  <a:srgbClr val="FFFF00"/>
                </a:solidFill>
                <a:latin typeface="Calibri" pitchFamily="34" charset="0"/>
              </a:rPr>
              <a:t>Objawienia Prywatne!?</a:t>
            </a:r>
            <a:endParaRPr lang="pl-PL" sz="4000" b="1" dirty="0"/>
          </a:p>
        </p:txBody>
      </p:sp>
      <p:sp>
        <p:nvSpPr>
          <p:cNvPr id="6" name="Prostokąt 5"/>
          <p:cNvSpPr/>
          <p:nvPr/>
        </p:nvSpPr>
        <p:spPr>
          <a:xfrm>
            <a:off x="536392" y="980728"/>
            <a:ext cx="8424936" cy="5632311"/>
          </a:xfrm>
          <a:prstGeom prst="rect">
            <a:avLst/>
          </a:prstGeom>
        </p:spPr>
        <p:txBody>
          <a:bodyPr wrap="square">
            <a:spAutoFit/>
          </a:bodyPr>
          <a:lstStyle/>
          <a:p>
            <a:pPr algn="just"/>
            <a:r>
              <a:rPr lang="pl-PL" b="1" dirty="0">
                <a:solidFill>
                  <a:srgbClr val="FFFF00"/>
                </a:solidFill>
                <a:latin typeface="Calibri" panose="020F0502020204030204" pitchFamily="34" charset="0"/>
              </a:rPr>
              <a:t>o. Grzegorz </a:t>
            </a:r>
            <a:r>
              <a:rPr lang="pl-PL" b="1" dirty="0" smtClean="0">
                <a:solidFill>
                  <a:srgbClr val="FFFF00"/>
                </a:solidFill>
                <a:latin typeface="Calibri" panose="020F0502020204030204" pitchFamily="34" charset="0"/>
              </a:rPr>
              <a:t>Bartosik</a:t>
            </a:r>
          </a:p>
          <a:p>
            <a:pPr algn="just"/>
            <a:r>
              <a:rPr lang="pl-PL" b="1" i="1" dirty="0" smtClean="0">
                <a:solidFill>
                  <a:srgbClr val="FFFF00"/>
                </a:solidFill>
                <a:latin typeface="Calibri" panose="020F0502020204030204" pitchFamily="34" charset="0"/>
              </a:rPr>
              <a:t>Niepokalane </a:t>
            </a:r>
            <a:r>
              <a:rPr lang="pl-PL" b="1" i="1" dirty="0">
                <a:solidFill>
                  <a:srgbClr val="FFFF00"/>
                </a:solidFill>
                <a:latin typeface="Calibri" panose="020F0502020204030204" pitchFamily="34" charset="0"/>
              </a:rPr>
              <a:t>Serce </a:t>
            </a:r>
            <a:r>
              <a:rPr lang="pl-PL" b="1" i="1" dirty="0" smtClean="0">
                <a:solidFill>
                  <a:srgbClr val="FFFF00"/>
                </a:solidFill>
                <a:latin typeface="Calibri" panose="020F0502020204030204" pitchFamily="34" charset="0"/>
              </a:rPr>
              <a:t>Maryi, </a:t>
            </a:r>
            <a:r>
              <a:rPr lang="pl-PL" b="1" dirty="0" smtClean="0">
                <a:solidFill>
                  <a:srgbClr val="FFFF00"/>
                </a:solidFill>
                <a:latin typeface="Calibri" panose="020F0502020204030204" pitchFamily="34" charset="0"/>
              </a:rPr>
              <a:t>Ząbki 2011</a:t>
            </a:r>
          </a:p>
          <a:p>
            <a:pPr algn="just"/>
            <a:endParaRPr lang="pl-PL" dirty="0">
              <a:solidFill>
                <a:srgbClr val="FFFF00"/>
              </a:solidFill>
              <a:latin typeface="Calibri" panose="020F0502020204030204" pitchFamily="34" charset="0"/>
            </a:endParaRPr>
          </a:p>
          <a:p>
            <a:pPr algn="just"/>
            <a:endParaRPr lang="pl-PL" dirty="0" smtClean="0">
              <a:latin typeface="Calibri" panose="020F0502020204030204" pitchFamily="34" charset="0"/>
            </a:endParaRPr>
          </a:p>
          <a:p>
            <a:pPr algn="just"/>
            <a:endParaRPr lang="pl-PL" dirty="0">
              <a:latin typeface="Calibri" panose="020F0502020204030204" pitchFamily="34" charset="0"/>
            </a:endParaRPr>
          </a:p>
          <a:p>
            <a:pPr algn="just"/>
            <a:endParaRPr lang="pl-PL" dirty="0" smtClean="0">
              <a:latin typeface="Calibri" panose="020F0502020204030204" pitchFamily="34" charset="0"/>
            </a:endParaRPr>
          </a:p>
          <a:p>
            <a:pPr algn="just"/>
            <a:r>
              <a:rPr lang="pl-PL" sz="2800" dirty="0" smtClean="0">
                <a:latin typeface="Calibri" panose="020F0502020204030204" pitchFamily="34" charset="0"/>
              </a:rPr>
              <a:t>Dziś </a:t>
            </a:r>
            <a:r>
              <a:rPr lang="pl-PL" sz="2800" dirty="0">
                <a:latin typeface="Calibri" panose="020F0502020204030204" pitchFamily="34" charset="0"/>
              </a:rPr>
              <a:t>trzeba natomiast </a:t>
            </a:r>
            <a:r>
              <a:rPr lang="pl-PL" sz="2800" dirty="0" smtClean="0">
                <a:latin typeface="Calibri" panose="020F0502020204030204" pitchFamily="34" charset="0"/>
              </a:rPr>
              <a:t>zwrócić</a:t>
            </a:r>
          </a:p>
          <a:p>
            <a:pPr algn="just"/>
            <a:r>
              <a:rPr lang="pl-PL" sz="2800" dirty="0" smtClean="0">
                <a:latin typeface="Calibri" panose="020F0502020204030204" pitchFamily="34" charset="0"/>
              </a:rPr>
              <a:t>uwagę </a:t>
            </a:r>
            <a:r>
              <a:rPr lang="pl-PL" sz="2800" dirty="0">
                <a:latin typeface="Calibri" panose="020F0502020204030204" pitchFamily="34" charset="0"/>
              </a:rPr>
              <a:t>na to, że </a:t>
            </a:r>
            <a:r>
              <a:rPr lang="pl-PL" sz="2800" dirty="0">
                <a:solidFill>
                  <a:srgbClr val="FFFF00"/>
                </a:solidFill>
                <a:latin typeface="Calibri" panose="020F0502020204030204" pitchFamily="34" charset="0"/>
              </a:rPr>
              <a:t>skoro jakieś </a:t>
            </a:r>
            <a:endParaRPr lang="pl-PL" sz="2800" dirty="0" smtClean="0">
              <a:solidFill>
                <a:srgbClr val="FFFF00"/>
              </a:solidFill>
              <a:latin typeface="Calibri" panose="020F0502020204030204" pitchFamily="34" charset="0"/>
            </a:endParaRPr>
          </a:p>
          <a:p>
            <a:pPr algn="just"/>
            <a:r>
              <a:rPr lang="pl-PL" sz="2800" dirty="0" smtClean="0">
                <a:solidFill>
                  <a:srgbClr val="FFFF00"/>
                </a:solidFill>
                <a:latin typeface="Calibri" panose="020F0502020204030204" pitchFamily="34" charset="0"/>
              </a:rPr>
              <a:t>„objawienia prywatne”</a:t>
            </a:r>
          </a:p>
          <a:p>
            <a:pPr algn="just"/>
            <a:r>
              <a:rPr lang="pl-PL" sz="2800" dirty="0" smtClean="0">
                <a:solidFill>
                  <a:srgbClr val="FFFF00"/>
                </a:solidFill>
                <a:latin typeface="Calibri" panose="020F0502020204030204" pitchFamily="34" charset="0"/>
              </a:rPr>
              <a:t>są </a:t>
            </a:r>
            <a:r>
              <a:rPr lang="pl-PL" sz="2800" dirty="0">
                <a:solidFill>
                  <a:srgbClr val="FFFF00"/>
                </a:solidFill>
                <a:latin typeface="Calibri" panose="020F0502020204030204" pitchFamily="34" charset="0"/>
              </a:rPr>
              <a:t>prawdziwe (co Kościół </a:t>
            </a:r>
            <a:r>
              <a:rPr lang="pl-PL" sz="2800" dirty="0" smtClean="0">
                <a:solidFill>
                  <a:srgbClr val="FFFF00"/>
                </a:solidFill>
                <a:latin typeface="Calibri" panose="020F0502020204030204" pitchFamily="34" charset="0"/>
              </a:rPr>
              <a:t>bada</a:t>
            </a:r>
          </a:p>
          <a:p>
            <a:pPr algn="just"/>
            <a:r>
              <a:rPr lang="pl-PL" sz="2800" dirty="0" smtClean="0">
                <a:solidFill>
                  <a:srgbClr val="FFFF00"/>
                </a:solidFill>
                <a:latin typeface="Calibri" panose="020F0502020204030204" pitchFamily="34" charset="0"/>
              </a:rPr>
              <a:t>bardzo </a:t>
            </a:r>
            <a:r>
              <a:rPr lang="pl-PL" sz="2800" dirty="0">
                <a:solidFill>
                  <a:srgbClr val="FFFF00"/>
                </a:solidFill>
                <a:latin typeface="Calibri" panose="020F0502020204030204" pitchFamily="34" charset="0"/>
              </a:rPr>
              <a:t>wnikliwie), to należy im się </a:t>
            </a:r>
            <a:r>
              <a:rPr lang="pl-PL" sz="2800" dirty="0" smtClean="0">
                <a:solidFill>
                  <a:srgbClr val="FFFF00"/>
                </a:solidFill>
                <a:latin typeface="Calibri" panose="020F0502020204030204" pitchFamily="34" charset="0"/>
              </a:rPr>
              <a:t>najwyższy szacunek </a:t>
            </a:r>
            <a:br>
              <a:rPr lang="pl-PL" sz="2800" dirty="0" smtClean="0">
                <a:solidFill>
                  <a:srgbClr val="FFFF00"/>
                </a:solidFill>
                <a:latin typeface="Calibri" panose="020F0502020204030204" pitchFamily="34" charset="0"/>
              </a:rPr>
            </a:br>
            <a:r>
              <a:rPr lang="pl-PL" sz="2800" dirty="0" smtClean="0">
                <a:solidFill>
                  <a:srgbClr val="FFFF00"/>
                </a:solidFill>
                <a:latin typeface="Calibri" panose="020F0502020204030204" pitchFamily="34" charset="0"/>
              </a:rPr>
              <a:t>i </a:t>
            </a:r>
            <a:r>
              <a:rPr lang="pl-PL" sz="2800" dirty="0">
                <a:solidFill>
                  <a:srgbClr val="FFFF00"/>
                </a:solidFill>
                <a:latin typeface="Calibri" panose="020F0502020204030204" pitchFamily="34" charset="0"/>
              </a:rPr>
              <a:t>posłuszeństwo, bowiem ich ostatecznym autorem jest sam Bóg</a:t>
            </a:r>
            <a:r>
              <a:rPr lang="pl-PL" sz="2800" dirty="0">
                <a:latin typeface="Calibri" panose="020F0502020204030204" pitchFamily="34" charset="0"/>
              </a:rPr>
              <a:t>, i to on posyła swoich posłańców, aby w określonym momencie historii przekazać ludzkości swe orędzie. </a:t>
            </a:r>
          </a:p>
        </p:txBody>
      </p:sp>
      <p:pic>
        <p:nvPicPr>
          <p:cNvPr id="5122" name="Picture 2" descr="C:\Users\uzytkownik\Pictures\FOTO RELIGIA\zwiastowanie2a.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93702" y="-1"/>
            <a:ext cx="3050298" cy="427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919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76056" y="620688"/>
            <a:ext cx="3528392" cy="1944216"/>
          </a:xfrm>
        </p:spPr>
        <p:txBody>
          <a:bodyPr/>
          <a:lstStyle/>
          <a:p>
            <a:pPr algn="l"/>
            <a:r>
              <a:rPr lang="pl-PL" sz="3600" dirty="0">
                <a:solidFill>
                  <a:srgbClr val="FFFF00"/>
                </a:solidFill>
                <a:effectLst/>
                <a:latin typeface="Calibri" pitchFamily="34" charset="0"/>
                <a:cs typeface="Calibri" pitchFamily="34" charset="0"/>
              </a:rPr>
              <a:t>13 maja </a:t>
            </a:r>
            <a:r>
              <a:rPr lang="pl-PL" sz="3600" dirty="0" smtClean="0">
                <a:solidFill>
                  <a:srgbClr val="FFFF00"/>
                </a:solidFill>
                <a:effectLst/>
                <a:latin typeface="Calibri" pitchFamily="34" charset="0"/>
                <a:cs typeface="Calibri" pitchFamily="34" charset="0"/>
              </a:rPr>
              <a:t>1984</a:t>
            </a:r>
            <a:br>
              <a:rPr lang="pl-PL" sz="3600" dirty="0" smtClean="0">
                <a:solidFill>
                  <a:srgbClr val="FFFF00"/>
                </a:solidFill>
                <a:effectLst/>
                <a:latin typeface="Calibri" pitchFamily="34" charset="0"/>
                <a:cs typeface="Calibri" pitchFamily="34" charset="0"/>
              </a:rPr>
            </a:br>
            <a:r>
              <a:rPr lang="pl-PL" sz="3600" dirty="0" smtClean="0">
                <a:solidFill>
                  <a:srgbClr val="FFFF00"/>
                </a:solidFill>
                <a:effectLst/>
                <a:latin typeface="Calibri" pitchFamily="34" charset="0"/>
                <a:cs typeface="Calibri" pitchFamily="34" charset="0"/>
              </a:rPr>
              <a:t>wybuch</a:t>
            </a:r>
            <a:br>
              <a:rPr lang="pl-PL" sz="3600" dirty="0" smtClean="0">
                <a:solidFill>
                  <a:srgbClr val="FFFF00"/>
                </a:solidFill>
                <a:effectLst/>
                <a:latin typeface="Calibri" pitchFamily="34" charset="0"/>
                <a:cs typeface="Calibri" pitchFamily="34" charset="0"/>
              </a:rPr>
            </a:br>
            <a:r>
              <a:rPr lang="pl-PL" sz="3600" dirty="0" smtClean="0">
                <a:solidFill>
                  <a:srgbClr val="FFFF00"/>
                </a:solidFill>
                <a:effectLst/>
                <a:latin typeface="Calibri" pitchFamily="34" charset="0"/>
                <a:cs typeface="Calibri" pitchFamily="34" charset="0"/>
              </a:rPr>
              <a:t>w Murmańsku</a:t>
            </a:r>
            <a:endParaRPr lang="pl-PL" dirty="0"/>
          </a:p>
        </p:txBody>
      </p:sp>
      <p:sp>
        <p:nvSpPr>
          <p:cNvPr id="5" name="Symbol zastępczy tekstu 4"/>
          <p:cNvSpPr>
            <a:spLocks noGrp="1"/>
          </p:cNvSpPr>
          <p:nvPr>
            <p:ph type="body" sz="half" idx="3"/>
          </p:nvPr>
        </p:nvSpPr>
        <p:spPr>
          <a:xfrm>
            <a:off x="467544" y="2492896"/>
            <a:ext cx="8219256" cy="4176464"/>
          </a:xfrm>
        </p:spPr>
        <p:txBody>
          <a:bodyPr/>
          <a:lstStyle/>
          <a:p>
            <a:pPr marL="0" indent="0" algn="just">
              <a:buNone/>
            </a:pPr>
            <a:r>
              <a:rPr lang="pl-PL" sz="2000" dirty="0" smtClean="0">
                <a:effectLst/>
                <a:latin typeface="Calibri" pitchFamily="34" charset="0"/>
                <a:cs typeface="Calibri" pitchFamily="34" charset="0"/>
              </a:rPr>
              <a:t>	Jak </a:t>
            </a:r>
            <a:r>
              <a:rPr lang="pl-PL" sz="2000" dirty="0">
                <a:effectLst/>
                <a:latin typeface="Calibri" pitchFamily="34" charset="0"/>
                <a:cs typeface="Calibri" pitchFamily="34" charset="0"/>
              </a:rPr>
              <a:t>informowała w 1984 roku prasa włoska, doszło do dość tajemniczego zdarzenia w sowieckiej bazie w </a:t>
            </a:r>
            <a:r>
              <a:rPr lang="pl-PL" sz="2000" b="1" dirty="0" err="1" smtClean="0">
                <a:effectLst/>
                <a:latin typeface="Calibri" pitchFamily="34" charset="0"/>
                <a:cs typeface="Calibri" pitchFamily="34" charset="0"/>
              </a:rPr>
              <a:t>Siewieromorsku</a:t>
            </a:r>
            <a:r>
              <a:rPr lang="pl-PL" sz="2000" dirty="0" smtClean="0">
                <a:effectLst/>
                <a:latin typeface="Calibri" pitchFamily="34" charset="0"/>
                <a:cs typeface="Calibri" pitchFamily="34" charset="0"/>
              </a:rPr>
              <a:t> </a:t>
            </a:r>
            <a:r>
              <a:rPr lang="pl-PL" sz="2000" dirty="0">
                <a:effectLst/>
                <a:latin typeface="Calibri" pitchFamily="34" charset="0"/>
                <a:cs typeface="Calibri" pitchFamily="34" charset="0"/>
              </a:rPr>
              <a:t>na Morzu Północnym. Otóż 13 maja 1984, w święto fatimskie, z nieznanych przyczyn miał miejsce wybuch, który zniszczył znaczną część radzieckiego arsenału broni jądrowej. </a:t>
            </a:r>
            <a:r>
              <a:rPr lang="pl-PL" sz="2000" b="1" dirty="0">
                <a:effectLst/>
                <a:latin typeface="Calibri" pitchFamily="34" charset="0"/>
                <a:cs typeface="Calibri" pitchFamily="34" charset="0"/>
              </a:rPr>
              <a:t>Alberto Leoni</a:t>
            </a:r>
            <a:r>
              <a:rPr lang="pl-PL" sz="2000" dirty="0">
                <a:effectLst/>
                <a:latin typeface="Calibri" pitchFamily="34" charset="0"/>
                <a:cs typeface="Calibri" pitchFamily="34" charset="0"/>
              </a:rPr>
              <a:t>, ekspert historii wojskowej, napisał: „Bez tego systemu pocisków kontrolujących Atlantyk ZSRR nie miało już najmniejszych szans na zwycięstwo”. Z powodu osłabienia potencjału atomowego ZSRR zdecydował się wówczas na politykę ustępstw. Rok później objął rządy na Kremlu Michaił Gorbaczow. Rozpoczęła się tzw. pierestrojka, przebudowa systemu, która otworzyła imperium na </a:t>
            </a:r>
            <a:r>
              <a:rPr lang="pl-PL" sz="2000" dirty="0" smtClean="0">
                <a:effectLst/>
                <a:latin typeface="Calibri" pitchFamily="34" charset="0"/>
                <a:cs typeface="Calibri" pitchFamily="34" charset="0"/>
              </a:rPr>
              <a:t>świat.</a:t>
            </a:r>
          </a:p>
          <a:p>
            <a:pPr marL="0" indent="0" algn="just">
              <a:buNone/>
            </a:pPr>
            <a:r>
              <a:rPr lang="pl-PL" sz="1400" dirty="0" smtClean="0">
                <a:effectLst/>
                <a:latin typeface="Calibri" pitchFamily="34" charset="0"/>
                <a:cs typeface="Calibri" pitchFamily="34" charset="0"/>
              </a:rPr>
              <a:t>Wydarzenia </a:t>
            </a:r>
            <a:r>
              <a:rPr lang="pl-PL" sz="1400" dirty="0">
                <a:effectLst/>
                <a:latin typeface="Calibri" pitchFamily="34" charset="0"/>
                <a:cs typeface="Calibri" pitchFamily="34" charset="0"/>
              </a:rPr>
              <a:t>te - jak przypomina </a:t>
            </a:r>
            <a:r>
              <a:rPr lang="pl-PL" sz="1400" b="1" dirty="0">
                <a:effectLst/>
                <a:latin typeface="Calibri" pitchFamily="34" charset="0"/>
                <a:cs typeface="Calibri" pitchFamily="34" charset="0"/>
              </a:rPr>
              <a:t>G. Weigel </a:t>
            </a:r>
            <a:r>
              <a:rPr lang="pl-PL" sz="1400" dirty="0">
                <a:effectLst/>
                <a:latin typeface="Calibri" pitchFamily="34" charset="0"/>
                <a:cs typeface="Calibri" pitchFamily="34" charset="0"/>
              </a:rPr>
              <a:t>- przypadły w czasie Roku Odkupienia. Zgodnie z tradycyjnym datowaniem ziemskiego życia Chrystusa, Rok Odkupienia 1983-1984 wyznaczał 1950. rocznicę zbawczej śmierci Jezusa, będącą punktem zwrotnym w historii świata. Zbieżność tych dat i wydarzeń, jak również zbieżność z dniem 13 maja, jest dziś niezmiernie wymowna.</a:t>
            </a:r>
          </a:p>
        </p:txBody>
      </p:sp>
      <p:pic>
        <p:nvPicPr>
          <p:cNvPr id="1026" name="Picture 2" descr="E:\siewiernomorsk 198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25" y="332656"/>
            <a:ext cx="1610080" cy="21046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siewiernomorsk 19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321628"/>
            <a:ext cx="2923524" cy="2115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2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67136" y="908720"/>
            <a:ext cx="5565304" cy="2520280"/>
          </a:xfrm>
        </p:spPr>
        <p:txBody>
          <a:bodyPr/>
          <a:lstStyle/>
          <a:p>
            <a:pPr marL="0" indent="0" algn="l"/>
            <a:r>
              <a:rPr lang="pl-PL" sz="4000" dirty="0">
                <a:solidFill>
                  <a:srgbClr val="FFFF00"/>
                </a:solidFill>
                <a:effectLst/>
                <a:latin typeface="Calibri" panose="020F0502020204030204" pitchFamily="34" charset="0"/>
              </a:rPr>
              <a:t>Świadectwo </a:t>
            </a:r>
            <a:r>
              <a:rPr lang="pl-PL" sz="4000" dirty="0" smtClean="0">
                <a:solidFill>
                  <a:srgbClr val="FFFF00"/>
                </a:solidFill>
                <a:effectLst/>
                <a:latin typeface="Calibri" panose="020F0502020204030204" pitchFamily="34" charset="0"/>
              </a:rPr>
              <a:t>egzorcysty</a:t>
            </a:r>
            <a:br>
              <a:rPr lang="pl-PL" sz="4000" dirty="0" smtClean="0">
                <a:solidFill>
                  <a:srgbClr val="FFFF00"/>
                </a:solidFill>
                <a:effectLst/>
                <a:latin typeface="Calibri" panose="020F0502020204030204" pitchFamily="34" charset="0"/>
              </a:rPr>
            </a:br>
            <a:r>
              <a:rPr lang="pl-PL" sz="4000" dirty="0" smtClean="0">
                <a:solidFill>
                  <a:srgbClr val="FFFF00"/>
                </a:solidFill>
                <a:effectLst/>
                <a:latin typeface="Calibri" panose="020F0502020204030204" pitchFamily="34" charset="0"/>
              </a:rPr>
              <a:t>Wywiad</a:t>
            </a:r>
            <a:br>
              <a:rPr lang="pl-PL" sz="4000" dirty="0" smtClean="0">
                <a:solidFill>
                  <a:srgbClr val="FFFF00"/>
                </a:solidFill>
                <a:effectLst/>
                <a:latin typeface="Calibri" panose="020F0502020204030204" pitchFamily="34" charset="0"/>
              </a:rPr>
            </a:br>
            <a:r>
              <a:rPr lang="pl-PL" sz="4000" dirty="0" smtClean="0">
                <a:solidFill>
                  <a:srgbClr val="FFFF00"/>
                </a:solidFill>
                <a:effectLst/>
                <a:latin typeface="Calibri" panose="020F0502020204030204" pitchFamily="34" charset="0"/>
              </a:rPr>
              <a:t>z </a:t>
            </a:r>
            <a:r>
              <a:rPr lang="pl-PL" sz="4000" dirty="0">
                <a:solidFill>
                  <a:srgbClr val="FFFF00"/>
                </a:solidFill>
                <a:effectLst/>
                <a:latin typeface="Calibri" panose="020F0502020204030204" pitchFamily="34" charset="0"/>
              </a:rPr>
              <a:t>ks. </a:t>
            </a:r>
            <a:r>
              <a:rPr lang="pl-PL" sz="4000" dirty="0" smtClean="0">
                <a:solidFill>
                  <a:srgbClr val="FFFF00"/>
                </a:solidFill>
                <a:effectLst/>
                <a:latin typeface="Calibri" panose="020F0502020204030204" pitchFamily="34" charset="0"/>
              </a:rPr>
              <a:t>Gabrielem</a:t>
            </a:r>
            <a:br>
              <a:rPr lang="pl-PL" sz="4000" dirty="0" smtClean="0">
                <a:solidFill>
                  <a:srgbClr val="FFFF00"/>
                </a:solidFill>
                <a:effectLst/>
                <a:latin typeface="Calibri" panose="020F0502020204030204" pitchFamily="34" charset="0"/>
              </a:rPr>
            </a:br>
            <a:r>
              <a:rPr lang="pl-PL" sz="4000" dirty="0" err="1" smtClean="0">
                <a:solidFill>
                  <a:srgbClr val="FFFF00"/>
                </a:solidFill>
                <a:effectLst/>
                <a:latin typeface="Calibri" panose="020F0502020204030204" pitchFamily="34" charset="0"/>
              </a:rPr>
              <a:t>Amorthem</a:t>
            </a:r>
            <a:endParaRPr lang="pl-PL" sz="4000" dirty="0">
              <a:solidFill>
                <a:srgbClr val="FFFF00"/>
              </a:solidFill>
              <a:effectLst/>
              <a:latin typeface="Calibri" panose="020F0502020204030204" pitchFamily="34" charset="0"/>
            </a:endParaRPr>
          </a:p>
        </p:txBody>
      </p:sp>
      <p:sp>
        <p:nvSpPr>
          <p:cNvPr id="3" name="Symbol zastępczy zawartości 2"/>
          <p:cNvSpPr>
            <a:spLocks noGrp="1"/>
          </p:cNvSpPr>
          <p:nvPr>
            <p:ph idx="1"/>
          </p:nvPr>
        </p:nvSpPr>
        <p:spPr>
          <a:xfrm>
            <a:off x="422378" y="3789040"/>
            <a:ext cx="8147248" cy="2808312"/>
          </a:xfrm>
        </p:spPr>
        <p:txBody>
          <a:bodyPr/>
          <a:lstStyle/>
          <a:p>
            <a:pPr marL="0" indent="0" algn="just">
              <a:buNone/>
            </a:pPr>
            <a:r>
              <a:rPr lang="pl-PL" sz="2000" dirty="0">
                <a:effectLst/>
                <a:latin typeface="Calibri" panose="020F0502020204030204" pitchFamily="34" charset="0"/>
              </a:rPr>
              <a:t>Złe duchy reagują bardzo źle, stają się wręcz szalone, na imię Jana Pawła II: „Tamten nie, tamten nie”, mówią mi. Kiedy pytam dlaczego, odpowiadają: „Ponieważ zniszczył nasze plany, starannie przygotowane”. Myślę, że się odno­szą do upadku komunizmu, a dokładnie do powierzenia świata Niepokalanemu Sercu Maryi, którego Jan Paweł II dokonał 25 marca 1984 r. Uczynił to w jedności z wszyst­kimi biskupami, w Bazylice św. Piotra, w obecności figury Madonny z Fatimy. Od tamtej chwili rozpoczął się upadek komunizmu</a:t>
            </a:r>
            <a:r>
              <a:rPr lang="pl-PL" sz="2000" dirty="0" smtClean="0">
                <a:effectLst/>
                <a:latin typeface="Calibri" panose="020F0502020204030204" pitchFamily="34" charset="0"/>
              </a:rPr>
              <a:t>.</a:t>
            </a:r>
            <a:endParaRPr lang="pl-PL" sz="2000" dirty="0">
              <a:effectLst/>
              <a:latin typeface="Calibri" panose="020F0502020204030204" pitchFamily="34" charset="0"/>
            </a:endParaRPr>
          </a:p>
        </p:txBody>
      </p:sp>
      <p:pic>
        <p:nvPicPr>
          <p:cNvPr id="1026" name="Picture 2" descr="http://www.poczytaj.pl/okl/68000/686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2362032" cy="343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965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741838" y="550984"/>
            <a:ext cx="5184576" cy="1872208"/>
          </a:xfrm>
        </p:spPr>
        <p:txBody>
          <a:bodyPr/>
          <a:lstStyle/>
          <a:p>
            <a:pPr algn="l"/>
            <a:r>
              <a:rPr lang="pl-PL" sz="3600" dirty="0">
                <a:solidFill>
                  <a:srgbClr val="FFFF00"/>
                </a:solidFill>
                <a:effectLst/>
                <a:latin typeface="Calibri" pitchFamily="34" charset="0"/>
                <a:cs typeface="Calibri" pitchFamily="34" charset="0"/>
              </a:rPr>
              <a:t>1</a:t>
            </a:r>
            <a:r>
              <a:rPr lang="pl-PL" sz="3600" dirty="0" smtClean="0">
                <a:solidFill>
                  <a:srgbClr val="FFFF00"/>
                </a:solidFill>
                <a:effectLst/>
                <a:latin typeface="Calibri" pitchFamily="34" charset="0"/>
                <a:cs typeface="Calibri" pitchFamily="34" charset="0"/>
              </a:rPr>
              <a:t>0. rocznica zamachu</a:t>
            </a:r>
            <a:br>
              <a:rPr lang="pl-PL" sz="3600" dirty="0" smtClean="0">
                <a:solidFill>
                  <a:srgbClr val="FFFF00"/>
                </a:solidFill>
                <a:effectLst/>
                <a:latin typeface="Calibri" pitchFamily="34" charset="0"/>
                <a:cs typeface="Calibri" pitchFamily="34" charset="0"/>
              </a:rPr>
            </a:br>
            <a:r>
              <a:rPr lang="pl-PL" sz="3600" dirty="0" smtClean="0">
                <a:solidFill>
                  <a:srgbClr val="FFFF00"/>
                </a:solidFill>
                <a:effectLst/>
                <a:latin typeface="Calibri" pitchFamily="34" charset="0"/>
                <a:cs typeface="Calibri" pitchFamily="34" charset="0"/>
              </a:rPr>
              <a:t>na Jana Pawła II</a:t>
            </a:r>
            <a:endParaRPr lang="pl-PL" dirty="0"/>
          </a:p>
        </p:txBody>
      </p:sp>
      <p:sp>
        <p:nvSpPr>
          <p:cNvPr id="5" name="Symbol zastępczy tekstu 4"/>
          <p:cNvSpPr>
            <a:spLocks noGrp="1"/>
          </p:cNvSpPr>
          <p:nvPr>
            <p:ph type="body" sz="half" idx="3"/>
          </p:nvPr>
        </p:nvSpPr>
        <p:spPr>
          <a:xfrm>
            <a:off x="251520" y="2641521"/>
            <a:ext cx="8568952" cy="4027839"/>
          </a:xfrm>
        </p:spPr>
        <p:txBody>
          <a:bodyPr/>
          <a:lstStyle/>
          <a:p>
            <a:pPr marL="0" indent="0" algn="just">
              <a:buNone/>
            </a:pPr>
            <a:r>
              <a:rPr lang="pl-PL" sz="2000" b="1" dirty="0" smtClean="0">
                <a:solidFill>
                  <a:srgbClr val="FFFF00"/>
                </a:solidFill>
                <a:effectLst/>
                <a:latin typeface="Calibri" pitchFamily="34" charset="0"/>
                <a:cs typeface="Calibri" pitchFamily="34" charset="0"/>
              </a:rPr>
              <a:t>13 maja 1991 – Jan Paweł II w Fatimie</a:t>
            </a:r>
          </a:p>
          <a:p>
            <a:pPr marL="0" indent="0" algn="just">
              <a:buNone/>
            </a:pPr>
            <a:r>
              <a:rPr lang="pl-PL" sz="2000" b="1" dirty="0" smtClean="0">
                <a:solidFill>
                  <a:srgbClr val="FFFF00"/>
                </a:solidFill>
                <a:effectLst/>
                <a:latin typeface="Calibri" pitchFamily="34" charset="0"/>
                <a:cs typeface="Calibri" pitchFamily="34" charset="0"/>
              </a:rPr>
              <a:t>19-22 sierpnia 1991 </a:t>
            </a:r>
            <a:r>
              <a:rPr lang="pl-PL" sz="2000" dirty="0" smtClean="0">
                <a:effectLst/>
                <a:latin typeface="Calibri" pitchFamily="34" charset="0"/>
                <a:cs typeface="Calibri" pitchFamily="34" charset="0"/>
              </a:rPr>
              <a:t>– pucz generałów przeciwko M. Gorbaczowowi (Sekretarz Generalny Komitetu Centralnego), na czele </a:t>
            </a:r>
            <a:r>
              <a:rPr lang="pl-PL" sz="2000" dirty="0">
                <a:effectLst/>
                <a:latin typeface="Calibri" pitchFamily="34" charset="0"/>
                <a:cs typeface="Calibri" pitchFamily="34" charset="0"/>
              </a:rPr>
              <a:t>stał  wiceprezydent ZSRR Giennadij </a:t>
            </a:r>
            <a:r>
              <a:rPr lang="pl-PL" sz="2000" dirty="0" err="1" smtClean="0">
                <a:effectLst/>
                <a:latin typeface="Calibri" pitchFamily="34" charset="0"/>
                <a:cs typeface="Calibri" pitchFamily="34" charset="0"/>
              </a:rPr>
              <a:t>Janajew</a:t>
            </a:r>
            <a:endParaRPr lang="pl-PL" sz="2000" b="1" dirty="0">
              <a:solidFill>
                <a:srgbClr val="FFFF00"/>
              </a:solidFill>
              <a:effectLst/>
              <a:latin typeface="Calibri" pitchFamily="34" charset="0"/>
              <a:cs typeface="Calibri" pitchFamily="34" charset="0"/>
            </a:endParaRPr>
          </a:p>
          <a:p>
            <a:pPr marL="0" indent="0" algn="just">
              <a:buNone/>
            </a:pPr>
            <a:r>
              <a:rPr lang="pl-PL" sz="2000" b="1" dirty="0" smtClean="0">
                <a:solidFill>
                  <a:srgbClr val="FFFF00"/>
                </a:solidFill>
                <a:effectLst/>
                <a:latin typeface="Calibri" pitchFamily="34" charset="0"/>
                <a:cs typeface="Calibri" pitchFamily="34" charset="0"/>
              </a:rPr>
              <a:t>22 sierpnia 1991 </a:t>
            </a:r>
            <a:r>
              <a:rPr lang="pl-PL" sz="2000" dirty="0" smtClean="0">
                <a:effectLst/>
                <a:latin typeface="Calibri" pitchFamily="34" charset="0"/>
                <a:cs typeface="Calibri" pitchFamily="34" charset="0"/>
              </a:rPr>
              <a:t>– M. Gorbaczow po upadku puczu </a:t>
            </a:r>
            <a:r>
              <a:rPr lang="pl-PL" sz="2000" dirty="0" err="1" smtClean="0">
                <a:effectLst/>
                <a:latin typeface="Calibri" pitchFamily="34" charset="0"/>
                <a:cs typeface="Calibri" pitchFamily="34" charset="0"/>
              </a:rPr>
              <a:t>Janajewa</a:t>
            </a:r>
            <a:r>
              <a:rPr lang="pl-PL" sz="2000" dirty="0" smtClean="0">
                <a:effectLst/>
                <a:latin typeface="Calibri" pitchFamily="34" charset="0"/>
                <a:cs typeface="Calibri" pitchFamily="34" charset="0"/>
              </a:rPr>
              <a:t> wraca na Kreml; decyzja o rozwiązaniu Komunistycznej Partii Związku Radzieckiego,</a:t>
            </a:r>
          </a:p>
          <a:p>
            <a:pPr marL="0" indent="0" algn="just">
              <a:buNone/>
            </a:pPr>
            <a:r>
              <a:rPr lang="pl-PL" sz="2000" dirty="0" smtClean="0">
                <a:effectLst/>
                <a:latin typeface="Calibri" pitchFamily="34" charset="0"/>
                <a:cs typeface="Calibri" pitchFamily="34" charset="0"/>
              </a:rPr>
              <a:t>od 29 sierpnia KPZR definitywnie przestaje istnieć</a:t>
            </a:r>
            <a:endParaRPr lang="pl-PL" sz="2000" dirty="0">
              <a:effectLst/>
              <a:latin typeface="Calibri" pitchFamily="34" charset="0"/>
              <a:cs typeface="Calibri" pitchFamily="34" charset="0"/>
            </a:endParaRPr>
          </a:p>
          <a:p>
            <a:pPr marL="0" indent="0" algn="just">
              <a:buNone/>
            </a:pPr>
            <a:r>
              <a:rPr lang="pl-PL" sz="2000" b="1" dirty="0" smtClean="0">
                <a:solidFill>
                  <a:srgbClr val="FFFF00"/>
                </a:solidFill>
                <a:effectLst/>
                <a:latin typeface="Calibri" pitchFamily="34" charset="0"/>
                <a:cs typeface="Calibri" pitchFamily="34" charset="0"/>
              </a:rPr>
              <a:t>8 grudnia 1991 </a:t>
            </a:r>
            <a:r>
              <a:rPr lang="pl-PL" sz="2000" dirty="0" smtClean="0">
                <a:effectLst/>
                <a:latin typeface="Calibri" pitchFamily="34" charset="0"/>
                <a:cs typeface="Calibri" pitchFamily="34" charset="0"/>
              </a:rPr>
              <a:t>– decyzja M. Gorbaczowa z przywódcami Ukrainy i Białorusi </a:t>
            </a:r>
          </a:p>
          <a:p>
            <a:pPr marL="0" indent="0" algn="just">
              <a:buNone/>
            </a:pPr>
            <a:r>
              <a:rPr lang="pl-PL" sz="2000" dirty="0" smtClean="0">
                <a:effectLst/>
                <a:latin typeface="Calibri" pitchFamily="34" charset="0"/>
                <a:cs typeface="Calibri" pitchFamily="34" charset="0"/>
              </a:rPr>
              <a:t>o rozwiązaniu Związku Radzieckiego</a:t>
            </a:r>
            <a:endParaRPr lang="pl-PL" sz="2000" dirty="0">
              <a:effectLst/>
              <a:latin typeface="Calibri" pitchFamily="34" charset="0"/>
              <a:cs typeface="Calibri" pitchFamily="34" charset="0"/>
            </a:endParaRPr>
          </a:p>
          <a:p>
            <a:pPr marL="0" indent="0" algn="just">
              <a:buNone/>
            </a:pPr>
            <a:r>
              <a:rPr lang="pl-PL" sz="2000" b="1" dirty="0" smtClean="0">
                <a:solidFill>
                  <a:srgbClr val="FFFF00"/>
                </a:solidFill>
                <a:effectLst/>
                <a:latin typeface="Calibri" pitchFamily="34" charset="0"/>
                <a:cs typeface="Calibri" pitchFamily="34" charset="0"/>
              </a:rPr>
              <a:t>25 grudnia 1991 </a:t>
            </a:r>
            <a:r>
              <a:rPr lang="pl-PL" sz="2000" dirty="0" smtClean="0">
                <a:effectLst/>
                <a:latin typeface="Calibri" pitchFamily="34" charset="0"/>
                <a:cs typeface="Calibri" pitchFamily="34" charset="0"/>
              </a:rPr>
              <a:t>– podpisanie dokumentów o zmianie nazwy państwa na Federacja Rosyjska, zmiana flagi państwowej, ustąpienie M. Gorbaczowa</a:t>
            </a:r>
            <a:endParaRPr lang="pl-PL" sz="2000" dirty="0">
              <a:effectLst/>
              <a:latin typeface="Calibri" pitchFamily="34" charset="0"/>
              <a:cs typeface="Calibri" pitchFamily="34" charset="0"/>
            </a:endParaRPr>
          </a:p>
        </p:txBody>
      </p:sp>
      <p:pic>
        <p:nvPicPr>
          <p:cNvPr id="1026" name="Picture 2" descr="Plik:Boris Yeltsin 19 August 199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3456384" cy="230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84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Rot="1" noChangeArrowheads="1"/>
          </p:cNvSpPr>
          <p:nvPr>
            <p:ph type="title"/>
          </p:nvPr>
        </p:nvSpPr>
        <p:spPr>
          <a:xfrm>
            <a:off x="535781" y="404664"/>
            <a:ext cx="5044331" cy="1368152"/>
          </a:xfrm>
        </p:spPr>
        <p:txBody>
          <a:bodyPr/>
          <a:lstStyle/>
          <a:p>
            <a:pPr eaLnBrk="1" hangingPunct="1">
              <a:defRPr/>
            </a:pPr>
            <a:r>
              <a:rPr lang="pl-PL" sz="3600" dirty="0">
                <a:solidFill>
                  <a:srgbClr val="FFFF00"/>
                </a:solidFill>
                <a:latin typeface="Calibri" pitchFamily="34" charset="0"/>
                <a:cs typeface="Calibri" pitchFamily="34" charset="0"/>
              </a:rPr>
              <a:t>Benedykt XVI </a:t>
            </a:r>
            <a:r>
              <a:rPr lang="pl-PL" sz="3600" dirty="0" smtClean="0">
                <a:solidFill>
                  <a:srgbClr val="FFFF00"/>
                </a:solidFill>
                <a:latin typeface="Calibri" pitchFamily="34" charset="0"/>
                <a:cs typeface="Calibri" pitchFamily="34" charset="0"/>
              </a:rPr>
              <a:t/>
            </a:r>
            <a:br>
              <a:rPr lang="pl-PL" sz="3600" dirty="0" smtClean="0">
                <a:solidFill>
                  <a:srgbClr val="FFFF00"/>
                </a:solidFill>
                <a:latin typeface="Calibri" pitchFamily="34" charset="0"/>
                <a:cs typeface="Calibri" pitchFamily="34" charset="0"/>
              </a:rPr>
            </a:br>
            <a:r>
              <a:rPr lang="pl-PL" sz="3200" dirty="0" smtClean="0">
                <a:solidFill>
                  <a:srgbClr val="FFFF00"/>
                </a:solidFill>
                <a:latin typeface="Calibri" pitchFamily="34" charset="0"/>
                <a:cs typeface="Calibri" pitchFamily="34" charset="0"/>
              </a:rPr>
              <a:t>13 maja 2010 w Fatimie</a:t>
            </a:r>
          </a:p>
        </p:txBody>
      </p:sp>
      <p:pic>
        <p:nvPicPr>
          <p:cNvPr id="29699" name="Picture 9" descr="Benedykt XVI"/>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796136" y="584612"/>
            <a:ext cx="2618556" cy="3924507"/>
          </a:xfrm>
          <a:noFill/>
          <a:extLst>
            <a:ext uri="{909E8E84-426E-40DD-AFC4-6F175D3DCCD1}">
              <a14:hiddenFill xmlns:a14="http://schemas.microsoft.com/office/drawing/2010/main">
                <a:solidFill>
                  <a:srgbClr val="FFFFFF"/>
                </a:solidFill>
              </a14:hiddenFill>
            </a:ext>
          </a:extLst>
        </p:spPr>
      </p:pic>
      <p:sp>
        <p:nvSpPr>
          <p:cNvPr id="29700" name="Prostokąt 2"/>
          <p:cNvSpPr>
            <a:spLocks noChangeArrowheads="1"/>
          </p:cNvSpPr>
          <p:nvPr/>
        </p:nvSpPr>
        <p:spPr bwMode="auto">
          <a:xfrm>
            <a:off x="476250" y="1790814"/>
            <a:ext cx="510386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pl-PL" dirty="0" smtClean="0">
                <a:latin typeface="Calibri" pitchFamily="34" charset="0"/>
                <a:cs typeface="Calibri" pitchFamily="34" charset="0"/>
              </a:rPr>
              <a:t>„Łudziłby </a:t>
            </a:r>
            <a:r>
              <a:rPr lang="pl-PL" dirty="0">
                <a:latin typeface="Calibri" pitchFamily="34" charset="0"/>
                <a:cs typeface="Calibri" pitchFamily="34" charset="0"/>
              </a:rPr>
              <a:t>się ten, kto sądziłby, że prorocka misja Fatimy została zakończona. W Piśmie Świętym często widać, że Bóg poszukuje sprawiedliwych, aby ocalić miasto ludzkie i to samo czyni tutaj w Fatimie, kiedy pyta: "Czy chcecie ofiarować się Bogu, by znosić wszelkie cierpienia, które On zechce na was zesłać w </a:t>
            </a:r>
            <a:r>
              <a:rPr lang="pl-PL" b="1" dirty="0">
                <a:latin typeface="Calibri" pitchFamily="34" charset="0"/>
                <a:cs typeface="Calibri" pitchFamily="34" charset="0"/>
              </a:rPr>
              <a:t>akcie zadośćuczynienia za grzechy</a:t>
            </a:r>
            <a:r>
              <a:rPr lang="pl-PL" dirty="0">
                <a:latin typeface="Calibri" pitchFamily="34" charset="0"/>
                <a:cs typeface="Calibri" pitchFamily="34" charset="0"/>
              </a:rPr>
              <a:t>, przez które jest obrażany i jako błaganie o nawrócenie grzeszników</a:t>
            </a:r>
            <a:r>
              <a:rPr lang="pl-PL" dirty="0" smtClean="0">
                <a:latin typeface="Calibri" pitchFamily="34" charset="0"/>
                <a:cs typeface="Calibri" pitchFamily="34" charset="0"/>
              </a:rPr>
              <a:t>?”</a:t>
            </a:r>
          </a:p>
          <a:p>
            <a:pPr algn="just"/>
            <a:endParaRPr lang="pl-PL" dirty="0" smtClean="0">
              <a:latin typeface="Calibri" pitchFamily="34" charset="0"/>
              <a:cs typeface="Calibri" pitchFamily="34" charset="0"/>
            </a:endParaRPr>
          </a:p>
          <a:p>
            <a:pPr algn="ctr"/>
            <a:r>
              <a:rPr lang="pl-PL" dirty="0" smtClean="0">
                <a:solidFill>
                  <a:srgbClr val="FFFF00"/>
                </a:solidFill>
                <a:latin typeface="Calibri" pitchFamily="34" charset="0"/>
                <a:cs typeface="Calibri" pitchFamily="34" charset="0"/>
              </a:rPr>
              <a:t>(Pytanie o PIERWSZE SOBOTY powraca!)</a:t>
            </a:r>
            <a:endParaRPr lang="pl-PL" dirty="0">
              <a:solidFill>
                <a:srgbClr val="FFFF00"/>
              </a:solidFill>
              <a:latin typeface="Calibri" pitchFamily="34" charset="0"/>
              <a:cs typeface="Calibri" pitchFamily="34" charset="0"/>
            </a:endParaRPr>
          </a:p>
        </p:txBody>
      </p:sp>
      <p:sp>
        <p:nvSpPr>
          <p:cNvPr id="29701" name="Prostokąt 3"/>
          <p:cNvSpPr>
            <a:spLocks noChangeArrowheads="1"/>
          </p:cNvSpPr>
          <p:nvPr/>
        </p:nvSpPr>
        <p:spPr bwMode="auto">
          <a:xfrm>
            <a:off x="476250" y="5026943"/>
            <a:ext cx="81835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l-PL" b="1" dirty="0">
                <a:latin typeface="Calibri" pitchFamily="34" charset="0"/>
                <a:cs typeface="Calibri" pitchFamily="34" charset="0"/>
              </a:rPr>
              <a:t>Oby te siedem lat, które dzielą nas od stulecia Objawień, </a:t>
            </a:r>
          </a:p>
          <a:p>
            <a:pPr algn="ctr"/>
            <a:r>
              <a:rPr lang="pl-PL" b="1" dirty="0">
                <a:latin typeface="Calibri" pitchFamily="34" charset="0"/>
                <a:cs typeface="Calibri" pitchFamily="34" charset="0"/>
              </a:rPr>
              <a:t>przyspieszyło zapowiadany triumf Niepokalanego Serca Maryi </a:t>
            </a:r>
          </a:p>
          <a:p>
            <a:pPr algn="ctr"/>
            <a:r>
              <a:rPr lang="pl-PL" b="1" dirty="0">
                <a:latin typeface="Calibri" pitchFamily="34" charset="0"/>
                <a:cs typeface="Calibri" pitchFamily="34" charset="0"/>
              </a:rPr>
              <a:t>ku chwale Trójcy Przenajświętszej</a:t>
            </a:r>
            <a:r>
              <a:rPr lang="pl-PL" b="1" dirty="0" smtClean="0">
                <a:latin typeface="Calibri" pitchFamily="34" charset="0"/>
                <a:cs typeface="Calibri" pitchFamily="34" charset="0"/>
              </a:rPr>
              <a:t>.</a:t>
            </a:r>
          </a:p>
          <a:p>
            <a:pPr algn="ctr"/>
            <a:endParaRPr lang="pl-PL" b="1" dirty="0" smtClean="0">
              <a:latin typeface="Calibri" pitchFamily="34" charset="0"/>
              <a:cs typeface="Calibri" pitchFamily="34" charset="0"/>
            </a:endParaRPr>
          </a:p>
          <a:p>
            <a:pPr algn="ctr"/>
            <a:r>
              <a:rPr lang="pl-PL" dirty="0" smtClean="0">
                <a:solidFill>
                  <a:srgbClr val="FFFF00"/>
                </a:solidFill>
                <a:latin typeface="Calibri" pitchFamily="34" charset="0"/>
                <a:cs typeface="Calibri" pitchFamily="34" charset="0"/>
              </a:rPr>
              <a:t>(KIEDY? </a:t>
            </a:r>
            <a:r>
              <a:rPr lang="pl-PL" b="1" dirty="0" smtClean="0">
                <a:solidFill>
                  <a:srgbClr val="FFFF00"/>
                </a:solidFill>
                <a:latin typeface="Calibri" pitchFamily="34" charset="0"/>
                <a:cs typeface="Calibri" pitchFamily="34" charset="0"/>
              </a:rPr>
              <a:t>Jeśli</a:t>
            </a:r>
            <a:r>
              <a:rPr lang="pl-PL" dirty="0" smtClean="0">
                <a:solidFill>
                  <a:srgbClr val="FFFF00"/>
                </a:solidFill>
                <a:latin typeface="Calibri" pitchFamily="34" charset="0"/>
                <a:cs typeface="Calibri" pitchFamily="34" charset="0"/>
              </a:rPr>
              <a:t> wypełni się to, o co prosiła Matka Boża!)</a:t>
            </a:r>
            <a:endParaRPr lang="pl-PL" dirty="0">
              <a:solidFill>
                <a:srgbClr val="FFFF00"/>
              </a:solidFill>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03848" y="692696"/>
            <a:ext cx="5611582" cy="792088"/>
          </a:xfrm>
        </p:spPr>
        <p:txBody>
          <a:bodyPr/>
          <a:lstStyle/>
          <a:p>
            <a:pPr algn="l">
              <a:defRPr/>
            </a:pPr>
            <a:r>
              <a:rPr lang="pl-PL" sz="2800" dirty="0">
                <a:solidFill>
                  <a:srgbClr val="FFFF00"/>
                </a:solidFill>
                <a:effectLst/>
                <a:latin typeface="Calibri" pitchFamily="34" charset="0"/>
                <a:cs typeface="Calibri" pitchFamily="34" charset="0"/>
              </a:rPr>
              <a:t>W</a:t>
            </a:r>
            <a:r>
              <a:rPr lang="pl-PL" sz="2800" dirty="0" smtClean="0">
                <a:solidFill>
                  <a:srgbClr val="FFFF00"/>
                </a:solidFill>
                <a:effectLst/>
                <a:latin typeface="Calibri" pitchFamily="34" charset="0"/>
                <a:cs typeface="Calibri" pitchFamily="34" charset="0"/>
              </a:rPr>
              <a:t>ywiad z </a:t>
            </a:r>
            <a:r>
              <a:rPr lang="pl-PL" sz="2800" dirty="0">
                <a:solidFill>
                  <a:srgbClr val="FFFF00"/>
                </a:solidFill>
                <a:effectLst/>
                <a:latin typeface="Calibri" pitchFamily="34" charset="0"/>
                <a:cs typeface="Calibri" pitchFamily="34" charset="0"/>
              </a:rPr>
              <a:t>Benedyktem </a:t>
            </a:r>
            <a:r>
              <a:rPr lang="pl-PL" sz="2800" dirty="0" smtClean="0">
                <a:solidFill>
                  <a:srgbClr val="FFFF00"/>
                </a:solidFill>
                <a:effectLst/>
                <a:latin typeface="Calibri" pitchFamily="34" charset="0"/>
                <a:cs typeface="Calibri" pitchFamily="34" charset="0"/>
              </a:rPr>
              <a:t>XVI</a:t>
            </a:r>
            <a:br>
              <a:rPr lang="pl-PL" sz="2800" dirty="0" smtClean="0">
                <a:solidFill>
                  <a:srgbClr val="FFFF00"/>
                </a:solidFill>
                <a:effectLst/>
                <a:latin typeface="Calibri" pitchFamily="34" charset="0"/>
                <a:cs typeface="Calibri" pitchFamily="34" charset="0"/>
              </a:rPr>
            </a:br>
            <a:r>
              <a:rPr lang="pl-PL" sz="2800" dirty="0" smtClean="0">
                <a:solidFill>
                  <a:srgbClr val="FFFF00"/>
                </a:solidFill>
                <a:effectLst/>
                <a:latin typeface="Calibri" pitchFamily="34" charset="0"/>
                <a:cs typeface="Calibri" pitchFamily="34" charset="0"/>
              </a:rPr>
              <a:t>w TV RAI UNO 22 kwietnia 2011 </a:t>
            </a:r>
            <a:endParaRPr lang="pl-PL" sz="2800" dirty="0">
              <a:solidFill>
                <a:srgbClr val="FFFF00"/>
              </a:solidFill>
              <a:latin typeface="Calibri" pitchFamily="34" charset="0"/>
              <a:cs typeface="Calibri" pitchFamily="34" charset="0"/>
            </a:endParaRPr>
          </a:p>
        </p:txBody>
      </p:sp>
      <p:sp>
        <p:nvSpPr>
          <p:cNvPr id="3" name="Symbol zastępczy tekstu 2"/>
          <p:cNvSpPr>
            <a:spLocks noGrp="1"/>
          </p:cNvSpPr>
          <p:nvPr>
            <p:ph type="body" sz="half" idx="1"/>
          </p:nvPr>
        </p:nvSpPr>
        <p:spPr>
          <a:xfrm>
            <a:off x="3131840" y="1844824"/>
            <a:ext cx="5543848" cy="4608512"/>
          </a:xfrm>
        </p:spPr>
        <p:txBody>
          <a:bodyPr/>
          <a:lstStyle/>
          <a:p>
            <a:pPr marL="0" indent="0" algn="just">
              <a:buFont typeface="Wingdings" pitchFamily="2" charset="2"/>
              <a:buNone/>
              <a:defRPr/>
            </a:pPr>
            <a:r>
              <a:rPr lang="pl-PL" sz="2000" b="1" dirty="0" smtClean="0">
                <a:solidFill>
                  <a:srgbClr val="FFFF00"/>
                </a:solidFill>
                <a:effectLst/>
                <a:latin typeface="Calibri" pitchFamily="34" charset="0"/>
                <a:cs typeface="Calibri" pitchFamily="34" charset="0"/>
              </a:rPr>
              <a:t>- </a:t>
            </a:r>
            <a:r>
              <a:rPr lang="pl-PL" sz="2000" dirty="0" smtClean="0">
                <a:solidFill>
                  <a:srgbClr val="FFFF00"/>
                </a:solidFill>
                <a:effectLst/>
                <a:latin typeface="Calibri" pitchFamily="34" charset="0"/>
                <a:cs typeface="Calibri" pitchFamily="34" charset="0"/>
              </a:rPr>
              <a:t>Czy </a:t>
            </a:r>
            <a:r>
              <a:rPr lang="pl-PL" sz="2000" dirty="0">
                <a:solidFill>
                  <a:srgbClr val="FFFF00"/>
                </a:solidFill>
                <a:effectLst/>
                <a:latin typeface="Calibri" pitchFamily="34" charset="0"/>
                <a:cs typeface="Calibri" pitchFamily="34" charset="0"/>
              </a:rPr>
              <a:t>Ojciec Święty ma zamiar odnowić akt oddania się Matce Bożej na początku tego tysiąclecia</a:t>
            </a:r>
            <a:r>
              <a:rPr lang="pl-PL" sz="2000" dirty="0" smtClean="0">
                <a:solidFill>
                  <a:srgbClr val="FFFF00"/>
                </a:solidFill>
                <a:effectLst/>
                <a:latin typeface="Calibri" pitchFamily="34" charset="0"/>
                <a:cs typeface="Calibri" pitchFamily="34" charset="0"/>
              </a:rPr>
              <a:t>?</a:t>
            </a:r>
          </a:p>
          <a:p>
            <a:pPr marL="0" indent="0" algn="just">
              <a:buFont typeface="Wingdings" pitchFamily="2" charset="2"/>
              <a:buNone/>
              <a:defRPr/>
            </a:pPr>
            <a:endParaRPr lang="pl-PL" sz="1200" dirty="0" smtClean="0">
              <a:solidFill>
                <a:srgbClr val="FFFF00"/>
              </a:solidFill>
              <a:effectLst/>
              <a:latin typeface="Calibri" pitchFamily="34" charset="0"/>
              <a:cs typeface="Calibri" pitchFamily="34" charset="0"/>
            </a:endParaRPr>
          </a:p>
          <a:p>
            <a:pPr marL="0" indent="0" algn="just">
              <a:buNone/>
              <a:defRPr/>
            </a:pPr>
            <a:r>
              <a:rPr lang="pl-PL" sz="1800" b="1" dirty="0" smtClean="0">
                <a:effectLst/>
                <a:latin typeface="Calibri" pitchFamily="34" charset="0"/>
                <a:cs typeface="Calibri" pitchFamily="34" charset="0"/>
              </a:rPr>
              <a:t>	P</a:t>
            </a:r>
            <a:r>
              <a:rPr lang="pl-PL" sz="1800" dirty="0" smtClean="0">
                <a:effectLst/>
                <a:latin typeface="Calibri" pitchFamily="34" charset="0"/>
                <a:cs typeface="Calibri" pitchFamily="34" charset="0"/>
              </a:rPr>
              <a:t>apieże - </a:t>
            </a:r>
            <a:r>
              <a:rPr lang="pl-PL" sz="1800" dirty="0">
                <a:effectLst/>
                <a:latin typeface="Calibri" pitchFamily="34" charset="0"/>
                <a:cs typeface="Calibri" pitchFamily="34" charset="0"/>
              </a:rPr>
              <a:t>czy to Pius XII, czy Paweł VI, czy Jan Paweł II </a:t>
            </a:r>
            <a:r>
              <a:rPr lang="pl-PL" sz="1800" dirty="0" smtClean="0">
                <a:effectLst/>
                <a:latin typeface="Calibri" pitchFamily="34" charset="0"/>
                <a:cs typeface="Calibri" pitchFamily="34" charset="0"/>
              </a:rPr>
              <a:t>- </a:t>
            </a:r>
            <a:r>
              <a:rPr lang="pl-PL" sz="1800" dirty="0">
                <a:effectLst/>
                <a:latin typeface="Calibri" pitchFamily="34" charset="0"/>
                <a:cs typeface="Calibri" pitchFamily="34" charset="0"/>
              </a:rPr>
              <a:t>dokonali wielkich aktów zawierzenia Najświętszej Maryi Pannie i uważam, że jako gesty wobec ludzkości, wobec samej Maryi, były one bardzo ważne. Myślę, że teraz ważne jest </a:t>
            </a:r>
            <a:r>
              <a:rPr lang="pl-PL" sz="1800" b="1" dirty="0">
                <a:solidFill>
                  <a:srgbClr val="FFFF00"/>
                </a:solidFill>
                <a:effectLst/>
                <a:latin typeface="Calibri" pitchFamily="34" charset="0"/>
                <a:cs typeface="Calibri" pitchFamily="34" charset="0"/>
              </a:rPr>
              <a:t>uwewnętrznienie </a:t>
            </a:r>
            <a:r>
              <a:rPr lang="pl-PL" sz="1800" dirty="0">
                <a:effectLst/>
                <a:latin typeface="Calibri" pitchFamily="34" charset="0"/>
                <a:cs typeface="Calibri" pitchFamily="34" charset="0"/>
              </a:rPr>
              <a:t>aktu zawierzenia, pozwolenie, by nas przeniknął, by dokonał się w nas. Dlatego odwiedziłem kilka wielkich sanktuariów maryjnych na świecie: Lourdes, Fatimę, Częstochowę, </a:t>
            </a:r>
            <a:r>
              <a:rPr lang="pl-PL" sz="1800" dirty="0" err="1">
                <a:effectLst/>
                <a:latin typeface="Calibri" pitchFamily="34" charset="0"/>
                <a:cs typeface="Calibri" pitchFamily="34" charset="0"/>
              </a:rPr>
              <a:t>Altotting</a:t>
            </a:r>
            <a:r>
              <a:rPr lang="pl-PL" sz="1800" dirty="0">
                <a:effectLst/>
                <a:latin typeface="Calibri" pitchFamily="34" charset="0"/>
                <a:cs typeface="Calibri" pitchFamily="34" charset="0"/>
              </a:rPr>
              <a:t>... </a:t>
            </a:r>
            <a:endParaRPr lang="pl-PL" sz="1800" dirty="0" smtClean="0">
              <a:effectLst/>
              <a:latin typeface="Calibri" pitchFamily="34" charset="0"/>
              <a:cs typeface="Calibri" pitchFamily="34" charset="0"/>
            </a:endParaRPr>
          </a:p>
          <a:p>
            <a:pPr marL="0" indent="0" algn="just">
              <a:buNone/>
              <a:defRPr/>
            </a:pPr>
            <a:r>
              <a:rPr lang="pl-PL" sz="1800" b="1" dirty="0" smtClean="0">
                <a:solidFill>
                  <a:srgbClr val="FFFF00"/>
                </a:solidFill>
                <a:effectLst/>
                <a:latin typeface="Calibri" pitchFamily="34" charset="0"/>
                <a:cs typeface="Calibri" pitchFamily="34" charset="0"/>
              </a:rPr>
              <a:t>	Zawsze </a:t>
            </a:r>
            <a:r>
              <a:rPr lang="pl-PL" sz="1800" b="1" dirty="0">
                <a:solidFill>
                  <a:srgbClr val="FFFF00"/>
                </a:solidFill>
                <a:effectLst/>
                <a:latin typeface="Calibri" pitchFamily="34" charset="0"/>
                <a:cs typeface="Calibri" pitchFamily="34" charset="0"/>
              </a:rPr>
              <a:t>z tą intencją </a:t>
            </a:r>
            <a:r>
              <a:rPr lang="pl-PL" sz="1800" b="1" dirty="0" smtClean="0">
                <a:solidFill>
                  <a:srgbClr val="FFFF00"/>
                </a:solidFill>
                <a:effectLst/>
                <a:latin typeface="Calibri" pitchFamily="34" charset="0"/>
                <a:cs typeface="Calibri" pitchFamily="34" charset="0"/>
              </a:rPr>
              <a:t>skonkretyzowania, uwewnętrznienia </a:t>
            </a:r>
            <a:r>
              <a:rPr lang="pl-PL" sz="1800" b="1" dirty="0">
                <a:solidFill>
                  <a:srgbClr val="FFFF00"/>
                </a:solidFill>
                <a:effectLst/>
                <a:latin typeface="Calibri" pitchFamily="34" charset="0"/>
                <a:cs typeface="Calibri" pitchFamily="34" charset="0"/>
              </a:rPr>
              <a:t>aktu </a:t>
            </a:r>
            <a:r>
              <a:rPr lang="pl-PL" sz="1800" b="1" dirty="0" smtClean="0">
                <a:solidFill>
                  <a:srgbClr val="FFFF00"/>
                </a:solidFill>
                <a:effectLst/>
                <a:latin typeface="Calibri" pitchFamily="34" charset="0"/>
                <a:cs typeface="Calibri" pitchFamily="34" charset="0"/>
              </a:rPr>
              <a:t>zawierzenia, by </a:t>
            </a:r>
            <a:r>
              <a:rPr lang="pl-PL" sz="1800" b="1" dirty="0">
                <a:solidFill>
                  <a:srgbClr val="FFFF00"/>
                </a:solidFill>
                <a:effectLst/>
                <a:latin typeface="Calibri" pitchFamily="34" charset="0"/>
                <a:cs typeface="Calibri" pitchFamily="34" charset="0"/>
              </a:rPr>
              <a:t>stał się rzeczywiście naszym aktem</a:t>
            </a:r>
            <a:r>
              <a:rPr lang="pl-PL" sz="1800" b="1" dirty="0">
                <a:effectLst/>
                <a:latin typeface="Calibri" pitchFamily="34" charset="0"/>
                <a:cs typeface="Calibri" pitchFamily="34" charset="0"/>
              </a:rPr>
              <a:t>. </a:t>
            </a:r>
            <a:r>
              <a:rPr lang="pl-PL" sz="1800" b="1" dirty="0" smtClean="0">
                <a:effectLst/>
                <a:latin typeface="Calibri" pitchFamily="34" charset="0"/>
                <a:cs typeface="Calibri" pitchFamily="34" charset="0"/>
              </a:rPr>
              <a:t>Sądzę</a:t>
            </a:r>
            <a:r>
              <a:rPr lang="pl-PL" sz="1800" b="1" dirty="0">
                <a:effectLst/>
                <a:latin typeface="Calibri" pitchFamily="34" charset="0"/>
                <a:cs typeface="Calibri" pitchFamily="34" charset="0"/>
              </a:rPr>
              <a:t>, że </a:t>
            </a:r>
            <a:r>
              <a:rPr lang="pl-PL" sz="1800" b="1" dirty="0" smtClean="0">
                <a:effectLst/>
                <a:latin typeface="Calibri" pitchFamily="34" charset="0"/>
                <a:cs typeface="Calibri" pitchFamily="34" charset="0"/>
              </a:rPr>
              <a:t>wielki</a:t>
            </a:r>
            <a:r>
              <a:rPr lang="pl-PL" sz="1800" b="1" dirty="0">
                <a:effectLst/>
                <a:latin typeface="Calibri" pitchFamily="34" charset="0"/>
                <a:cs typeface="Calibri" pitchFamily="34" charset="0"/>
              </a:rPr>
              <a:t>, publiczny akt </a:t>
            </a:r>
            <a:r>
              <a:rPr lang="pl-PL" sz="1800" b="1" dirty="0" smtClean="0">
                <a:effectLst/>
                <a:latin typeface="Calibri" pitchFamily="34" charset="0"/>
                <a:cs typeface="Calibri" pitchFamily="34" charset="0"/>
              </a:rPr>
              <a:t>został </a:t>
            </a:r>
            <a:r>
              <a:rPr lang="pl-PL" sz="1800" b="1" dirty="0">
                <a:effectLst/>
                <a:latin typeface="Calibri" pitchFamily="34" charset="0"/>
                <a:cs typeface="Calibri" pitchFamily="34" charset="0"/>
              </a:rPr>
              <a:t>już zrealizowany</a:t>
            </a:r>
            <a:r>
              <a:rPr lang="pl-PL" sz="1800" b="1" dirty="0" smtClean="0">
                <a:effectLst/>
                <a:latin typeface="Calibri" pitchFamily="34" charset="0"/>
                <a:cs typeface="Calibri" pitchFamily="34" charset="0"/>
              </a:rPr>
              <a:t>.</a:t>
            </a:r>
            <a:endParaRPr lang="pl-PL" sz="1800" b="1" dirty="0">
              <a:latin typeface="Calibri" pitchFamily="34" charset="0"/>
              <a:cs typeface="Calibri"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832" y="1916832"/>
            <a:ext cx="22002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encrypted-tbn0.gstatic.com/images?q=tbn:ANd9GcRtGHn8fE9P1PbA-T3fk-3gyM4tCQ7WWQNp8caoItRByThsUa0IJ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31" y="5037161"/>
            <a:ext cx="2200275" cy="1200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48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395536" y="3386023"/>
            <a:ext cx="8136904" cy="3139321"/>
          </a:xfrm>
          <a:prstGeom prst="rect">
            <a:avLst/>
          </a:prstGeom>
        </p:spPr>
        <p:txBody>
          <a:bodyPr wrap="square">
            <a:spAutoFit/>
          </a:bodyPr>
          <a:lstStyle/>
          <a:p>
            <a:pPr algn="just"/>
            <a:r>
              <a:rPr lang="pl-PL" b="1" dirty="0" smtClean="0">
                <a:solidFill>
                  <a:srgbClr val="FFFF00"/>
                </a:solidFill>
                <a:latin typeface="Calibri" pitchFamily="34" charset="0"/>
                <a:cs typeface="Calibri" pitchFamily="34" charset="0"/>
              </a:rPr>
              <a:t>p. 174 </a:t>
            </a:r>
            <a:r>
              <a:rPr lang="pl-PL" b="1" dirty="0" smtClean="0">
                <a:latin typeface="Calibri" pitchFamily="34" charset="0"/>
                <a:cs typeface="Calibri" pitchFamily="34" charset="0"/>
              </a:rPr>
              <a:t>Cześć </a:t>
            </a:r>
            <a:r>
              <a:rPr lang="pl-PL" b="1" dirty="0">
                <a:latin typeface="Calibri" pitchFamily="34" charset="0"/>
                <a:cs typeface="Calibri" pitchFamily="34" charset="0"/>
              </a:rPr>
              <a:t>dla Niepokalanego Serca Maryi rozpowszechniła się bardzo po Jej objawieniach w Fatimie w roku 1917. </a:t>
            </a:r>
            <a:r>
              <a:rPr lang="pl-PL" dirty="0">
                <a:latin typeface="Calibri" pitchFamily="34" charset="0"/>
                <a:cs typeface="Calibri" pitchFamily="34" charset="0"/>
              </a:rPr>
              <a:t>W 25. rocznicę tych objawień, w roku 1942, Pius XII zawierzył Kościół i cały rodzaj ludzki Niepokalanemu Sercu Maryi, a w roku 1944 wspomnienie Niepoka­lanego Serca Maryi zostało rozszerzone na cały Kościół</a:t>
            </a:r>
            <a:r>
              <a:rPr lang="pl-PL" dirty="0" smtClean="0">
                <a:latin typeface="Calibri" pitchFamily="34" charset="0"/>
                <a:cs typeface="Calibri" pitchFamily="34" charset="0"/>
              </a:rPr>
              <a:t>.</a:t>
            </a:r>
          </a:p>
          <a:p>
            <a:endParaRPr lang="pl-PL" dirty="0">
              <a:latin typeface="Calibri" pitchFamily="34" charset="0"/>
              <a:cs typeface="Calibri" pitchFamily="34" charset="0"/>
            </a:endParaRPr>
          </a:p>
          <a:p>
            <a:pPr algn="just"/>
            <a:r>
              <a:rPr lang="pl-PL" dirty="0" smtClean="0">
                <a:latin typeface="Calibri" pitchFamily="34" charset="0"/>
                <a:cs typeface="Calibri" pitchFamily="34" charset="0"/>
              </a:rPr>
              <a:t>Formy </a:t>
            </a:r>
            <a:r>
              <a:rPr lang="pl-PL" dirty="0">
                <a:latin typeface="Calibri" pitchFamily="34" charset="0"/>
                <a:cs typeface="Calibri" pitchFamily="34" charset="0"/>
              </a:rPr>
              <a:t>kultu Niepokalanego Serca Maryi - zachowując nieprze­kraczalny dystans między Synem, prawdziwym Bogiem, i Maryją, która jest tylko stworzeniem - w pobożności ludowej naśladują cześć oddawaną Sercu Chrystusa przez: </a:t>
            </a:r>
            <a:r>
              <a:rPr lang="pl-PL" b="1" dirty="0">
                <a:solidFill>
                  <a:srgbClr val="FFFF00"/>
                </a:solidFill>
                <a:latin typeface="Calibri" pitchFamily="34" charset="0"/>
                <a:cs typeface="Calibri" pitchFamily="34" charset="0"/>
              </a:rPr>
              <a:t>oddanie się Jej </a:t>
            </a:r>
            <a:r>
              <a:rPr lang="pl-PL" dirty="0">
                <a:latin typeface="Calibri" pitchFamily="34" charset="0"/>
                <a:cs typeface="Calibri" pitchFamily="34" charset="0"/>
              </a:rPr>
              <a:t>poszczególnych wiernych, rodzin, wspólnot zakonnych i </a:t>
            </a:r>
            <a:r>
              <a:rPr lang="pl-PL" dirty="0" smtClean="0">
                <a:latin typeface="Calibri" pitchFamily="34" charset="0"/>
                <a:cs typeface="Calibri" pitchFamily="34" charset="0"/>
              </a:rPr>
              <a:t>narodów, </a:t>
            </a:r>
            <a:r>
              <a:rPr lang="pl-PL" dirty="0">
                <a:latin typeface="Calibri" pitchFamily="34" charset="0"/>
                <a:cs typeface="Calibri" pitchFamily="34" charset="0"/>
              </a:rPr>
              <a:t>zadośćuczynienie przez modlitwę i umartwienie, dzieła miłosierdzia i </a:t>
            </a:r>
            <a:r>
              <a:rPr lang="pl-PL" b="1" dirty="0">
                <a:solidFill>
                  <a:srgbClr val="FFFF00"/>
                </a:solidFill>
                <a:latin typeface="Calibri" pitchFamily="34" charset="0"/>
                <a:cs typeface="Calibri" pitchFamily="34" charset="0"/>
              </a:rPr>
              <a:t>praktykę pięciu pierwszych sobót miesiąca</a:t>
            </a:r>
            <a:r>
              <a:rPr lang="pl-PL" dirty="0">
                <a:latin typeface="Calibri" pitchFamily="34" charset="0"/>
                <a:cs typeface="Calibri" pitchFamily="34" charset="0"/>
              </a:rPr>
              <a:t>.</a:t>
            </a:r>
          </a:p>
        </p:txBody>
      </p:sp>
      <p:sp>
        <p:nvSpPr>
          <p:cNvPr id="7" name="Prostokąt 6"/>
          <p:cNvSpPr/>
          <p:nvPr/>
        </p:nvSpPr>
        <p:spPr>
          <a:xfrm>
            <a:off x="2843808" y="410011"/>
            <a:ext cx="5760640" cy="2554545"/>
          </a:xfrm>
          <a:prstGeom prst="rect">
            <a:avLst/>
          </a:prstGeom>
        </p:spPr>
        <p:txBody>
          <a:bodyPr wrap="square">
            <a:spAutoFit/>
          </a:bodyPr>
          <a:lstStyle/>
          <a:p>
            <a:r>
              <a:rPr lang="pl-PL" sz="2400" b="1" dirty="0">
                <a:solidFill>
                  <a:srgbClr val="FFFF00"/>
                </a:solidFill>
                <a:latin typeface="Calibri" pitchFamily="34" charset="0"/>
                <a:cs typeface="Calibri" pitchFamily="34" charset="0"/>
              </a:rPr>
              <a:t>Dyrektorium o pobożności ludowej i </a:t>
            </a:r>
            <a:r>
              <a:rPr lang="pl-PL" sz="2400" b="1" dirty="0" smtClean="0">
                <a:solidFill>
                  <a:srgbClr val="FFFF00"/>
                </a:solidFill>
                <a:latin typeface="Calibri" pitchFamily="34" charset="0"/>
                <a:cs typeface="Calibri" pitchFamily="34" charset="0"/>
              </a:rPr>
              <a:t>liturgii</a:t>
            </a:r>
          </a:p>
          <a:p>
            <a:r>
              <a:rPr lang="pl-PL" sz="2400" b="1" dirty="0" smtClean="0">
                <a:solidFill>
                  <a:srgbClr val="FFFF00"/>
                </a:solidFill>
                <a:latin typeface="Calibri" pitchFamily="34" charset="0"/>
                <a:cs typeface="Calibri" pitchFamily="34" charset="0"/>
              </a:rPr>
              <a:t>Zasady </a:t>
            </a:r>
            <a:r>
              <a:rPr lang="pl-PL" sz="2400" b="1" dirty="0">
                <a:solidFill>
                  <a:srgbClr val="FFFF00"/>
                </a:solidFill>
                <a:latin typeface="Calibri" pitchFamily="34" charset="0"/>
                <a:cs typeface="Calibri" pitchFamily="34" charset="0"/>
              </a:rPr>
              <a:t>i </a:t>
            </a:r>
            <a:r>
              <a:rPr lang="pl-PL" sz="2400" b="1" dirty="0" smtClean="0">
                <a:solidFill>
                  <a:srgbClr val="FFFF00"/>
                </a:solidFill>
                <a:latin typeface="Calibri" pitchFamily="34" charset="0"/>
                <a:cs typeface="Calibri" pitchFamily="34" charset="0"/>
              </a:rPr>
              <a:t>wskazania</a:t>
            </a:r>
            <a:endParaRPr lang="pl-PL" sz="2400" b="1" dirty="0">
              <a:solidFill>
                <a:srgbClr val="FFFF00"/>
              </a:solidFill>
              <a:latin typeface="Calibri" pitchFamily="34" charset="0"/>
              <a:cs typeface="Calibri" pitchFamily="34" charset="0"/>
            </a:endParaRPr>
          </a:p>
          <a:p>
            <a:r>
              <a:rPr lang="pl-PL" sz="2400" b="1" dirty="0">
                <a:solidFill>
                  <a:srgbClr val="FFFF00"/>
                </a:solidFill>
                <a:latin typeface="Calibri" pitchFamily="34" charset="0"/>
                <a:cs typeface="Calibri" pitchFamily="34" charset="0"/>
              </a:rPr>
              <a:t>Kongregacja ds. Kultu </a:t>
            </a:r>
            <a:r>
              <a:rPr lang="pl-PL" sz="2400" b="1" dirty="0" smtClean="0">
                <a:solidFill>
                  <a:srgbClr val="FFFF00"/>
                </a:solidFill>
                <a:latin typeface="Calibri" pitchFamily="34" charset="0"/>
                <a:cs typeface="Calibri" pitchFamily="34" charset="0"/>
              </a:rPr>
              <a:t>Bożego</a:t>
            </a:r>
          </a:p>
          <a:p>
            <a:r>
              <a:rPr lang="pl-PL" sz="2400" b="1" dirty="0" smtClean="0">
                <a:solidFill>
                  <a:srgbClr val="FFFF00"/>
                </a:solidFill>
                <a:latin typeface="Calibri" pitchFamily="34" charset="0"/>
                <a:cs typeface="Calibri" pitchFamily="34" charset="0"/>
              </a:rPr>
              <a:t>i </a:t>
            </a:r>
            <a:r>
              <a:rPr lang="pl-PL" sz="2400" b="1" dirty="0">
                <a:solidFill>
                  <a:srgbClr val="FFFF00"/>
                </a:solidFill>
                <a:latin typeface="Calibri" pitchFamily="34" charset="0"/>
                <a:cs typeface="Calibri" pitchFamily="34" charset="0"/>
              </a:rPr>
              <a:t>Dyscypliny Sakramentów</a:t>
            </a:r>
          </a:p>
          <a:p>
            <a:r>
              <a:rPr lang="pl-PL" sz="1600" b="1" dirty="0">
                <a:latin typeface="Calibri" pitchFamily="34" charset="0"/>
                <a:cs typeface="Calibri" pitchFamily="34" charset="0"/>
              </a:rPr>
              <a:t>opublikowany za zgodą Ojca Świętego Jana Pawła </a:t>
            </a:r>
            <a:r>
              <a:rPr lang="pl-PL" sz="1600" b="1" dirty="0" smtClean="0">
                <a:latin typeface="Calibri" pitchFamily="34" charset="0"/>
                <a:cs typeface="Calibri" pitchFamily="34" charset="0"/>
              </a:rPr>
              <a:t>II</a:t>
            </a:r>
          </a:p>
          <a:p>
            <a:r>
              <a:rPr lang="pl-PL" sz="1600" b="1" dirty="0" smtClean="0">
                <a:latin typeface="Calibri" pitchFamily="34" charset="0"/>
                <a:cs typeface="Calibri" pitchFamily="34" charset="0"/>
              </a:rPr>
              <a:t>z </a:t>
            </a:r>
            <a:r>
              <a:rPr lang="pl-PL" sz="1600" b="1" dirty="0">
                <a:latin typeface="Calibri" pitchFamily="34" charset="0"/>
                <a:cs typeface="Calibri" pitchFamily="34" charset="0"/>
              </a:rPr>
              <a:t>dnia 14 grudnia 2001 r., </a:t>
            </a:r>
            <a:endParaRPr lang="pl-PL" sz="1600" b="1" dirty="0" smtClean="0">
              <a:latin typeface="Calibri" pitchFamily="34" charset="0"/>
              <a:cs typeface="Calibri" pitchFamily="34" charset="0"/>
            </a:endParaRPr>
          </a:p>
          <a:p>
            <a:r>
              <a:rPr lang="pl-PL" sz="1600" b="1" dirty="0" smtClean="0">
                <a:latin typeface="Calibri" pitchFamily="34" charset="0"/>
                <a:cs typeface="Calibri" pitchFamily="34" charset="0"/>
              </a:rPr>
              <a:t>aby </a:t>
            </a:r>
            <a:r>
              <a:rPr lang="pl-PL" sz="1600" b="1" dirty="0">
                <a:latin typeface="Calibri" pitchFamily="34" charset="0"/>
                <a:cs typeface="Calibri" pitchFamily="34" charset="0"/>
              </a:rPr>
              <a:t>stał się dla duszpasterzy </a:t>
            </a:r>
            <a:r>
              <a:rPr lang="pl-PL" sz="1600" b="1" dirty="0" smtClean="0">
                <a:latin typeface="Calibri" pitchFamily="34" charset="0"/>
                <a:cs typeface="Calibri" pitchFamily="34" charset="0"/>
              </a:rPr>
              <a:t>pomocą,</a:t>
            </a:r>
          </a:p>
          <a:p>
            <a:r>
              <a:rPr lang="pl-PL" sz="1600" b="1" dirty="0" smtClean="0">
                <a:latin typeface="Calibri" pitchFamily="34" charset="0"/>
                <a:cs typeface="Calibri" pitchFamily="34" charset="0"/>
              </a:rPr>
              <a:t>by </a:t>
            </a:r>
            <a:r>
              <a:rPr lang="pl-PL" sz="1600" b="1" dirty="0">
                <a:latin typeface="Calibri" pitchFamily="34" charset="0"/>
                <a:cs typeface="Calibri" pitchFamily="34" charset="0"/>
              </a:rPr>
              <a:t>wierni mogli wzrastać w Chrystusie</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60648"/>
            <a:ext cx="206845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442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539552" y="1340768"/>
            <a:ext cx="3456384" cy="864096"/>
          </a:xfrm>
        </p:spPr>
        <p:txBody>
          <a:bodyPr/>
          <a:lstStyle/>
          <a:p>
            <a:pPr algn="l"/>
            <a:r>
              <a:rPr lang="pl-PL" sz="4000" dirty="0" smtClean="0">
                <a:effectLst/>
                <a:latin typeface="Calibri" pitchFamily="34" charset="0"/>
                <a:cs typeface="Calibri" pitchFamily="34" charset="0"/>
              </a:rPr>
              <a:t>22 sierpnia</a:t>
            </a:r>
          </a:p>
        </p:txBody>
      </p:sp>
      <p:sp>
        <p:nvSpPr>
          <p:cNvPr id="30723" name="Rectangle 3"/>
          <p:cNvSpPr>
            <a:spLocks noGrp="1" noChangeArrowheads="1"/>
          </p:cNvSpPr>
          <p:nvPr>
            <p:ph type="body" idx="1"/>
          </p:nvPr>
        </p:nvSpPr>
        <p:spPr>
          <a:xfrm>
            <a:off x="467544" y="2080692"/>
            <a:ext cx="7128791" cy="1040432"/>
          </a:xfrm>
          <a:noFill/>
          <a:extLst>
            <a:ext uri="{909E8E84-426E-40DD-AFC4-6F175D3DCCD1}">
              <a14:hiddenFill xmlns:a14="http://schemas.microsoft.com/office/drawing/2010/main">
                <a:solidFill>
                  <a:srgbClr val="FFFFFF"/>
                </a:solidFill>
              </a14:hiddenFill>
            </a:ext>
          </a:extLst>
        </p:spPr>
        <p:txBody>
          <a:bodyPr/>
          <a:lstStyle/>
          <a:p>
            <a:pPr marL="0" indent="0">
              <a:buNone/>
            </a:pPr>
            <a:r>
              <a:rPr lang="pl-PL" sz="2000" dirty="0" smtClean="0">
                <a:effectLst/>
                <a:latin typeface="Calibri" pitchFamily="34" charset="0"/>
                <a:cs typeface="Calibri" pitchFamily="34" charset="0"/>
              </a:rPr>
              <a:t>- wspomnienie Maryi Królowej; dzień ponawiania</a:t>
            </a:r>
          </a:p>
          <a:p>
            <a:pPr marL="0" indent="0">
              <a:buNone/>
            </a:pPr>
            <a:r>
              <a:rPr lang="pl-PL" sz="2000" dirty="0" smtClean="0">
                <a:effectLst/>
                <a:latin typeface="Calibri" pitchFamily="34" charset="0"/>
                <a:cs typeface="Calibri" pitchFamily="34" charset="0"/>
              </a:rPr>
              <a:t>poświęcenia się Niepokalanemu Sercu Maryi w całym Kościele</a:t>
            </a:r>
          </a:p>
        </p:txBody>
      </p:sp>
      <p:sp>
        <p:nvSpPr>
          <p:cNvPr id="30725" name="Prostokąt 1"/>
          <p:cNvSpPr>
            <a:spLocks noChangeArrowheads="1"/>
          </p:cNvSpPr>
          <p:nvPr/>
        </p:nvSpPr>
        <p:spPr bwMode="auto">
          <a:xfrm>
            <a:off x="608851" y="5589240"/>
            <a:ext cx="63777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l-PL" dirty="0">
                <a:solidFill>
                  <a:srgbClr val="FFFF00"/>
                </a:solidFill>
                <a:latin typeface="Calibri" pitchFamily="34" charset="0"/>
                <a:cs typeface="Calibri" pitchFamily="34" charset="0"/>
              </a:rPr>
              <a:t>„To bowiem pozwala żywić </a:t>
            </a:r>
            <a:r>
              <a:rPr lang="pl-PL" dirty="0" smtClean="0">
                <a:solidFill>
                  <a:srgbClr val="FFFF00"/>
                </a:solidFill>
                <a:latin typeface="Calibri" pitchFamily="34" charset="0"/>
                <a:cs typeface="Calibri" pitchFamily="34" charset="0"/>
              </a:rPr>
              <a:t>niepłonną nadzieję, </a:t>
            </a:r>
            <a:br>
              <a:rPr lang="pl-PL" dirty="0" smtClean="0">
                <a:solidFill>
                  <a:srgbClr val="FFFF00"/>
                </a:solidFill>
                <a:latin typeface="Calibri" pitchFamily="34" charset="0"/>
                <a:cs typeface="Calibri" pitchFamily="34" charset="0"/>
              </a:rPr>
            </a:br>
            <a:r>
              <a:rPr lang="pl-PL" dirty="0" smtClean="0">
                <a:solidFill>
                  <a:srgbClr val="FFFF00"/>
                </a:solidFill>
                <a:latin typeface="Calibri" pitchFamily="34" charset="0"/>
                <a:cs typeface="Calibri" pitchFamily="34" charset="0"/>
              </a:rPr>
              <a:t>że </a:t>
            </a:r>
            <a:r>
              <a:rPr lang="pl-PL" dirty="0">
                <a:solidFill>
                  <a:srgbClr val="FFFF00"/>
                </a:solidFill>
                <a:latin typeface="Calibri" pitchFamily="34" charset="0"/>
                <a:cs typeface="Calibri" pitchFamily="34" charset="0"/>
              </a:rPr>
              <a:t>nadejdą czasy pomyślne, </a:t>
            </a:r>
            <a:r>
              <a:rPr lang="pl-PL" dirty="0" smtClean="0">
                <a:solidFill>
                  <a:srgbClr val="FFFF00"/>
                </a:solidFill>
                <a:latin typeface="Calibri" pitchFamily="34" charset="0"/>
                <a:cs typeface="Calibri" pitchFamily="34" charset="0"/>
              </a:rPr>
              <a:t>rozjaśnione </a:t>
            </a:r>
            <a:r>
              <a:rPr lang="pl-PL" dirty="0">
                <a:solidFill>
                  <a:srgbClr val="FFFF00"/>
                </a:solidFill>
                <a:latin typeface="Calibri" pitchFamily="34" charset="0"/>
                <a:cs typeface="Calibri" pitchFamily="34" charset="0"/>
              </a:rPr>
              <a:t>triumfem religii </a:t>
            </a:r>
            <a:endParaRPr lang="pl-PL" dirty="0" smtClean="0">
              <a:solidFill>
                <a:srgbClr val="FFFF00"/>
              </a:solidFill>
              <a:latin typeface="Calibri" pitchFamily="34" charset="0"/>
              <a:cs typeface="Calibri" pitchFamily="34" charset="0"/>
            </a:endParaRPr>
          </a:p>
          <a:p>
            <a:pPr algn="just"/>
            <a:r>
              <a:rPr lang="pl-PL" dirty="0" smtClean="0">
                <a:solidFill>
                  <a:srgbClr val="FFFF00"/>
                </a:solidFill>
                <a:latin typeface="Calibri" pitchFamily="34" charset="0"/>
                <a:cs typeface="Calibri" pitchFamily="34" charset="0"/>
              </a:rPr>
              <a:t>i </a:t>
            </a:r>
            <a:r>
              <a:rPr lang="pl-PL" dirty="0">
                <a:solidFill>
                  <a:srgbClr val="FFFF00"/>
                </a:solidFill>
                <a:latin typeface="Calibri" pitchFamily="34" charset="0"/>
                <a:cs typeface="Calibri" pitchFamily="34" charset="0"/>
              </a:rPr>
              <a:t>chrześcijańskim </a:t>
            </a:r>
            <a:r>
              <a:rPr lang="pl-PL" dirty="0" smtClean="0">
                <a:solidFill>
                  <a:srgbClr val="FFFF00"/>
                </a:solidFill>
                <a:latin typeface="Calibri" pitchFamily="34" charset="0"/>
                <a:cs typeface="Calibri" pitchFamily="34" charset="0"/>
              </a:rPr>
              <a:t>pokojem”.</a:t>
            </a:r>
            <a:endParaRPr lang="pl-PL" dirty="0">
              <a:solidFill>
                <a:srgbClr val="FFFF00"/>
              </a:solidFill>
              <a:latin typeface="Calibri" pitchFamily="34" charset="0"/>
              <a:cs typeface="Calibri" pitchFamily="34" charset="0"/>
            </a:endParaRPr>
          </a:p>
          <a:p>
            <a:pPr algn="r"/>
            <a:r>
              <a:rPr lang="it-IT" sz="1400" b="1" dirty="0">
                <a:solidFill>
                  <a:srgbClr val="FFFF00"/>
                </a:solidFill>
                <a:latin typeface="Calibri" pitchFamily="34" charset="0"/>
                <a:cs typeface="Calibri" pitchFamily="34" charset="0"/>
              </a:rPr>
              <a:t>Ad caeli Reginam 1954, Pius XII</a:t>
            </a:r>
            <a:r>
              <a:rPr lang="pl-PL" sz="1400" b="1" dirty="0">
                <a:solidFill>
                  <a:srgbClr val="FFFF00"/>
                </a:solidFill>
                <a:latin typeface="Calibri" pitchFamily="34" charset="0"/>
                <a:cs typeface="Calibri" pitchFamily="34" charset="0"/>
              </a:rPr>
              <a:t> </a:t>
            </a:r>
          </a:p>
        </p:txBody>
      </p:sp>
      <p:sp>
        <p:nvSpPr>
          <p:cNvPr id="6" name="Rectangle 2"/>
          <p:cNvSpPr txBox="1">
            <a:spLocks noRot="1" noChangeArrowheads="1"/>
          </p:cNvSpPr>
          <p:nvPr/>
        </p:nvSpPr>
        <p:spPr bwMode="auto">
          <a:xfrm>
            <a:off x="529307" y="2996952"/>
            <a:ext cx="6778997" cy="11521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algn="l"/>
            <a:r>
              <a:rPr lang="pl-PL" sz="4000" dirty="0" smtClean="0">
                <a:effectLst/>
                <a:latin typeface="Calibri" pitchFamily="34" charset="0"/>
                <a:cs typeface="Calibri" pitchFamily="34" charset="0"/>
              </a:rPr>
              <a:t>Pierwsze Soboty Miesiąca</a:t>
            </a:r>
          </a:p>
          <a:p>
            <a:pPr algn="l"/>
            <a:r>
              <a:rPr lang="pl-PL" sz="2000" b="0" dirty="0" smtClean="0">
                <a:effectLst/>
                <a:latin typeface="Calibri" pitchFamily="34" charset="0"/>
                <a:cs typeface="Calibri" pitchFamily="34" charset="0"/>
              </a:rPr>
              <a:t>- zgodnie ze wskazaniami jakie dała Maryja w Fatimie</a:t>
            </a:r>
          </a:p>
        </p:txBody>
      </p:sp>
      <p:pic>
        <p:nvPicPr>
          <p:cNvPr id="7" name="Picture 2" descr="C:\Users\Krzysztof\Documents\SEKRETARIAF FATIMSKI\FOTO FATIMA\Matka B FAT.tif"/>
          <p:cNvPicPr>
            <a:picLocks noChangeAspect="1" noChangeArrowheads="1"/>
          </p:cNvPicPr>
          <p:nvPr/>
        </p:nvPicPr>
        <p:blipFill>
          <a:blip r:embed="rId2">
            <a:extLst>
              <a:ext uri="{28A0092B-C50C-407E-A947-70E740481C1C}">
                <a14:useLocalDpi xmlns:a14="http://schemas.microsoft.com/office/drawing/2010/main" val="0"/>
              </a:ext>
            </a:extLst>
          </a:blip>
          <a:srcRect l="2934" t="-127" r="40128" b="-127"/>
          <a:stretch>
            <a:fillRect/>
          </a:stretch>
        </p:blipFill>
        <p:spPr bwMode="auto">
          <a:xfrm>
            <a:off x="6986588" y="-57150"/>
            <a:ext cx="2157412"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Rot="1" noChangeArrowheads="1"/>
          </p:cNvSpPr>
          <p:nvPr/>
        </p:nvSpPr>
        <p:spPr bwMode="auto">
          <a:xfrm>
            <a:off x="587858" y="117503"/>
            <a:ext cx="7368518" cy="1439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algn="l"/>
            <a:r>
              <a:rPr lang="pl-PL" sz="5400" dirty="0" smtClean="0">
                <a:solidFill>
                  <a:srgbClr val="FFFF00"/>
                </a:solidFill>
                <a:effectLst/>
                <a:latin typeface="Calibri" pitchFamily="34" charset="0"/>
                <a:cs typeface="Calibri" pitchFamily="34" charset="0"/>
              </a:rPr>
              <a:t>Wskazania na dziś!</a:t>
            </a:r>
          </a:p>
        </p:txBody>
      </p:sp>
      <p:sp>
        <p:nvSpPr>
          <p:cNvPr id="9" name="Rectangle 2"/>
          <p:cNvSpPr txBox="1">
            <a:spLocks noRot="1" noChangeArrowheads="1"/>
          </p:cNvSpPr>
          <p:nvPr/>
        </p:nvSpPr>
        <p:spPr bwMode="auto">
          <a:xfrm>
            <a:off x="608851" y="4293096"/>
            <a:ext cx="6778997" cy="11521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algn="l"/>
            <a:r>
              <a:rPr lang="pl-PL" sz="4000" dirty="0" smtClean="0">
                <a:effectLst/>
                <a:latin typeface="Calibri" pitchFamily="34" charset="0"/>
                <a:cs typeface="Calibri" pitchFamily="34" charset="0"/>
              </a:rPr>
              <a:t>Poświęcenie w 1946 r.</a:t>
            </a:r>
          </a:p>
          <a:p>
            <a:pPr algn="l"/>
            <a:r>
              <a:rPr lang="pl-PL" sz="2000" b="0" dirty="0" smtClean="0">
                <a:effectLst/>
                <a:latin typeface="Calibri" pitchFamily="34" charset="0"/>
                <a:cs typeface="Calibri" pitchFamily="34" charset="0"/>
              </a:rPr>
              <a:t>- </a:t>
            </a:r>
            <a:r>
              <a:rPr lang="pl-PL" sz="2000" b="0" dirty="0">
                <a:effectLst/>
                <a:latin typeface="Calibri" pitchFamily="34" charset="0"/>
                <a:cs typeface="Calibri" pitchFamily="34" charset="0"/>
              </a:rPr>
              <a:t>p</a:t>
            </a:r>
            <a:r>
              <a:rPr lang="pl-PL" sz="2000" b="0" dirty="0" smtClean="0">
                <a:effectLst/>
                <a:latin typeface="Calibri" pitchFamily="34" charset="0"/>
                <a:cs typeface="Calibri" pitchFamily="34" charset="0"/>
              </a:rPr>
              <a:t>rzypomnienie jako fundament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620688"/>
            <a:ext cx="5904656" cy="2362274"/>
          </a:xfrm>
        </p:spPr>
        <p:txBody>
          <a:bodyPr/>
          <a:lstStyle/>
          <a:p>
            <a:pPr algn="r"/>
            <a:r>
              <a:rPr lang="pl-PL" sz="3600" dirty="0">
                <a:solidFill>
                  <a:srgbClr val="FFFF00"/>
                </a:solidFill>
                <a:effectLst/>
                <a:latin typeface="Calibri" pitchFamily="34" charset="0"/>
                <a:cs typeface="Calibri" pitchFamily="34" charset="0"/>
              </a:rPr>
              <a:t>Czy nie </a:t>
            </a:r>
            <a:r>
              <a:rPr lang="pl-PL" sz="3600" dirty="0" smtClean="0">
                <a:solidFill>
                  <a:srgbClr val="FFFF00"/>
                </a:solidFill>
                <a:effectLst/>
                <a:latin typeface="Calibri" pitchFamily="34" charset="0"/>
                <a:cs typeface="Calibri" pitchFamily="34" charset="0"/>
              </a:rPr>
              <a:t>należy</a:t>
            </a:r>
            <a:br>
              <a:rPr lang="pl-PL" sz="3600" dirty="0" smtClean="0">
                <a:solidFill>
                  <a:srgbClr val="FFFF00"/>
                </a:solidFill>
                <a:effectLst/>
                <a:latin typeface="Calibri" pitchFamily="34" charset="0"/>
                <a:cs typeface="Calibri" pitchFamily="34" charset="0"/>
              </a:rPr>
            </a:br>
            <a:r>
              <a:rPr lang="pl-PL" sz="3600" dirty="0" smtClean="0">
                <a:solidFill>
                  <a:srgbClr val="FFFF00"/>
                </a:solidFill>
                <a:effectLst/>
                <a:latin typeface="Calibri" pitchFamily="34" charset="0"/>
                <a:cs typeface="Calibri" pitchFamily="34" charset="0"/>
              </a:rPr>
              <a:t>postawić pytania</a:t>
            </a:r>
            <a:br>
              <a:rPr lang="pl-PL" sz="3600" dirty="0" smtClean="0">
                <a:solidFill>
                  <a:srgbClr val="FFFF00"/>
                </a:solidFill>
                <a:effectLst/>
                <a:latin typeface="Calibri" pitchFamily="34" charset="0"/>
                <a:cs typeface="Calibri" pitchFamily="34" charset="0"/>
              </a:rPr>
            </a:br>
            <a:r>
              <a:rPr lang="pl-PL" sz="3600" dirty="0" smtClean="0">
                <a:solidFill>
                  <a:srgbClr val="FFFF00"/>
                </a:solidFill>
                <a:effectLst/>
                <a:latin typeface="Calibri" pitchFamily="34" charset="0"/>
                <a:cs typeface="Calibri" pitchFamily="34" charset="0"/>
              </a:rPr>
              <a:t>o wynagrodzenie</a:t>
            </a:r>
            <a:br>
              <a:rPr lang="pl-PL" sz="3600" dirty="0" smtClean="0">
                <a:solidFill>
                  <a:srgbClr val="FFFF00"/>
                </a:solidFill>
                <a:effectLst/>
                <a:latin typeface="Calibri" pitchFamily="34" charset="0"/>
                <a:cs typeface="Calibri" pitchFamily="34" charset="0"/>
              </a:rPr>
            </a:br>
            <a:r>
              <a:rPr lang="pl-PL" sz="3600" dirty="0" smtClean="0">
                <a:solidFill>
                  <a:srgbClr val="FFFF00"/>
                </a:solidFill>
                <a:effectLst/>
                <a:latin typeface="Calibri" pitchFamily="34" charset="0"/>
                <a:cs typeface="Calibri" pitchFamily="34" charset="0"/>
              </a:rPr>
              <a:t>w </a:t>
            </a:r>
            <a:r>
              <a:rPr lang="pl-PL" sz="3600" dirty="0">
                <a:solidFill>
                  <a:srgbClr val="FFFF00"/>
                </a:solidFill>
                <a:effectLst/>
                <a:latin typeface="Calibri" pitchFamily="34" charset="0"/>
                <a:cs typeface="Calibri" pitchFamily="34" charset="0"/>
              </a:rPr>
              <a:t>Pierwsze Soboty Miesiąca</a:t>
            </a:r>
            <a:r>
              <a:rPr lang="pl-PL" sz="3600" dirty="0" smtClean="0">
                <a:solidFill>
                  <a:srgbClr val="FFFF00"/>
                </a:solidFill>
                <a:effectLst/>
                <a:latin typeface="Calibri" pitchFamily="34" charset="0"/>
                <a:cs typeface="Calibri" pitchFamily="34" charset="0"/>
              </a:rPr>
              <a:t>?</a:t>
            </a:r>
            <a:endParaRPr lang="pl-PL" dirty="0">
              <a:solidFill>
                <a:srgbClr val="FFFF00"/>
              </a:solidFill>
            </a:endParaRPr>
          </a:p>
        </p:txBody>
      </p:sp>
      <p:sp>
        <p:nvSpPr>
          <p:cNvPr id="3" name="Symbol zastępczy zawartości 2"/>
          <p:cNvSpPr>
            <a:spLocks noGrp="1"/>
          </p:cNvSpPr>
          <p:nvPr>
            <p:ph idx="1"/>
          </p:nvPr>
        </p:nvSpPr>
        <p:spPr>
          <a:xfrm>
            <a:off x="467544" y="2996952"/>
            <a:ext cx="8229600" cy="3528392"/>
          </a:xfrm>
        </p:spPr>
        <p:txBody>
          <a:bodyPr/>
          <a:lstStyle/>
          <a:p>
            <a:pPr algn="just">
              <a:buFontTx/>
              <a:buChar char="-"/>
            </a:pPr>
            <a:r>
              <a:rPr lang="pl-PL" sz="2800" b="1" dirty="0" smtClean="0">
                <a:effectLst/>
                <a:latin typeface="Calibri" pitchFamily="34" charset="0"/>
                <a:cs typeface="Calibri" pitchFamily="34" charset="0"/>
              </a:rPr>
              <a:t>8 </a:t>
            </a:r>
            <a:r>
              <a:rPr lang="pl-PL" sz="2800" b="1" dirty="0">
                <a:effectLst/>
                <a:latin typeface="Calibri" pitchFamily="34" charset="0"/>
                <a:cs typeface="Calibri" pitchFamily="34" charset="0"/>
              </a:rPr>
              <a:t>grudnia</a:t>
            </a:r>
            <a:r>
              <a:rPr lang="pl-PL" sz="2800" dirty="0">
                <a:effectLst/>
                <a:latin typeface="Calibri" pitchFamily="34" charset="0"/>
                <a:cs typeface="Calibri" pitchFamily="34" charset="0"/>
              </a:rPr>
              <a:t> - </a:t>
            </a:r>
            <a:r>
              <a:rPr lang="pl-PL" sz="2400" dirty="0">
                <a:effectLst/>
                <a:latin typeface="Calibri" pitchFamily="34" charset="0"/>
                <a:cs typeface="Calibri" pitchFamily="34" charset="0"/>
              </a:rPr>
              <a:t>Uroczystość </a:t>
            </a:r>
            <a:r>
              <a:rPr lang="pl-PL" sz="2400" dirty="0" err="1" smtClean="0">
                <a:effectLst/>
                <a:latin typeface="Calibri" pitchFamily="34" charset="0"/>
                <a:cs typeface="Calibri" pitchFamily="34" charset="0"/>
              </a:rPr>
              <a:t>Niep</a:t>
            </a:r>
            <a:r>
              <a:rPr lang="pl-PL" sz="2400" dirty="0" smtClean="0">
                <a:effectLst/>
                <a:latin typeface="Calibri" pitchFamily="34" charset="0"/>
                <a:cs typeface="Calibri" pitchFamily="34" charset="0"/>
              </a:rPr>
              <a:t>. </a:t>
            </a:r>
            <a:r>
              <a:rPr lang="pl-PL" sz="2400" dirty="0">
                <a:effectLst/>
                <a:latin typeface="Calibri" pitchFamily="34" charset="0"/>
                <a:cs typeface="Calibri" pitchFamily="34" charset="0"/>
              </a:rPr>
              <a:t>Poczęcia </a:t>
            </a:r>
            <a:r>
              <a:rPr lang="pl-PL" sz="2400" dirty="0" smtClean="0">
                <a:effectLst/>
                <a:latin typeface="Calibri" pitchFamily="34" charset="0"/>
                <a:cs typeface="Calibri" pitchFamily="34" charset="0"/>
              </a:rPr>
              <a:t>NMP</a:t>
            </a:r>
          </a:p>
          <a:p>
            <a:pPr algn="just">
              <a:buFontTx/>
              <a:buChar char="-"/>
            </a:pPr>
            <a:r>
              <a:rPr lang="pl-PL" sz="2800" b="1" dirty="0" smtClean="0">
                <a:effectLst/>
                <a:latin typeface="Calibri" pitchFamily="34" charset="0"/>
                <a:cs typeface="Calibri" pitchFamily="34" charset="0"/>
              </a:rPr>
              <a:t>9 grudnia (2012)</a:t>
            </a:r>
            <a:r>
              <a:rPr lang="pl-PL" sz="2800" dirty="0" smtClean="0">
                <a:effectLst/>
                <a:latin typeface="Calibri" pitchFamily="34" charset="0"/>
                <a:cs typeface="Calibri" pitchFamily="34" charset="0"/>
              </a:rPr>
              <a:t> </a:t>
            </a:r>
            <a:r>
              <a:rPr lang="pl-PL" sz="2400" dirty="0">
                <a:effectLst/>
                <a:latin typeface="Calibri" pitchFamily="34" charset="0"/>
                <a:cs typeface="Calibri" pitchFamily="34" charset="0"/>
              </a:rPr>
              <a:t>- zamach na Królową </a:t>
            </a:r>
            <a:r>
              <a:rPr lang="pl-PL" sz="2400" dirty="0" smtClean="0">
                <a:effectLst/>
                <a:latin typeface="Calibri" pitchFamily="34" charset="0"/>
                <a:cs typeface="Calibri" pitchFamily="34" charset="0"/>
              </a:rPr>
              <a:t>Polski</a:t>
            </a:r>
          </a:p>
          <a:p>
            <a:pPr algn="just">
              <a:buFontTx/>
              <a:buChar char="-"/>
            </a:pPr>
            <a:r>
              <a:rPr lang="pl-PL" sz="2800" b="1" dirty="0" smtClean="0">
                <a:effectLst/>
                <a:latin typeface="Calibri" pitchFamily="34" charset="0"/>
                <a:cs typeface="Calibri" pitchFamily="34" charset="0"/>
              </a:rPr>
              <a:t>10 </a:t>
            </a:r>
            <a:r>
              <a:rPr lang="pl-PL" sz="2800" b="1" dirty="0">
                <a:effectLst/>
                <a:latin typeface="Calibri" pitchFamily="34" charset="0"/>
                <a:cs typeface="Calibri" pitchFamily="34" charset="0"/>
              </a:rPr>
              <a:t>grudnia </a:t>
            </a:r>
            <a:r>
              <a:rPr lang="pl-PL" sz="2800" dirty="0">
                <a:effectLst/>
                <a:latin typeface="Calibri" pitchFamily="34" charset="0"/>
                <a:cs typeface="Calibri" pitchFamily="34" charset="0"/>
              </a:rPr>
              <a:t> - </a:t>
            </a:r>
            <a:r>
              <a:rPr lang="pl-PL" sz="2400" dirty="0">
                <a:effectLst/>
                <a:latin typeface="Calibri" pitchFamily="34" charset="0"/>
                <a:cs typeface="Calibri" pitchFamily="34" charset="0"/>
              </a:rPr>
              <a:t>przesłanie Matki Bożej dotyczące Pierwszych Sobót </a:t>
            </a:r>
            <a:r>
              <a:rPr lang="pl-PL" sz="2400" dirty="0" smtClean="0">
                <a:effectLst/>
                <a:latin typeface="Calibri" pitchFamily="34" charset="0"/>
                <a:cs typeface="Calibri" pitchFamily="34" charset="0"/>
              </a:rPr>
              <a:t>Miesiąca</a:t>
            </a:r>
            <a:endParaRPr lang="pl-PL" sz="2800" dirty="0">
              <a:effectLst/>
              <a:latin typeface="Calibri" pitchFamily="34" charset="0"/>
              <a:cs typeface="Calibri" pitchFamily="34" charset="0"/>
            </a:endParaRPr>
          </a:p>
          <a:p>
            <a:pPr marL="0" indent="0" algn="just">
              <a:buNone/>
            </a:pPr>
            <a:r>
              <a:rPr lang="pl-PL" sz="2000" dirty="0" smtClean="0">
                <a:effectLst/>
                <a:latin typeface="Calibri" pitchFamily="34" charset="0"/>
                <a:cs typeface="Calibri" pitchFamily="34" charset="0"/>
              </a:rPr>
              <a:t>(przekazane </a:t>
            </a:r>
            <a:r>
              <a:rPr lang="pl-PL" sz="2000" dirty="0">
                <a:effectLst/>
                <a:latin typeface="Calibri" pitchFamily="34" charset="0"/>
                <a:cs typeface="Calibri" pitchFamily="34" charset="0"/>
              </a:rPr>
              <a:t>Siostrze Łucji </a:t>
            </a:r>
            <a:r>
              <a:rPr lang="pl-PL" sz="2000" dirty="0" smtClean="0">
                <a:effectLst/>
                <a:latin typeface="Calibri" pitchFamily="34" charset="0"/>
                <a:cs typeface="Calibri" pitchFamily="34" charset="0"/>
              </a:rPr>
              <a:t>w </a:t>
            </a:r>
            <a:r>
              <a:rPr lang="pl-PL" sz="2000" dirty="0">
                <a:effectLst/>
                <a:latin typeface="Calibri" pitchFamily="34" charset="0"/>
                <a:cs typeface="Calibri" pitchFamily="34" charset="0"/>
              </a:rPr>
              <a:t>klasztorze w Pontevedra (10 grudnia 1925 r</a:t>
            </a:r>
            <a:r>
              <a:rPr lang="pl-PL" sz="2000" dirty="0" smtClean="0">
                <a:effectLst/>
                <a:latin typeface="Calibri" pitchFamily="34" charset="0"/>
                <a:cs typeface="Calibri" pitchFamily="34" charset="0"/>
              </a:rPr>
              <a:t>.)</a:t>
            </a:r>
          </a:p>
          <a:p>
            <a:pPr algn="just">
              <a:buFontTx/>
              <a:buChar char="-"/>
            </a:pPr>
            <a:r>
              <a:rPr lang="pl-PL" sz="2800" b="1" dirty="0" smtClean="0">
                <a:effectLst/>
                <a:latin typeface="Calibri" pitchFamily="34" charset="0"/>
                <a:cs typeface="Calibri" pitchFamily="34" charset="0"/>
              </a:rPr>
              <a:t>Czas adwentu </a:t>
            </a:r>
            <a:r>
              <a:rPr lang="pl-PL" sz="2400" dirty="0" smtClean="0">
                <a:effectLst/>
                <a:latin typeface="Calibri" pitchFamily="34" charset="0"/>
                <a:cs typeface="Calibri" pitchFamily="34" charset="0"/>
              </a:rPr>
              <a:t>– okres przygotowania do Bożego Narodzenia</a:t>
            </a:r>
          </a:p>
          <a:p>
            <a:pPr>
              <a:buFontTx/>
              <a:buChar char="-"/>
            </a:pPr>
            <a:r>
              <a:rPr lang="pl-PL" sz="2000" b="1" dirty="0" smtClean="0">
                <a:solidFill>
                  <a:srgbClr val="FFFF00"/>
                </a:solidFill>
                <a:effectLst/>
                <a:latin typeface="Calibri" pitchFamily="34" charset="0"/>
                <a:cs typeface="Calibri" pitchFamily="34" charset="0"/>
              </a:rPr>
              <a:t>Kończy się IV rok WNF poświęcony wynagrodzeniu </a:t>
            </a:r>
            <a:r>
              <a:rPr lang="pl-PL" sz="2000" b="1" dirty="0" err="1" smtClean="0">
                <a:solidFill>
                  <a:srgbClr val="FFFF00"/>
                </a:solidFill>
                <a:effectLst/>
                <a:latin typeface="Calibri" pitchFamily="34" charset="0"/>
                <a:cs typeface="Calibri" pitchFamily="34" charset="0"/>
              </a:rPr>
              <a:t>Niep</a:t>
            </a:r>
            <a:r>
              <a:rPr lang="pl-PL" sz="2000" b="1" dirty="0" smtClean="0">
                <a:solidFill>
                  <a:srgbClr val="FFFF00"/>
                </a:solidFill>
                <a:effectLst/>
                <a:latin typeface="Calibri" pitchFamily="34" charset="0"/>
                <a:cs typeface="Calibri" pitchFamily="34" charset="0"/>
              </a:rPr>
              <a:t>. Sercu Maryi</a:t>
            </a:r>
            <a:endParaRPr lang="pl-PL" sz="2000" b="1" dirty="0">
              <a:solidFill>
                <a:srgbClr val="FFFF00"/>
              </a:solidFill>
              <a:effectLst/>
              <a:latin typeface="Calibri" pitchFamily="34" charset="0"/>
              <a:cs typeface="Calibri" pitchFamily="34" charset="0"/>
            </a:endParaRPr>
          </a:p>
        </p:txBody>
      </p:sp>
      <p:pic>
        <p:nvPicPr>
          <p:cNvPr id="2050" name="Picture 2" descr="C:\Users\Krzysztof\Documents\SEKRETARIAF FATIMSKI\ROK 2013\FOTO S. Łucja\S Lucja  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548680"/>
            <a:ext cx="1180636" cy="163388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www.sosnowiecfakty.pl/images/news/MatkaBoskaCzestochows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237" y="548680"/>
            <a:ext cx="2178512" cy="163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65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55776" y="764704"/>
            <a:ext cx="5482952" cy="1143000"/>
          </a:xfrm>
        </p:spPr>
        <p:txBody>
          <a:bodyPr/>
          <a:lstStyle/>
          <a:p>
            <a:pPr algn="l"/>
            <a:r>
              <a:rPr lang="pl-PL" dirty="0">
                <a:solidFill>
                  <a:srgbClr val="FFFF00"/>
                </a:solidFill>
                <a:effectLst/>
                <a:latin typeface="Calibri" pitchFamily="34" charset="0"/>
                <a:cs typeface="Calibri" pitchFamily="34" charset="0"/>
              </a:rPr>
              <a:t>Dlaczego </a:t>
            </a:r>
            <a:r>
              <a:rPr lang="pl-PL" dirty="0" smtClean="0">
                <a:solidFill>
                  <a:srgbClr val="FFFF00"/>
                </a:solidFill>
                <a:effectLst/>
                <a:latin typeface="Calibri" pitchFamily="34" charset="0"/>
                <a:cs typeface="Calibri" pitchFamily="34" charset="0"/>
              </a:rPr>
              <a:t>pięć</a:t>
            </a:r>
            <a:br>
              <a:rPr lang="pl-PL" dirty="0" smtClean="0">
                <a:solidFill>
                  <a:srgbClr val="FFFF00"/>
                </a:solidFill>
                <a:effectLst/>
                <a:latin typeface="Calibri" pitchFamily="34" charset="0"/>
                <a:cs typeface="Calibri" pitchFamily="34" charset="0"/>
              </a:rPr>
            </a:br>
            <a:r>
              <a:rPr lang="pl-PL" dirty="0" smtClean="0">
                <a:solidFill>
                  <a:srgbClr val="FFFF00"/>
                </a:solidFill>
                <a:effectLst/>
                <a:latin typeface="Calibri" pitchFamily="34" charset="0"/>
                <a:cs typeface="Calibri" pitchFamily="34" charset="0"/>
              </a:rPr>
              <a:t>pierwszych </a:t>
            </a:r>
            <a:r>
              <a:rPr lang="pl-PL" dirty="0">
                <a:solidFill>
                  <a:srgbClr val="FFFF00"/>
                </a:solidFill>
                <a:effectLst/>
                <a:latin typeface="Calibri" pitchFamily="34" charset="0"/>
                <a:cs typeface="Calibri" pitchFamily="34" charset="0"/>
              </a:rPr>
              <a:t>sobót?</a:t>
            </a:r>
            <a:endParaRPr lang="pl-PL" dirty="0">
              <a:solidFill>
                <a:srgbClr val="FFFF00"/>
              </a:solidFill>
            </a:endParaRPr>
          </a:p>
        </p:txBody>
      </p:sp>
      <p:sp>
        <p:nvSpPr>
          <p:cNvPr id="3" name="Symbol zastępczy zawartości 2"/>
          <p:cNvSpPr>
            <a:spLocks noGrp="1"/>
          </p:cNvSpPr>
          <p:nvPr>
            <p:ph idx="1"/>
          </p:nvPr>
        </p:nvSpPr>
        <p:spPr>
          <a:xfrm>
            <a:off x="518864" y="2608312"/>
            <a:ext cx="8229600" cy="3989040"/>
          </a:xfrm>
        </p:spPr>
        <p:txBody>
          <a:bodyPr/>
          <a:lstStyle/>
          <a:p>
            <a:pPr marL="0" indent="0" algn="just">
              <a:buNone/>
            </a:pPr>
            <a:r>
              <a:rPr lang="pl-PL" sz="2400" b="1" dirty="0" smtClean="0">
                <a:effectLst/>
                <a:latin typeface="Calibri" pitchFamily="34" charset="0"/>
                <a:cs typeface="Calibri" pitchFamily="34" charset="0"/>
              </a:rPr>
              <a:t>	Jest </a:t>
            </a:r>
            <a:r>
              <a:rPr lang="pl-PL" sz="2400" b="1" dirty="0">
                <a:effectLst/>
                <a:latin typeface="Calibri" pitchFamily="34" charset="0"/>
                <a:cs typeface="Calibri" pitchFamily="34" charset="0"/>
              </a:rPr>
              <a:t>pięć rodzajów obelg i bluźnierstw wypowiadanych przeciwko Niepokalanemu Sercu Maryi</a:t>
            </a:r>
            <a:r>
              <a:rPr lang="pl-PL" sz="2400" b="1" dirty="0" smtClean="0">
                <a:effectLst/>
                <a:latin typeface="Calibri" pitchFamily="34" charset="0"/>
                <a:cs typeface="Calibri" pitchFamily="34" charset="0"/>
              </a:rPr>
              <a:t>.</a:t>
            </a:r>
          </a:p>
          <a:p>
            <a:pPr marL="0" indent="0">
              <a:buNone/>
            </a:pPr>
            <a:r>
              <a:rPr lang="pl-PL" sz="2400" b="1" dirty="0" smtClean="0">
                <a:solidFill>
                  <a:srgbClr val="FFFF00"/>
                </a:solidFill>
                <a:effectLst/>
                <a:latin typeface="Calibri" pitchFamily="34" charset="0"/>
                <a:cs typeface="Calibri" pitchFamily="34" charset="0"/>
              </a:rPr>
              <a:t>1</a:t>
            </a:r>
            <a:r>
              <a:rPr lang="pl-PL" sz="2400" dirty="0" smtClean="0">
                <a:effectLst/>
                <a:latin typeface="Calibri" pitchFamily="34" charset="0"/>
                <a:cs typeface="Calibri" pitchFamily="34" charset="0"/>
              </a:rPr>
              <a:t>. Bluźnierstwa przeciw Niepokalanemu Poczęciu.</a:t>
            </a:r>
            <a:br>
              <a:rPr lang="pl-PL" sz="2400" dirty="0" smtClean="0">
                <a:effectLst/>
                <a:latin typeface="Calibri" pitchFamily="34" charset="0"/>
                <a:cs typeface="Calibri" pitchFamily="34" charset="0"/>
              </a:rPr>
            </a:br>
            <a:r>
              <a:rPr lang="pl-PL" sz="2400" b="1" dirty="0" smtClean="0">
                <a:solidFill>
                  <a:srgbClr val="FFFF00"/>
                </a:solidFill>
                <a:effectLst/>
                <a:latin typeface="Calibri" pitchFamily="34" charset="0"/>
                <a:cs typeface="Calibri" pitchFamily="34" charset="0"/>
              </a:rPr>
              <a:t>2</a:t>
            </a:r>
            <a:r>
              <a:rPr lang="pl-PL" sz="2400" dirty="0" smtClean="0">
                <a:effectLst/>
                <a:latin typeface="Calibri" pitchFamily="34" charset="0"/>
                <a:cs typeface="Calibri" pitchFamily="34" charset="0"/>
              </a:rPr>
              <a:t>. Przeciwko Jej Dziewictwu.</a:t>
            </a:r>
            <a:br>
              <a:rPr lang="pl-PL" sz="2400" dirty="0" smtClean="0">
                <a:effectLst/>
                <a:latin typeface="Calibri" pitchFamily="34" charset="0"/>
                <a:cs typeface="Calibri" pitchFamily="34" charset="0"/>
              </a:rPr>
            </a:br>
            <a:r>
              <a:rPr lang="pl-PL" sz="2400" b="1" dirty="0" smtClean="0">
                <a:solidFill>
                  <a:srgbClr val="FFFF00"/>
                </a:solidFill>
                <a:effectLst/>
                <a:latin typeface="Calibri" pitchFamily="34" charset="0"/>
                <a:cs typeface="Calibri" pitchFamily="34" charset="0"/>
              </a:rPr>
              <a:t>3</a:t>
            </a:r>
            <a:r>
              <a:rPr lang="pl-PL" sz="2400" dirty="0" smtClean="0">
                <a:effectLst/>
                <a:latin typeface="Calibri" pitchFamily="34" charset="0"/>
                <a:cs typeface="Calibri" pitchFamily="34" charset="0"/>
              </a:rPr>
              <a:t>. Przeciwko Bożemu Macierzyństwu.</a:t>
            </a:r>
            <a:br>
              <a:rPr lang="pl-PL" sz="2400" dirty="0" smtClean="0">
                <a:effectLst/>
                <a:latin typeface="Calibri" pitchFamily="34" charset="0"/>
                <a:cs typeface="Calibri" pitchFamily="34" charset="0"/>
              </a:rPr>
            </a:br>
            <a:r>
              <a:rPr lang="pl-PL" sz="2400" b="1" dirty="0" smtClean="0">
                <a:solidFill>
                  <a:srgbClr val="FFFF00"/>
                </a:solidFill>
                <a:effectLst/>
                <a:latin typeface="Calibri" pitchFamily="34" charset="0"/>
                <a:cs typeface="Calibri" pitchFamily="34" charset="0"/>
              </a:rPr>
              <a:t>4</a:t>
            </a:r>
            <a:r>
              <a:rPr lang="pl-PL" sz="2400" dirty="0" smtClean="0">
                <a:effectLst/>
                <a:latin typeface="Calibri" pitchFamily="34" charset="0"/>
                <a:cs typeface="Calibri" pitchFamily="34" charset="0"/>
              </a:rPr>
              <a:t>. Bluźnierstwa tych, którzy starają się otwarcie zaszczepić w sercach dzieci obojętność, wzgardę, a nawet nienawiść do tej Niepokalanej Matki.</a:t>
            </a:r>
            <a:br>
              <a:rPr lang="pl-PL" sz="2400" dirty="0" smtClean="0">
                <a:effectLst/>
                <a:latin typeface="Calibri" pitchFamily="34" charset="0"/>
                <a:cs typeface="Calibri" pitchFamily="34" charset="0"/>
              </a:rPr>
            </a:br>
            <a:r>
              <a:rPr lang="pl-PL" sz="2400" b="1" dirty="0" smtClean="0">
                <a:solidFill>
                  <a:srgbClr val="FFFF00"/>
                </a:solidFill>
                <a:effectLst/>
                <a:latin typeface="Calibri" pitchFamily="34" charset="0"/>
                <a:cs typeface="Calibri" pitchFamily="34" charset="0"/>
              </a:rPr>
              <a:t>5</a:t>
            </a:r>
            <a:r>
              <a:rPr lang="pl-PL" sz="2400" dirty="0" smtClean="0">
                <a:effectLst/>
                <a:latin typeface="Calibri" pitchFamily="34" charset="0"/>
                <a:cs typeface="Calibri" pitchFamily="34" charset="0"/>
              </a:rPr>
              <a:t>. Bluźnierstwa tych, którzy urągają Jej bezpośrednio w Jej świętych wizerunkach. </a:t>
            </a:r>
            <a:endParaRPr lang="pl-PL" sz="2400" dirty="0">
              <a:effectLst/>
              <a:latin typeface="Calibri" pitchFamily="34" charset="0"/>
              <a:cs typeface="Calibri" pitchFamily="34" charset="0"/>
            </a:endParaRPr>
          </a:p>
        </p:txBody>
      </p:sp>
      <p:pic>
        <p:nvPicPr>
          <p:cNvPr id="5122" name="Picture 2" descr="C:\Users\Krzysztof\Documents\SEKRETARIAF FATIMSKI\ROK 2013\FOTO FATIMA\Pict. 14.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04664"/>
            <a:ext cx="1518266" cy="210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722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4427984" y="404664"/>
            <a:ext cx="4572000" cy="6340197"/>
          </a:xfrm>
          <a:prstGeom prst="rect">
            <a:avLst/>
          </a:prstGeom>
        </p:spPr>
        <p:txBody>
          <a:bodyPr>
            <a:spAutoFit/>
          </a:bodyPr>
          <a:lstStyle/>
          <a:p>
            <a:r>
              <a:rPr lang="pl-PL" b="1" dirty="0">
                <a:solidFill>
                  <a:srgbClr val="FFFF00"/>
                </a:solidFill>
              </a:rPr>
              <a:t>Tematy Wielkiej Nowenny Fatimskiej:</a:t>
            </a:r>
          </a:p>
          <a:p>
            <a:endParaRPr lang="pl-PL" sz="1400" b="1" dirty="0"/>
          </a:p>
          <a:p>
            <a:r>
              <a:rPr lang="pl-PL" sz="1400" b="1" dirty="0"/>
              <a:t>1. PEWNI  ZWYCIĘSTWA (2009)</a:t>
            </a:r>
          </a:p>
          <a:p>
            <a:r>
              <a:rPr lang="pl-PL" sz="1400" dirty="0"/>
              <a:t>konfrontacja z cywilizacją śmierci</a:t>
            </a:r>
          </a:p>
          <a:p>
            <a:endParaRPr lang="pl-PL" sz="1400" b="1" dirty="0"/>
          </a:p>
          <a:p>
            <a:r>
              <a:rPr lang="pl-PL" sz="1400" b="1" dirty="0"/>
              <a:t>2. BEZPIECZNI NA KRAWĘDZI CZASU (2010)</a:t>
            </a:r>
          </a:p>
          <a:p>
            <a:r>
              <a:rPr lang="pl-PL" sz="1400" dirty="0"/>
              <a:t>zawsze przy Maryi</a:t>
            </a:r>
          </a:p>
          <a:p>
            <a:endParaRPr lang="pl-PL" sz="1400" b="1" dirty="0"/>
          </a:p>
          <a:p>
            <a:r>
              <a:rPr lang="pl-PL" sz="1400" b="1" dirty="0"/>
              <a:t>3. WIĘCEJ NIŻ DOCZESNOŚĆ (2011)</a:t>
            </a:r>
          </a:p>
          <a:p>
            <a:r>
              <a:rPr lang="pl-PL" sz="1400" dirty="0"/>
              <a:t>jest niebo, jest piekło, jest czyściec</a:t>
            </a:r>
          </a:p>
          <a:p>
            <a:r>
              <a:rPr lang="pl-PL" sz="1400" b="1" dirty="0"/>
              <a:t> </a:t>
            </a:r>
          </a:p>
          <a:p>
            <a:r>
              <a:rPr lang="pl-PL" sz="1400" b="1" dirty="0"/>
              <a:t>4. NIE ŻYJEMY DLA SIEBIE (2012)</a:t>
            </a:r>
          </a:p>
          <a:p>
            <a:r>
              <a:rPr lang="pl-PL" sz="1400" dirty="0"/>
              <a:t>wynagradzanie za grzechy świata</a:t>
            </a:r>
          </a:p>
          <a:p>
            <a:endParaRPr lang="pl-PL" sz="1400" b="1" dirty="0"/>
          </a:p>
          <a:p>
            <a:r>
              <a:rPr lang="pl-PL" sz="1400" b="1" dirty="0"/>
              <a:t>5. EUCHARYSTYCZNY KLUCZ (2013)</a:t>
            </a:r>
          </a:p>
          <a:p>
            <a:r>
              <a:rPr lang="pl-PL" sz="1400" dirty="0"/>
              <a:t>cud na cudami, który zmienia wszystko</a:t>
            </a:r>
          </a:p>
          <a:p>
            <a:endParaRPr lang="pl-PL" sz="1400" b="1" dirty="0"/>
          </a:p>
          <a:p>
            <a:r>
              <a:rPr lang="pl-PL" sz="1400" b="1" dirty="0"/>
              <a:t>6. ZAPRASZANI DO NIEBA (2014)</a:t>
            </a:r>
          </a:p>
          <a:p>
            <a:r>
              <a:rPr lang="pl-PL" sz="1400" dirty="0"/>
              <a:t>jednak różaniec, szkaplerz, sznur pokutny</a:t>
            </a:r>
          </a:p>
          <a:p>
            <a:endParaRPr lang="pl-PL" sz="1400" b="1" dirty="0"/>
          </a:p>
          <a:p>
            <a:r>
              <a:rPr lang="pl-PL" sz="1400" b="1" dirty="0"/>
              <a:t>7. POTĘGA RODZINY (2015)</a:t>
            </a:r>
          </a:p>
          <a:p>
            <a:r>
              <a:rPr lang="pl-PL" sz="1400" dirty="0"/>
              <a:t>domowy Kościół, którego nie przemogą bramy piekła</a:t>
            </a:r>
          </a:p>
          <a:p>
            <a:endParaRPr lang="pl-PL" sz="1400" b="1" dirty="0"/>
          </a:p>
          <a:p>
            <a:r>
              <a:rPr lang="pl-PL" sz="1400" b="1" dirty="0"/>
              <a:t>8. BÓG JEST MIŁOSIERNY (2016)</a:t>
            </a:r>
          </a:p>
          <a:p>
            <a:r>
              <a:rPr lang="pl-PL" sz="1400" dirty="0"/>
              <a:t>ostatnie słowo należy do Boga, który jest Miłością</a:t>
            </a:r>
          </a:p>
          <a:p>
            <a:r>
              <a:rPr lang="pl-PL" sz="1400" b="1" dirty="0"/>
              <a:t> </a:t>
            </a:r>
          </a:p>
          <a:p>
            <a:r>
              <a:rPr lang="pl-PL" sz="1400" b="1" dirty="0"/>
              <a:t>9. DROGA PRZEZ SERCE (2017)</a:t>
            </a:r>
          </a:p>
          <a:p>
            <a:r>
              <a:rPr lang="pl-PL" sz="1400" dirty="0"/>
              <a:t>przymierze serc Jezusa, Maryi, naszych</a:t>
            </a:r>
          </a:p>
        </p:txBody>
      </p:sp>
      <p:pic>
        <p:nvPicPr>
          <p:cNvPr id="2052" name="Picture 4" descr="C:\Users\Krzysztof\Documents\SEKRETARIAF FATIMSKI\Rok 2012\Internet\plakat nowen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620688"/>
            <a:ext cx="3902130" cy="545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58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5537736" y="404664"/>
            <a:ext cx="2822247" cy="707886"/>
          </a:xfrm>
          <a:prstGeom prst="rect">
            <a:avLst/>
          </a:prstGeom>
        </p:spPr>
        <p:txBody>
          <a:bodyPr wrap="none">
            <a:spAutoFit/>
          </a:bodyPr>
          <a:lstStyle/>
          <a:p>
            <a:r>
              <a:rPr lang="pl-PL" sz="4000" b="1" dirty="0" smtClean="0">
                <a:solidFill>
                  <a:srgbClr val="FFFF00"/>
                </a:solidFill>
                <a:latin typeface="Calibri" pitchFamily="34" charset="0"/>
              </a:rPr>
              <a:t>Maryjność!?</a:t>
            </a:r>
            <a:endParaRPr lang="pl-PL" sz="4000" b="1" dirty="0"/>
          </a:p>
        </p:txBody>
      </p:sp>
      <p:sp>
        <p:nvSpPr>
          <p:cNvPr id="6" name="Prostokąt 5"/>
          <p:cNvSpPr/>
          <p:nvPr/>
        </p:nvSpPr>
        <p:spPr>
          <a:xfrm>
            <a:off x="395536" y="1052736"/>
            <a:ext cx="6336704" cy="5509200"/>
          </a:xfrm>
          <a:prstGeom prst="rect">
            <a:avLst/>
          </a:prstGeom>
        </p:spPr>
        <p:txBody>
          <a:bodyPr wrap="square">
            <a:spAutoFit/>
          </a:bodyPr>
          <a:lstStyle/>
          <a:p>
            <a:pPr algn="just"/>
            <a:r>
              <a:rPr lang="pl-PL" sz="2000" b="1" dirty="0">
                <a:solidFill>
                  <a:srgbClr val="FFFF00"/>
                </a:solidFill>
                <a:latin typeface="Calibri" panose="020F0502020204030204" pitchFamily="34" charset="0"/>
              </a:rPr>
              <a:t>Rzym, 8 października 2000 </a:t>
            </a:r>
            <a:r>
              <a:rPr lang="pl-PL" sz="2000" b="1" dirty="0" smtClean="0">
                <a:solidFill>
                  <a:srgbClr val="FFFF00"/>
                </a:solidFill>
                <a:latin typeface="Calibri" panose="020F0502020204030204" pitchFamily="34" charset="0"/>
              </a:rPr>
              <a:t>- Zawierzenie </a:t>
            </a:r>
            <a:r>
              <a:rPr lang="pl-PL" sz="2000" b="1" dirty="0">
                <a:solidFill>
                  <a:srgbClr val="FFFF00"/>
                </a:solidFill>
                <a:latin typeface="Calibri" panose="020F0502020204030204" pitchFamily="34" charset="0"/>
              </a:rPr>
              <a:t>świata </a:t>
            </a:r>
            <a:r>
              <a:rPr lang="pl-PL" sz="2000" b="1" dirty="0" smtClean="0">
                <a:solidFill>
                  <a:srgbClr val="FFFF00"/>
                </a:solidFill>
                <a:latin typeface="Calibri" panose="020F0502020204030204" pitchFamily="34" charset="0"/>
              </a:rPr>
              <a:t>Maryi</a:t>
            </a:r>
          </a:p>
          <a:p>
            <a:pPr algn="just"/>
            <a:endParaRPr lang="pl-PL" sz="2000" dirty="0">
              <a:solidFill>
                <a:srgbClr val="FFFF00"/>
              </a:solidFill>
              <a:latin typeface="Calibri" panose="020F0502020204030204" pitchFamily="34" charset="0"/>
            </a:endParaRPr>
          </a:p>
          <a:p>
            <a:pPr marL="285750" indent="-285750" algn="just">
              <a:buFontTx/>
              <a:buChar char="-"/>
            </a:pPr>
            <a:r>
              <a:rPr lang="pl-PL" sz="2400" b="1" dirty="0" smtClean="0">
                <a:latin typeface="Calibri" panose="020F0502020204030204" pitchFamily="34" charset="0"/>
              </a:rPr>
              <a:t>Dlaczego </a:t>
            </a:r>
            <a:r>
              <a:rPr lang="pl-PL" sz="2400" dirty="0">
                <a:latin typeface="Calibri" panose="020F0502020204030204" pitchFamily="34" charset="0"/>
              </a:rPr>
              <a:t>w tym celu sprowadzono </a:t>
            </a:r>
            <a:r>
              <a:rPr lang="pl-PL" sz="2400" dirty="0" smtClean="0">
                <a:latin typeface="Calibri" panose="020F0502020204030204" pitchFamily="34" charset="0"/>
              </a:rPr>
              <a:t>figurę Matki </a:t>
            </a:r>
            <a:r>
              <a:rPr lang="pl-PL" sz="2400" dirty="0">
                <a:latin typeface="Calibri" panose="020F0502020204030204" pitchFamily="34" charset="0"/>
              </a:rPr>
              <a:t>Bożej z Fatimy? Nie wszyscy przecież popierają ten typ pobożności? </a:t>
            </a:r>
          </a:p>
          <a:p>
            <a:pPr algn="just"/>
            <a:r>
              <a:rPr lang="pl-PL" sz="2400" b="1" dirty="0" smtClean="0">
                <a:solidFill>
                  <a:srgbClr val="FFFF00"/>
                </a:solidFill>
                <a:latin typeface="Calibri" panose="020F0502020204030204" pitchFamily="34" charset="0"/>
              </a:rPr>
              <a:t>- </a:t>
            </a:r>
            <a:r>
              <a:rPr lang="pl-PL" sz="2400" b="1" dirty="0" smtClean="0">
                <a:latin typeface="Calibri" panose="020F0502020204030204" pitchFamily="34" charset="0"/>
              </a:rPr>
              <a:t>Bp </a:t>
            </a:r>
            <a:r>
              <a:rPr lang="pl-PL" sz="2400" b="1" dirty="0" err="1">
                <a:latin typeface="Calibri" panose="020F0502020204030204" pitchFamily="34" charset="0"/>
              </a:rPr>
              <a:t>Bertone</a:t>
            </a:r>
            <a:r>
              <a:rPr lang="pl-PL" sz="2400" dirty="0">
                <a:latin typeface="Calibri" panose="020F0502020204030204" pitchFamily="34" charset="0"/>
              </a:rPr>
              <a:t>: </a:t>
            </a:r>
            <a:r>
              <a:rPr lang="pl-PL" sz="2400" dirty="0" smtClean="0">
                <a:latin typeface="Calibri" panose="020F0502020204030204" pitchFamily="34" charset="0"/>
              </a:rPr>
              <a:t>W </a:t>
            </a:r>
            <a:r>
              <a:rPr lang="pl-PL" sz="2400" dirty="0">
                <a:latin typeface="Calibri" panose="020F0502020204030204" pitchFamily="34" charset="0"/>
              </a:rPr>
              <a:t>swej istocie, przesłanie to jest najpierw wezwaniem do nawrócenia, do wiernego dawania świadectwa, czynienia pokuty i modlitwy. </a:t>
            </a:r>
            <a:r>
              <a:rPr lang="pl-PL" sz="2400" b="1" dirty="0" smtClean="0">
                <a:solidFill>
                  <a:srgbClr val="FFFF00"/>
                </a:solidFill>
                <a:latin typeface="Calibri" panose="020F0502020204030204" pitchFamily="34" charset="0"/>
              </a:rPr>
              <a:t>To</a:t>
            </a:r>
            <a:r>
              <a:rPr lang="pl-PL" sz="2400" b="1" dirty="0">
                <a:solidFill>
                  <a:srgbClr val="FFFF00"/>
                </a:solidFill>
                <a:latin typeface="Calibri" panose="020F0502020204030204" pitchFamily="34" charset="0"/>
              </a:rPr>
              <a:t>, co jest przede wszystkim ważne, to przypomnienie, że nie możemy nie nazywać siebie "maryjnymi".</a:t>
            </a:r>
            <a:r>
              <a:rPr lang="pl-PL" sz="2400" dirty="0">
                <a:latin typeface="Calibri" panose="020F0502020204030204" pitchFamily="34" charset="0"/>
              </a:rPr>
              <a:t> Bóg uczynił dar z Maryi dla Kościoła. Nie możemy tego usunąć z horyzontu wiary. Istnieje zresztą pewna paralela między posługą Piotra i Maryi w </a:t>
            </a:r>
            <a:r>
              <a:rPr lang="pl-PL" sz="2400" dirty="0" smtClean="0">
                <a:latin typeface="Calibri" panose="020F0502020204030204" pitchFamily="34" charset="0"/>
              </a:rPr>
              <a:t>Kościele […]. </a:t>
            </a:r>
            <a:r>
              <a:rPr lang="pl-PL" sz="2400" dirty="0">
                <a:latin typeface="Calibri" panose="020F0502020204030204" pitchFamily="34" charset="0"/>
              </a:rPr>
              <a:t>Oboje są integralną częścią tajemnicy Kościoła.</a:t>
            </a:r>
          </a:p>
        </p:txBody>
      </p:sp>
      <p:pic>
        <p:nvPicPr>
          <p:cNvPr id="6146" name="Picture 2" descr="C:\Users\uzytkownik\Pictures\FOTO RELIGIA\UKRZYŻOWANIE_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3364" y="1844824"/>
            <a:ext cx="2195140"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8854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539552" y="647392"/>
            <a:ext cx="8352928" cy="6093976"/>
          </a:xfrm>
          <a:prstGeom prst="rect">
            <a:avLst/>
          </a:prstGeom>
        </p:spPr>
        <p:txBody>
          <a:bodyPr wrap="square">
            <a:spAutoFit/>
          </a:bodyPr>
          <a:lstStyle/>
          <a:p>
            <a:r>
              <a:rPr lang="pl-PL" sz="2000" dirty="0" smtClean="0">
                <a:solidFill>
                  <a:srgbClr val="FFFF00"/>
                </a:solidFill>
                <a:latin typeface="Calibri" pitchFamily="34" charset="0"/>
                <a:cs typeface="Calibri" pitchFamily="34" charset="0"/>
              </a:rPr>
              <a:t>	Co </a:t>
            </a:r>
            <a:r>
              <a:rPr lang="pl-PL" sz="2000" dirty="0">
                <a:solidFill>
                  <a:srgbClr val="FFFF00"/>
                </a:solidFill>
                <a:latin typeface="Calibri" pitchFamily="34" charset="0"/>
                <a:cs typeface="Calibri" pitchFamily="34" charset="0"/>
              </a:rPr>
              <a:t>to znaczy włączyć się w dzieło Wielkiej Nowenny </a:t>
            </a:r>
            <a:r>
              <a:rPr lang="pl-PL" sz="2000" dirty="0" smtClean="0">
                <a:solidFill>
                  <a:srgbClr val="FFFF00"/>
                </a:solidFill>
                <a:latin typeface="Calibri" pitchFamily="34" charset="0"/>
                <a:cs typeface="Calibri" pitchFamily="34" charset="0"/>
              </a:rPr>
              <a:t>Fatimskiej?</a:t>
            </a:r>
            <a:endParaRPr lang="pl-PL" sz="2000" dirty="0">
              <a:solidFill>
                <a:srgbClr val="FFFF00"/>
              </a:solidFill>
              <a:latin typeface="Calibri" pitchFamily="34" charset="0"/>
              <a:cs typeface="Calibri" pitchFamily="34" charset="0"/>
            </a:endParaRPr>
          </a:p>
          <a:p>
            <a:r>
              <a:rPr lang="pl-PL" sz="2000" b="1" dirty="0" smtClean="0">
                <a:solidFill>
                  <a:srgbClr val="FFFF00"/>
                </a:solidFill>
                <a:latin typeface="Calibri" pitchFamily="34" charset="0"/>
                <a:cs typeface="Calibri" pitchFamily="34" charset="0"/>
              </a:rPr>
              <a:t>	Włączyć </a:t>
            </a:r>
            <a:r>
              <a:rPr lang="pl-PL" sz="2000" b="1" dirty="0">
                <a:solidFill>
                  <a:srgbClr val="FFFF00"/>
                </a:solidFill>
                <a:latin typeface="Calibri" pitchFamily="34" charset="0"/>
                <a:cs typeface="Calibri" pitchFamily="34" charset="0"/>
              </a:rPr>
              <a:t>się – znaczy wypełnić to, o co Maryja prosiła w Fatimie</a:t>
            </a:r>
            <a:r>
              <a:rPr lang="pl-PL" sz="2000" b="1" dirty="0" smtClean="0">
                <a:solidFill>
                  <a:srgbClr val="FFFF00"/>
                </a:solidFill>
                <a:latin typeface="Calibri" pitchFamily="34" charset="0"/>
                <a:cs typeface="Calibri" pitchFamily="34" charset="0"/>
              </a:rPr>
              <a:t>!</a:t>
            </a:r>
          </a:p>
          <a:p>
            <a:endParaRPr lang="pl-PL" b="1" dirty="0">
              <a:latin typeface="Calibri" pitchFamily="34" charset="0"/>
              <a:cs typeface="Calibri" pitchFamily="34" charset="0"/>
            </a:endParaRPr>
          </a:p>
          <a:p>
            <a:r>
              <a:rPr lang="pl-PL" b="1" dirty="0" smtClean="0">
                <a:solidFill>
                  <a:srgbClr val="FFFF00"/>
                </a:solidFill>
                <a:latin typeface="Calibri" pitchFamily="34" charset="0"/>
                <a:cs typeface="Calibri" pitchFamily="34" charset="0"/>
              </a:rPr>
              <a:t>	Nowenna nie jest formą nabożeństwa, a ideą duszpasterską </a:t>
            </a:r>
            <a:r>
              <a:rPr lang="pl-PL" dirty="0" smtClean="0">
                <a:solidFill>
                  <a:srgbClr val="FFFF00"/>
                </a:solidFill>
                <a:latin typeface="Calibri" pitchFamily="34" charset="0"/>
                <a:cs typeface="Calibri" pitchFamily="34" charset="0"/>
              </a:rPr>
              <a:t>- </a:t>
            </a:r>
            <a:r>
              <a:rPr lang="pl-PL" b="1" dirty="0" smtClean="0">
                <a:solidFill>
                  <a:srgbClr val="FFFF00"/>
                </a:solidFill>
                <a:latin typeface="Calibri" pitchFamily="34" charset="0"/>
                <a:cs typeface="Calibri" pitchFamily="34" charset="0"/>
              </a:rPr>
              <a:t>ZATEM</a:t>
            </a:r>
            <a:r>
              <a:rPr lang="pl-PL" dirty="0" smtClean="0">
                <a:solidFill>
                  <a:srgbClr val="FFFF00"/>
                </a:solidFill>
                <a:latin typeface="Calibri" pitchFamily="34" charset="0"/>
                <a:cs typeface="Calibri" pitchFamily="34" charset="0"/>
              </a:rPr>
              <a:t>:</a:t>
            </a:r>
            <a:endParaRPr lang="pl-PL" dirty="0">
              <a:solidFill>
                <a:srgbClr val="FFFF00"/>
              </a:solidFill>
              <a:latin typeface="Calibri" pitchFamily="34" charset="0"/>
              <a:cs typeface="Calibri" pitchFamily="34" charset="0"/>
            </a:endParaRPr>
          </a:p>
          <a:p>
            <a:pPr marL="342900" indent="-342900">
              <a:buAutoNum type="arabicPeriod"/>
            </a:pPr>
            <a:r>
              <a:rPr lang="pl-PL" dirty="0" smtClean="0">
                <a:latin typeface="Calibri" pitchFamily="34" charset="0"/>
                <a:cs typeface="Calibri" pitchFamily="34" charset="0"/>
              </a:rPr>
              <a:t>Odmawiamy </a:t>
            </a:r>
            <a:r>
              <a:rPr lang="pl-PL" dirty="0">
                <a:latin typeface="Calibri" pitchFamily="34" charset="0"/>
                <a:cs typeface="Calibri" pitchFamily="34" charset="0"/>
              </a:rPr>
              <a:t>różaniec, najlepiej </a:t>
            </a:r>
            <a:r>
              <a:rPr lang="pl-PL" dirty="0" smtClean="0">
                <a:latin typeface="Calibri" pitchFamily="34" charset="0"/>
                <a:cs typeface="Calibri" pitchFamily="34" charset="0"/>
              </a:rPr>
              <a:t>codziennie</a:t>
            </a:r>
            <a:r>
              <a:rPr lang="pl-PL" dirty="0">
                <a:latin typeface="Calibri" pitchFamily="34" charset="0"/>
                <a:cs typeface="Calibri" pitchFamily="34" charset="0"/>
              </a:rPr>
              <a:t>,</a:t>
            </a:r>
          </a:p>
          <a:p>
            <a:endParaRPr lang="pl-PL" dirty="0">
              <a:latin typeface="Calibri" pitchFamily="34" charset="0"/>
              <a:cs typeface="Calibri" pitchFamily="34" charset="0"/>
            </a:endParaRPr>
          </a:p>
          <a:p>
            <a:r>
              <a:rPr lang="pl-PL" dirty="0">
                <a:latin typeface="Calibri" pitchFamily="34" charset="0"/>
                <a:cs typeface="Calibri" pitchFamily="34" charset="0"/>
              </a:rPr>
              <a:t>2. Odprawiamy nabożeństwo pierwszych sobót, w którym uczestniczymy przez kolejnych pięć pierwszych sobót </a:t>
            </a:r>
            <a:r>
              <a:rPr lang="pl-PL" dirty="0" smtClean="0">
                <a:latin typeface="Calibri" pitchFamily="34" charset="0"/>
                <a:cs typeface="Calibri" pitchFamily="34" charset="0"/>
              </a:rPr>
              <a:t>miesiąca,</a:t>
            </a:r>
          </a:p>
          <a:p>
            <a:endParaRPr lang="pl-PL" dirty="0">
              <a:latin typeface="Calibri" pitchFamily="34" charset="0"/>
              <a:cs typeface="Calibri" pitchFamily="34" charset="0"/>
            </a:endParaRPr>
          </a:p>
          <a:p>
            <a:r>
              <a:rPr lang="pl-PL" dirty="0">
                <a:latin typeface="Calibri" pitchFamily="34" charset="0"/>
                <a:cs typeface="Calibri" pitchFamily="34" charset="0"/>
              </a:rPr>
              <a:t>3. Świadomie poświęcamy się Niepokalanemu Sercu </a:t>
            </a:r>
            <a:r>
              <a:rPr lang="pl-PL" dirty="0" smtClean="0">
                <a:latin typeface="Calibri" pitchFamily="34" charset="0"/>
                <a:cs typeface="Calibri" pitchFamily="34" charset="0"/>
              </a:rPr>
              <a:t>Maryi</a:t>
            </a:r>
            <a:r>
              <a:rPr lang="pl-PL" dirty="0">
                <a:latin typeface="Calibri" pitchFamily="34" charset="0"/>
                <a:cs typeface="Calibri" pitchFamily="34" charset="0"/>
              </a:rPr>
              <a:t>,</a:t>
            </a:r>
            <a:endParaRPr lang="pl-PL" dirty="0" smtClean="0">
              <a:latin typeface="Calibri" pitchFamily="34" charset="0"/>
              <a:cs typeface="Calibri" pitchFamily="34" charset="0"/>
            </a:endParaRPr>
          </a:p>
          <a:p>
            <a:endParaRPr lang="pl-PL" dirty="0">
              <a:latin typeface="Calibri" pitchFamily="34" charset="0"/>
              <a:cs typeface="Calibri" pitchFamily="34" charset="0"/>
            </a:endParaRPr>
          </a:p>
          <a:p>
            <a:r>
              <a:rPr lang="pl-PL" dirty="0">
                <a:latin typeface="Calibri" pitchFamily="34" charset="0"/>
                <a:cs typeface="Calibri" pitchFamily="34" charset="0"/>
              </a:rPr>
              <a:t>4. Uczestniczymy w Nowennie przez odmawianie modlitw Wielkiej Nowenny Fatimskiej, np. raz w tygodniu - (znak jedności wszystkich włączających się do Nowenny</a:t>
            </a:r>
            <a:r>
              <a:rPr lang="pl-PL" dirty="0" smtClean="0">
                <a:latin typeface="Calibri" pitchFamily="34" charset="0"/>
                <a:cs typeface="Calibri" pitchFamily="34" charset="0"/>
              </a:rPr>
              <a:t>),</a:t>
            </a:r>
          </a:p>
          <a:p>
            <a:endParaRPr lang="pl-PL" dirty="0">
              <a:latin typeface="Calibri" pitchFamily="34" charset="0"/>
              <a:cs typeface="Calibri" pitchFamily="34" charset="0"/>
            </a:endParaRPr>
          </a:p>
          <a:p>
            <a:r>
              <a:rPr lang="pl-PL" dirty="0">
                <a:latin typeface="Calibri" pitchFamily="34" charset="0"/>
                <a:cs typeface="Calibri" pitchFamily="34" charset="0"/>
              </a:rPr>
              <a:t>5. Uczestniczymy w nabożeństwach fatimskich odprawianych trzynastego dnia </a:t>
            </a:r>
            <a:r>
              <a:rPr lang="pl-PL" dirty="0" smtClean="0">
                <a:latin typeface="Calibri" pitchFamily="34" charset="0"/>
                <a:cs typeface="Calibri" pitchFamily="34" charset="0"/>
              </a:rPr>
              <a:t>miesiąca,</a:t>
            </a:r>
          </a:p>
          <a:p>
            <a:endParaRPr lang="pl-PL" dirty="0">
              <a:latin typeface="Calibri" pitchFamily="34" charset="0"/>
              <a:cs typeface="Calibri" pitchFamily="34" charset="0"/>
            </a:endParaRPr>
          </a:p>
          <a:p>
            <a:r>
              <a:rPr lang="pl-PL" dirty="0">
                <a:latin typeface="Calibri" pitchFamily="34" charset="0"/>
                <a:cs typeface="Calibri" pitchFamily="34" charset="0"/>
              </a:rPr>
              <a:t>6. Poznajemy coraz lepiej Maryję przez lekturę książek</a:t>
            </a:r>
            <a:r>
              <a:rPr lang="pl-PL" dirty="0" smtClean="0">
                <a:latin typeface="Calibri" pitchFamily="34" charset="0"/>
                <a:cs typeface="Calibri" pitchFamily="34" charset="0"/>
              </a:rPr>
              <a:t>.</a:t>
            </a:r>
          </a:p>
          <a:p>
            <a:endParaRPr lang="pl-PL" dirty="0">
              <a:latin typeface="Calibri" pitchFamily="34" charset="0"/>
              <a:cs typeface="Calibri" pitchFamily="34" charset="0"/>
            </a:endParaRPr>
          </a:p>
          <a:p>
            <a:r>
              <a:rPr lang="pl-PL" i="1" dirty="0" smtClean="0">
                <a:solidFill>
                  <a:srgbClr val="FFFF00"/>
                </a:solidFill>
                <a:latin typeface="Calibri" pitchFamily="34" charset="0"/>
                <a:cs typeface="Calibri" pitchFamily="34" charset="0"/>
              </a:rPr>
              <a:t>*** </a:t>
            </a:r>
            <a:r>
              <a:rPr lang="pl-PL" i="1" dirty="0" smtClean="0">
                <a:latin typeface="Calibri" pitchFamily="34" charset="0"/>
                <a:cs typeface="Calibri" pitchFamily="34" charset="0"/>
              </a:rPr>
              <a:t>Wszyscy</a:t>
            </a:r>
            <a:r>
              <a:rPr lang="pl-PL" i="1" dirty="0">
                <a:latin typeface="Calibri" pitchFamily="34" charset="0"/>
                <a:cs typeface="Calibri" pitchFamily="34" charset="0"/>
              </a:rPr>
              <a:t>, którzy włączają się w dzieło Nowenny są wpisywani do Złotej Księgi Nowenny Fatimskiej, która zostanie złożona w darach ofiarnych w Fatimie, w czasie uroczystości 100. rocznicy Objawień. </a:t>
            </a:r>
          </a:p>
        </p:txBody>
      </p:sp>
      <p:pic>
        <p:nvPicPr>
          <p:cNvPr id="3" name="Picture 7" descr="C:\Users\Uzytkownik\Pictures\logo WNF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40668"/>
            <a:ext cx="1260140" cy="126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166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Rot="1" noChangeArrowheads="1"/>
          </p:cNvSpPr>
          <p:nvPr/>
        </p:nvSpPr>
        <p:spPr bwMode="auto">
          <a:xfrm>
            <a:off x="386460" y="1124744"/>
            <a:ext cx="6273772" cy="23762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algn="just"/>
            <a:r>
              <a:rPr lang="pl-PL" sz="1600" b="0" dirty="0" smtClean="0">
                <a:effectLst/>
                <a:latin typeface="Calibri" pitchFamily="34" charset="0"/>
                <a:cs typeface="Calibri" pitchFamily="34" charset="0"/>
              </a:rPr>
              <a:t>"</a:t>
            </a:r>
            <a:r>
              <a:rPr lang="pl-PL" sz="1600" b="0" dirty="0">
                <a:effectLst/>
                <a:latin typeface="Calibri" pitchFamily="34" charset="0"/>
                <a:cs typeface="Calibri" pitchFamily="34" charset="0"/>
              </a:rPr>
              <a:t>Główne akcenty nowenny są </a:t>
            </a:r>
            <a:r>
              <a:rPr lang="pl-PL" sz="1600" b="0" dirty="0" smtClean="0">
                <a:effectLst/>
                <a:latin typeface="Calibri" pitchFamily="34" charset="0"/>
                <a:cs typeface="Calibri" pitchFamily="34" charset="0"/>
              </a:rPr>
              <a:t>położone </a:t>
            </a:r>
            <a:r>
              <a:rPr lang="pl-PL" sz="1600" b="0" dirty="0">
                <a:effectLst/>
                <a:latin typeface="Calibri" pitchFamily="34" charset="0"/>
                <a:cs typeface="Calibri" pitchFamily="34" charset="0"/>
              </a:rPr>
              <a:t>na wprowadzenie nabożeństwa pierwszych sobót miesiąca, propagowanie nabożeństw fatimskich i pogłębianie znajomości orędzia fatimskiego. Zachętą niech będą słowa Sługi Bożego Jana Pawła </a:t>
            </a:r>
            <a:r>
              <a:rPr lang="pl-PL" sz="1600" b="0" dirty="0" smtClean="0">
                <a:effectLst/>
                <a:latin typeface="Calibri" pitchFamily="34" charset="0"/>
                <a:cs typeface="Calibri" pitchFamily="34" charset="0"/>
              </a:rPr>
              <a:t>II </a:t>
            </a:r>
            <a:r>
              <a:rPr lang="pl-PL" sz="1600" b="0" dirty="0">
                <a:effectLst/>
                <a:latin typeface="Calibri" pitchFamily="34" charset="0"/>
                <a:cs typeface="Calibri" pitchFamily="34" charset="0"/>
              </a:rPr>
              <a:t>wypowiedziane w Fatimie: </a:t>
            </a:r>
            <a:r>
              <a:rPr lang="pl-PL" sz="1600" b="0" i="1" dirty="0">
                <a:effectLst/>
                <a:latin typeface="Calibri" pitchFamily="34" charset="0"/>
                <a:cs typeface="Calibri" pitchFamily="34" charset="0"/>
              </a:rPr>
              <a:t>To orędzie jest dziś jeszcze bardziej aktualne </a:t>
            </a:r>
            <a:r>
              <a:rPr lang="pl-PL" sz="1600" b="0" i="1" dirty="0" smtClean="0">
                <a:effectLst/>
                <a:latin typeface="Calibri" pitchFamily="34" charset="0"/>
                <a:cs typeface="Calibri" pitchFamily="34" charset="0"/>
              </a:rPr>
              <a:t>i </a:t>
            </a:r>
            <a:r>
              <a:rPr lang="pl-PL" sz="1600" b="0" i="1" dirty="0">
                <a:effectLst/>
                <a:latin typeface="Calibri" pitchFamily="34" charset="0"/>
                <a:cs typeface="Calibri" pitchFamily="34" charset="0"/>
              </a:rPr>
              <a:t>bardziej naglące niż kiedykolwiek</a:t>
            </a:r>
            <a:r>
              <a:rPr lang="pl-PL" sz="1600" b="0" dirty="0">
                <a:effectLst/>
                <a:latin typeface="Calibri" pitchFamily="34" charset="0"/>
                <a:cs typeface="Calibri" pitchFamily="34" charset="0"/>
              </a:rPr>
              <a:t>.</a:t>
            </a:r>
          </a:p>
          <a:p>
            <a:pPr algn="just"/>
            <a:r>
              <a:rPr lang="pl-PL" sz="1600" b="0" dirty="0">
                <a:effectLst/>
                <a:latin typeface="Calibri" pitchFamily="34" charset="0"/>
                <a:cs typeface="Calibri" pitchFamily="34" charset="0"/>
              </a:rPr>
              <a:t>Bardzo proszę, aby w parafiach odbywały się nabożeństwa pierwszych sobót...</a:t>
            </a:r>
          </a:p>
          <a:p>
            <a:pPr algn="just"/>
            <a:r>
              <a:rPr lang="pl-PL" sz="1600" b="0" dirty="0">
                <a:effectLst/>
                <a:latin typeface="Calibri" pitchFamily="34" charset="0"/>
                <a:cs typeface="Calibri" pitchFamily="34" charset="0"/>
              </a:rPr>
              <a:t>Na trud pracy duszpasterskiej związanej z realizacją Wielkiej Nowenny </a:t>
            </a:r>
            <a:r>
              <a:rPr lang="pl-PL" sz="1600" b="0" dirty="0" smtClean="0">
                <a:effectLst/>
                <a:latin typeface="Calibri" pitchFamily="34" charset="0"/>
                <a:cs typeface="Calibri" pitchFamily="34" charset="0"/>
              </a:rPr>
              <a:t/>
            </a:r>
            <a:br>
              <a:rPr lang="pl-PL" sz="1600" b="0" dirty="0" smtClean="0">
                <a:effectLst/>
                <a:latin typeface="Calibri" pitchFamily="34" charset="0"/>
                <a:cs typeface="Calibri" pitchFamily="34" charset="0"/>
              </a:rPr>
            </a:br>
            <a:r>
              <a:rPr lang="pl-PL" sz="1600" b="0" dirty="0" smtClean="0">
                <a:effectLst/>
                <a:latin typeface="Calibri" pitchFamily="34" charset="0"/>
                <a:cs typeface="Calibri" pitchFamily="34" charset="0"/>
              </a:rPr>
              <a:t>i </a:t>
            </a:r>
            <a:r>
              <a:rPr lang="pl-PL" sz="1600" b="0" dirty="0">
                <a:effectLst/>
                <a:latin typeface="Calibri" pitchFamily="34" charset="0"/>
                <a:cs typeface="Calibri" pitchFamily="34" charset="0"/>
              </a:rPr>
              <a:t>upowszechniania orędzia fatimskiego z serca błogosławię</a:t>
            </a:r>
            <a:r>
              <a:rPr lang="pl-PL" sz="1600" b="0" dirty="0" smtClean="0">
                <a:effectLst/>
                <a:latin typeface="Calibri" pitchFamily="34" charset="0"/>
                <a:cs typeface="Calibri" pitchFamily="34" charset="0"/>
              </a:rPr>
              <a:t>".</a:t>
            </a:r>
          </a:p>
        </p:txBody>
      </p:sp>
      <p:sp>
        <p:nvSpPr>
          <p:cNvPr id="2" name="Tytuł 1"/>
          <p:cNvSpPr>
            <a:spLocks noGrp="1"/>
          </p:cNvSpPr>
          <p:nvPr>
            <p:ph type="title"/>
          </p:nvPr>
        </p:nvSpPr>
        <p:spPr>
          <a:xfrm>
            <a:off x="2274018" y="3849434"/>
            <a:ext cx="6474446" cy="714133"/>
          </a:xfrm>
        </p:spPr>
        <p:txBody>
          <a:bodyPr/>
          <a:lstStyle/>
          <a:p>
            <a:pPr algn="l"/>
            <a:r>
              <a:rPr lang="pl-PL" sz="1800" dirty="0" smtClean="0">
                <a:solidFill>
                  <a:srgbClr val="FFFF00"/>
                </a:solidFill>
                <a:effectLst/>
                <a:latin typeface="Calibri" pitchFamily="34" charset="0"/>
                <a:cs typeface="Calibri" pitchFamily="34" charset="0"/>
              </a:rPr>
              <a:t>Stanisław Kard. Dziwisz </a:t>
            </a:r>
            <a:r>
              <a:rPr lang="pl-PL" sz="1800" b="0" dirty="0" smtClean="0">
                <a:solidFill>
                  <a:srgbClr val="FFFF00"/>
                </a:solidFill>
                <a:effectLst/>
                <a:latin typeface="Calibri" pitchFamily="34" charset="0"/>
                <a:cs typeface="Calibri" pitchFamily="34" charset="0"/>
              </a:rPr>
              <a:t>- </a:t>
            </a:r>
            <a:r>
              <a:rPr lang="pl-PL" sz="1800" dirty="0" smtClean="0">
                <a:solidFill>
                  <a:srgbClr val="FFFF00"/>
                </a:solidFill>
                <a:effectLst/>
                <a:latin typeface="Calibri" pitchFamily="34" charset="0"/>
                <a:cs typeface="Calibri" pitchFamily="34" charset="0"/>
              </a:rPr>
              <a:t>do kapłanów </a:t>
            </a:r>
            <a:r>
              <a:rPr lang="pl-PL" sz="1800" dirty="0">
                <a:solidFill>
                  <a:srgbClr val="FFFF00"/>
                </a:solidFill>
                <a:effectLst/>
                <a:latin typeface="Calibri" pitchFamily="34" charset="0"/>
                <a:cs typeface="Calibri" pitchFamily="34" charset="0"/>
              </a:rPr>
              <a:t>a</a:t>
            </a:r>
            <a:r>
              <a:rPr lang="pl-PL" sz="1800" dirty="0" smtClean="0">
                <a:solidFill>
                  <a:srgbClr val="FFFF00"/>
                </a:solidFill>
                <a:effectLst/>
                <a:latin typeface="Calibri" pitchFamily="34" charset="0"/>
                <a:cs typeface="Calibri" pitchFamily="34" charset="0"/>
              </a:rPr>
              <a:t>rchidiecezji krakowskiej</a:t>
            </a:r>
            <a:br>
              <a:rPr lang="pl-PL" sz="1800" dirty="0" smtClean="0">
                <a:solidFill>
                  <a:srgbClr val="FFFF00"/>
                </a:solidFill>
                <a:effectLst/>
                <a:latin typeface="Calibri" pitchFamily="34" charset="0"/>
                <a:cs typeface="Calibri" pitchFamily="34" charset="0"/>
              </a:rPr>
            </a:br>
            <a:r>
              <a:rPr lang="pl-PL" sz="1800" b="0" dirty="0" smtClean="0">
                <a:solidFill>
                  <a:srgbClr val="FFFF00"/>
                </a:solidFill>
                <a:effectLst/>
                <a:latin typeface="Calibri" pitchFamily="34" charset="0"/>
                <a:cs typeface="Calibri" pitchFamily="34" charset="0"/>
              </a:rPr>
              <a:t>Kraków</a:t>
            </a:r>
            <a:r>
              <a:rPr lang="pl-PL" sz="1800" b="0" dirty="0">
                <a:solidFill>
                  <a:srgbClr val="FFFF00"/>
                </a:solidFill>
                <a:effectLst/>
                <a:latin typeface="Calibri" pitchFamily="34" charset="0"/>
                <a:cs typeface="Calibri" pitchFamily="34" charset="0"/>
              </a:rPr>
              <a:t>, dnia 15 maja 2009</a:t>
            </a:r>
            <a:r>
              <a:rPr lang="pl-PL" sz="1800" i="1" dirty="0">
                <a:solidFill>
                  <a:srgbClr val="FFFF00"/>
                </a:solidFill>
                <a:latin typeface="Calibri" pitchFamily="34" charset="0"/>
                <a:cs typeface="Calibri" pitchFamily="34" charset="0"/>
              </a:rPr>
              <a:t/>
            </a:r>
            <a:br>
              <a:rPr lang="pl-PL" sz="1800" i="1" dirty="0">
                <a:solidFill>
                  <a:srgbClr val="FFFF00"/>
                </a:solidFill>
                <a:latin typeface="Calibri" pitchFamily="34" charset="0"/>
                <a:cs typeface="Calibri" pitchFamily="34" charset="0"/>
              </a:rPr>
            </a:br>
            <a:endParaRPr lang="pl-PL" sz="1800" dirty="0">
              <a:solidFill>
                <a:srgbClr val="FFFF00"/>
              </a:solidFill>
              <a:latin typeface="Calibri" pitchFamily="34" charset="0"/>
              <a:cs typeface="Calibri" pitchFamily="34" charset="0"/>
            </a:endParaRPr>
          </a:p>
        </p:txBody>
      </p:sp>
      <p:sp>
        <p:nvSpPr>
          <p:cNvPr id="10" name="Prostokąt 9"/>
          <p:cNvSpPr/>
          <p:nvPr/>
        </p:nvSpPr>
        <p:spPr>
          <a:xfrm>
            <a:off x="386460" y="4432463"/>
            <a:ext cx="8434012" cy="2092881"/>
          </a:xfrm>
          <a:prstGeom prst="rect">
            <a:avLst/>
          </a:prstGeom>
        </p:spPr>
        <p:txBody>
          <a:bodyPr wrap="square">
            <a:spAutoFit/>
          </a:bodyPr>
          <a:lstStyle/>
          <a:p>
            <a:pPr algn="just"/>
            <a:r>
              <a:rPr lang="pl-PL" dirty="0" smtClean="0">
                <a:latin typeface="Calibri" pitchFamily="34" charset="0"/>
                <a:cs typeface="Calibri" pitchFamily="34" charset="0"/>
              </a:rPr>
              <a:t>		</a:t>
            </a:r>
            <a:r>
              <a:rPr lang="pl-PL" sz="1600" dirty="0" smtClean="0">
                <a:latin typeface="Calibri" pitchFamily="34" charset="0"/>
                <a:cs typeface="Calibri" pitchFamily="34" charset="0"/>
              </a:rPr>
              <a:t>W </a:t>
            </a:r>
            <a:r>
              <a:rPr lang="pl-PL" sz="1600" dirty="0">
                <a:latin typeface="Calibri" pitchFamily="34" charset="0"/>
                <a:cs typeface="Calibri" pitchFamily="34" charset="0"/>
              </a:rPr>
              <a:t>2017 roku przypada setna rocznica objawień fatimskich. Słuszna wydaje się </a:t>
            </a:r>
            <a:r>
              <a:rPr lang="pl-PL" sz="1600" dirty="0" smtClean="0">
                <a:latin typeface="Calibri" pitchFamily="34" charset="0"/>
                <a:cs typeface="Calibri" pitchFamily="34" charset="0"/>
              </a:rPr>
              <a:t>		więc inicjatywa </a:t>
            </a:r>
            <a:r>
              <a:rPr lang="pl-PL" sz="1600" dirty="0">
                <a:latin typeface="Calibri" pitchFamily="34" charset="0"/>
                <a:cs typeface="Calibri" pitchFamily="34" charset="0"/>
              </a:rPr>
              <a:t>Księży Pallotynów, aby przygotować się do tego </a:t>
            </a:r>
            <a:r>
              <a:rPr lang="pl-PL" sz="1600" dirty="0" smtClean="0">
                <a:latin typeface="Calibri" pitchFamily="34" charset="0"/>
                <a:cs typeface="Calibri" pitchFamily="34" charset="0"/>
              </a:rPr>
              <a:t>wydarzenia 			przez wielką, trwającą </a:t>
            </a:r>
            <a:r>
              <a:rPr lang="pl-PL" sz="1600" dirty="0">
                <a:latin typeface="Calibri" pitchFamily="34" charset="0"/>
                <a:cs typeface="Calibri" pitchFamily="34" charset="0"/>
              </a:rPr>
              <a:t>dziewięć lat Nowennę, która rozpoczyna się w maju </a:t>
            </a:r>
            <a:r>
              <a:rPr lang="pl-PL" sz="1600" dirty="0" smtClean="0">
                <a:latin typeface="Calibri" pitchFamily="34" charset="0"/>
                <a:cs typeface="Calibri" pitchFamily="34" charset="0"/>
              </a:rPr>
              <a:t>			2009 </a:t>
            </a:r>
            <a:r>
              <a:rPr lang="pl-PL" sz="1600" dirty="0">
                <a:latin typeface="Calibri" pitchFamily="34" charset="0"/>
                <a:cs typeface="Calibri" pitchFamily="34" charset="0"/>
              </a:rPr>
              <a:t>r., a kończy 13 </a:t>
            </a:r>
            <a:r>
              <a:rPr lang="pl-PL" sz="1600" dirty="0" smtClean="0">
                <a:latin typeface="Calibri" pitchFamily="34" charset="0"/>
                <a:cs typeface="Calibri" pitchFamily="34" charset="0"/>
              </a:rPr>
              <a:t>maja 2017 </a:t>
            </a:r>
            <a:r>
              <a:rPr lang="pl-PL" sz="1600" dirty="0">
                <a:latin typeface="Calibri" pitchFamily="34" charset="0"/>
                <a:cs typeface="Calibri" pitchFamily="34" charset="0"/>
              </a:rPr>
              <a:t>r.</a:t>
            </a:r>
          </a:p>
          <a:p>
            <a:pPr algn="just"/>
            <a:r>
              <a:rPr lang="pl-PL" sz="1600" dirty="0">
                <a:latin typeface="Calibri" pitchFamily="34" charset="0"/>
                <a:cs typeface="Calibri" pitchFamily="34" charset="0"/>
              </a:rPr>
              <a:t>Z tej racji zachęcam Duszpasterzy Archidiecezji Krakowskiej, do wzięcia udziału w programie Wielkiej Nowenny Fatimskiej poprzez wdrażanie nabożeństwa pierwszych sobót miesiąca, zachęcając wiernych do spowiedzi wynagradzającej, Komunii świętej, odmawiania w tym dniu jednej części różańca świętego w intencji wynagradzającej oraz 15-minutowej medytacji</a:t>
            </a:r>
            <a:r>
              <a:rPr lang="pl-PL" sz="1600" dirty="0" smtClean="0">
                <a:latin typeface="Calibri" pitchFamily="34" charset="0"/>
                <a:cs typeface="Calibri" pitchFamily="34" charset="0"/>
              </a:rPr>
              <a:t>.</a:t>
            </a:r>
          </a:p>
        </p:txBody>
      </p:sp>
      <p:sp>
        <p:nvSpPr>
          <p:cNvPr id="3" name="Prostokąt 2"/>
          <p:cNvSpPr/>
          <p:nvPr/>
        </p:nvSpPr>
        <p:spPr>
          <a:xfrm>
            <a:off x="467544" y="513546"/>
            <a:ext cx="6696744" cy="923330"/>
          </a:xfrm>
          <a:prstGeom prst="rect">
            <a:avLst/>
          </a:prstGeom>
        </p:spPr>
        <p:txBody>
          <a:bodyPr wrap="square">
            <a:spAutoFit/>
          </a:bodyPr>
          <a:lstStyle/>
          <a:p>
            <a:pPr algn="just"/>
            <a:r>
              <a:rPr lang="pl-PL" b="1" dirty="0">
                <a:solidFill>
                  <a:srgbClr val="FFFF00"/>
                </a:solidFill>
                <a:latin typeface="Calibri" pitchFamily="34" charset="0"/>
                <a:cs typeface="Calibri" pitchFamily="34" charset="0"/>
              </a:rPr>
              <a:t>Ks. Bp Tadeusz Rakoczy – do kapłanów diecezji </a:t>
            </a:r>
            <a:r>
              <a:rPr lang="pl-PL" b="1" dirty="0" smtClean="0">
                <a:solidFill>
                  <a:srgbClr val="FFFF00"/>
                </a:solidFill>
                <a:latin typeface="Calibri" pitchFamily="34" charset="0"/>
                <a:cs typeface="Calibri" pitchFamily="34" charset="0"/>
              </a:rPr>
              <a:t>bielsko-żywieckiej</a:t>
            </a:r>
          </a:p>
          <a:p>
            <a:pPr algn="just"/>
            <a:r>
              <a:rPr lang="pl-PL" dirty="0" smtClean="0">
                <a:solidFill>
                  <a:srgbClr val="FFFF00"/>
                </a:solidFill>
                <a:latin typeface="Calibri" pitchFamily="34" charset="0"/>
                <a:cs typeface="Calibri" pitchFamily="34" charset="0"/>
              </a:rPr>
              <a:t>Bielsko-Biała, kwiecień </a:t>
            </a:r>
            <a:r>
              <a:rPr lang="pl-PL" dirty="0">
                <a:solidFill>
                  <a:srgbClr val="FFFF00"/>
                </a:solidFill>
                <a:latin typeface="Calibri" pitchFamily="34" charset="0"/>
                <a:cs typeface="Calibri" pitchFamily="34" charset="0"/>
              </a:rPr>
              <a:t>2009</a:t>
            </a:r>
          </a:p>
          <a:p>
            <a:pPr algn="just"/>
            <a:endParaRPr lang="pl-PL" b="1" dirty="0">
              <a:solidFill>
                <a:srgbClr val="FFFF00"/>
              </a:solidFill>
              <a:latin typeface="Calibri" pitchFamily="34" charset="0"/>
              <a:cs typeface="Calibri" pitchFamily="34" charset="0"/>
            </a:endParaRPr>
          </a:p>
        </p:txBody>
      </p:sp>
      <p:pic>
        <p:nvPicPr>
          <p:cNvPr id="2050" name="Picture 2" descr="http://cdn8.se.smcloud.net/t/photos/thumbnails/111147/kardynal_stanislaw_dziwisz_640x0_rozmiar-niestandardow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26" y="4065458"/>
            <a:ext cx="2116153" cy="12961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nfo.wiara.pl/files/09/07/14/556864_BIELSKO220508HP20_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980729"/>
            <a:ext cx="2141615" cy="165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81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Rot="1" noChangeArrowheads="1"/>
          </p:cNvSpPr>
          <p:nvPr>
            <p:ph type="title"/>
          </p:nvPr>
        </p:nvSpPr>
        <p:spPr>
          <a:xfrm>
            <a:off x="4931916" y="836712"/>
            <a:ext cx="3816548" cy="4607718"/>
          </a:xfrm>
        </p:spPr>
        <p:txBody>
          <a:bodyPr/>
          <a:lstStyle/>
          <a:p>
            <a:pPr algn="l" eaLnBrk="1" hangingPunct="1">
              <a:defRPr/>
            </a:pPr>
            <a:r>
              <a:rPr lang="pl-PL" sz="5400" dirty="0" smtClean="0">
                <a:solidFill>
                  <a:srgbClr val="FFFF00"/>
                </a:solidFill>
                <a:effectLst/>
                <a:latin typeface="Calibri" pitchFamily="34" charset="0"/>
                <a:cs typeface="Calibri" pitchFamily="34" charset="0"/>
              </a:rPr>
              <a:t>WIELKA </a:t>
            </a:r>
            <a:br>
              <a:rPr lang="pl-PL" sz="5400" dirty="0" smtClean="0">
                <a:solidFill>
                  <a:srgbClr val="FFFF00"/>
                </a:solidFill>
                <a:effectLst/>
                <a:latin typeface="Calibri" pitchFamily="34" charset="0"/>
                <a:cs typeface="Calibri" pitchFamily="34" charset="0"/>
              </a:rPr>
            </a:br>
            <a:r>
              <a:rPr lang="pl-PL" sz="5400" dirty="0" smtClean="0">
                <a:solidFill>
                  <a:srgbClr val="FFFF00"/>
                </a:solidFill>
                <a:effectLst/>
                <a:latin typeface="Calibri" pitchFamily="34" charset="0"/>
                <a:cs typeface="Calibri" pitchFamily="34" charset="0"/>
              </a:rPr>
              <a:t>NOWENNA </a:t>
            </a:r>
            <a:br>
              <a:rPr lang="pl-PL" sz="5400" dirty="0" smtClean="0">
                <a:solidFill>
                  <a:srgbClr val="FFFF00"/>
                </a:solidFill>
                <a:effectLst/>
                <a:latin typeface="Calibri" pitchFamily="34" charset="0"/>
                <a:cs typeface="Calibri" pitchFamily="34" charset="0"/>
              </a:rPr>
            </a:br>
            <a:r>
              <a:rPr lang="pl-PL" sz="5400" dirty="0" smtClean="0">
                <a:solidFill>
                  <a:srgbClr val="FFFF00"/>
                </a:solidFill>
                <a:effectLst/>
                <a:latin typeface="Calibri" pitchFamily="34" charset="0"/>
                <a:cs typeface="Calibri" pitchFamily="34" charset="0"/>
              </a:rPr>
              <a:t>FATIMSKA</a:t>
            </a:r>
            <a:br>
              <a:rPr lang="pl-PL" sz="5400" dirty="0" smtClean="0">
                <a:solidFill>
                  <a:srgbClr val="FFFF00"/>
                </a:solidFill>
                <a:effectLst/>
                <a:latin typeface="Calibri" pitchFamily="34" charset="0"/>
                <a:cs typeface="Calibri" pitchFamily="34" charset="0"/>
              </a:rPr>
            </a:br>
            <a:r>
              <a:rPr lang="pl-PL" sz="5400" dirty="0" smtClean="0">
                <a:solidFill>
                  <a:srgbClr val="FFFF00"/>
                </a:solidFill>
                <a:effectLst/>
                <a:latin typeface="Calibri" pitchFamily="34" charset="0"/>
                <a:cs typeface="Calibri" pitchFamily="34" charset="0"/>
              </a:rPr>
              <a:t/>
            </a:r>
            <a:br>
              <a:rPr lang="pl-PL" sz="5400" dirty="0" smtClean="0">
                <a:solidFill>
                  <a:srgbClr val="FFFF00"/>
                </a:solidFill>
                <a:effectLst/>
                <a:latin typeface="Calibri" pitchFamily="34" charset="0"/>
                <a:cs typeface="Calibri" pitchFamily="34" charset="0"/>
              </a:rPr>
            </a:br>
            <a:r>
              <a:rPr lang="pl-PL" sz="5400" dirty="0" smtClean="0">
                <a:solidFill>
                  <a:srgbClr val="FFFF00"/>
                </a:solidFill>
                <a:effectLst/>
                <a:latin typeface="Calibri" pitchFamily="34" charset="0"/>
                <a:cs typeface="Calibri" pitchFamily="34" charset="0"/>
              </a:rPr>
              <a:t>2009-2017</a:t>
            </a:r>
          </a:p>
        </p:txBody>
      </p:sp>
      <p:pic>
        <p:nvPicPr>
          <p:cNvPr id="5" name="Picture 7" descr="C:\Users\Uzytkownik\Pictures\logo WNF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340768"/>
            <a:ext cx="3528392"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53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8313" y="845840"/>
            <a:ext cx="7776095" cy="1143000"/>
          </a:xfrm>
        </p:spPr>
        <p:txBody>
          <a:bodyPr/>
          <a:lstStyle/>
          <a:p>
            <a:pPr algn="l">
              <a:defRPr/>
            </a:pPr>
            <a:r>
              <a:rPr lang="pl-PL" sz="4000" dirty="0" smtClean="0">
                <a:solidFill>
                  <a:srgbClr val="FFFF00"/>
                </a:solidFill>
                <a:effectLst/>
                <a:latin typeface="Calibri" pitchFamily="34" charset="0"/>
                <a:cs typeface="Calibri" pitchFamily="34" charset="0"/>
              </a:rPr>
              <a:t>Benedykt XVI o Fatimie 2011 rok</a:t>
            </a:r>
            <a:br>
              <a:rPr lang="pl-PL" sz="4000" dirty="0" smtClean="0">
                <a:solidFill>
                  <a:srgbClr val="FFFF00"/>
                </a:solidFill>
                <a:effectLst/>
                <a:latin typeface="Calibri" pitchFamily="34" charset="0"/>
                <a:cs typeface="Calibri" pitchFamily="34" charset="0"/>
              </a:rPr>
            </a:br>
            <a:r>
              <a:rPr lang="pl-PL" sz="2000" dirty="0" smtClean="0">
                <a:solidFill>
                  <a:srgbClr val="FFFF00"/>
                </a:solidFill>
                <a:effectLst/>
                <a:latin typeface="Calibri" pitchFamily="34" charset="0"/>
                <a:cs typeface="Calibri" pitchFamily="34" charset="0"/>
              </a:rPr>
              <a:t>Światłość Świata, Kraków 2011</a:t>
            </a:r>
            <a:endParaRPr lang="pl-PL" sz="2000" dirty="0">
              <a:solidFill>
                <a:srgbClr val="FFFF00"/>
              </a:solidFill>
              <a:effectLst/>
              <a:latin typeface="Calibri" pitchFamily="34" charset="0"/>
              <a:cs typeface="Calibri" pitchFamily="34" charset="0"/>
            </a:endParaRPr>
          </a:p>
        </p:txBody>
      </p:sp>
      <p:sp>
        <p:nvSpPr>
          <p:cNvPr id="4" name="Symbol zastępczy tekstu 3"/>
          <p:cNvSpPr>
            <a:spLocks noGrp="1"/>
          </p:cNvSpPr>
          <p:nvPr>
            <p:ph type="body" sz="half" idx="2"/>
          </p:nvPr>
        </p:nvSpPr>
        <p:spPr>
          <a:xfrm>
            <a:off x="467544" y="2924919"/>
            <a:ext cx="5256584" cy="3456409"/>
          </a:xfrm>
        </p:spPr>
        <p:txBody>
          <a:bodyPr/>
          <a:lstStyle/>
          <a:p>
            <a:pPr marL="0" indent="0" algn="just">
              <a:buNone/>
              <a:defRPr/>
            </a:pPr>
            <a:r>
              <a:rPr lang="pl-PL" sz="2300" dirty="0" smtClean="0">
                <a:effectLst/>
                <a:latin typeface="Calibri" pitchFamily="34" charset="0"/>
                <a:cs typeface="Calibri" pitchFamily="34" charset="0"/>
              </a:rPr>
              <a:t>Trwa cierpienie Kościoła i trwa zagrożenie człowieka, a tym samym nie ustaje szukanie odpowiedzi; </a:t>
            </a:r>
            <a:r>
              <a:rPr lang="pl-PL" sz="2300" dirty="0" smtClean="0">
                <a:solidFill>
                  <a:srgbClr val="FFFF00"/>
                </a:solidFill>
                <a:effectLst/>
                <a:latin typeface="Calibri" pitchFamily="34" charset="0"/>
                <a:cs typeface="Calibri" pitchFamily="34" charset="0"/>
              </a:rPr>
              <a:t>dlatego wciąż aktualna pozostaje wskazówka,</a:t>
            </a:r>
            <a:r>
              <a:rPr lang="pl-PL" sz="2300" dirty="0" smtClean="0">
                <a:effectLst/>
                <a:latin typeface="Calibri" pitchFamily="34" charset="0"/>
                <a:cs typeface="Calibri" pitchFamily="34" charset="0"/>
              </a:rPr>
              <a:t> </a:t>
            </a:r>
            <a:r>
              <a:rPr lang="pl-PL" sz="2300" dirty="0" smtClean="0">
                <a:solidFill>
                  <a:srgbClr val="FFFF00"/>
                </a:solidFill>
                <a:effectLst/>
                <a:latin typeface="Calibri" pitchFamily="34" charset="0"/>
                <a:cs typeface="Calibri" pitchFamily="34" charset="0"/>
              </a:rPr>
              <a:t>którą dała nam Maryja. </a:t>
            </a:r>
            <a:r>
              <a:rPr lang="pl-PL" sz="2300" dirty="0" smtClean="0">
                <a:effectLst/>
                <a:latin typeface="Calibri" pitchFamily="34" charset="0"/>
                <a:cs typeface="Calibri" pitchFamily="34" charset="0"/>
              </a:rPr>
              <a:t>Także w obecnym utrapieniu, gdy siła zła w najprzeróżniejszych formach grozi zdeptaniem wiary. </a:t>
            </a:r>
            <a:r>
              <a:rPr lang="pl-PL" sz="2300" dirty="0" smtClean="0">
                <a:solidFill>
                  <a:srgbClr val="FFFF00"/>
                </a:solidFill>
                <a:effectLst/>
                <a:latin typeface="Calibri" pitchFamily="34" charset="0"/>
                <a:cs typeface="Calibri" pitchFamily="34" charset="0"/>
              </a:rPr>
              <a:t>Także teraz koniecznie potrzebujemy tej odpowiedzi, której Matka Boża udzieliła dzieciom</a:t>
            </a:r>
            <a:r>
              <a:rPr lang="pl-PL" sz="2300" dirty="0" smtClean="0">
                <a:effectLst/>
                <a:latin typeface="Calibri" pitchFamily="34" charset="0"/>
                <a:cs typeface="Calibri" pitchFamily="34" charset="0"/>
              </a:rPr>
              <a:t>.</a:t>
            </a:r>
            <a:endParaRPr lang="pl-PL" sz="2300" dirty="0"/>
          </a:p>
        </p:txBody>
      </p:sp>
      <p:pic>
        <p:nvPicPr>
          <p:cNvPr id="3076" name="Picture 4" descr="C:\Users\Uzytkownik\Pictures\swiatlosc_swiatla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714" y="1711461"/>
            <a:ext cx="3072774" cy="474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690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rostokąt 1"/>
          <p:cNvSpPr>
            <a:spLocks noChangeArrowheads="1"/>
          </p:cNvSpPr>
          <p:nvPr/>
        </p:nvSpPr>
        <p:spPr bwMode="auto">
          <a:xfrm>
            <a:off x="250825" y="476250"/>
            <a:ext cx="32416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l-PL" sz="2800" b="1">
                <a:solidFill>
                  <a:srgbClr val="FFFF00"/>
                </a:solidFill>
                <a:latin typeface="Calibri" pitchFamily="34" charset="0"/>
                <a:cs typeface="Calibri" pitchFamily="34" charset="0"/>
              </a:rPr>
              <a:t>FATIMA  1917</a:t>
            </a:r>
          </a:p>
          <a:p>
            <a:pPr algn="ctr"/>
            <a:r>
              <a:rPr lang="pl-PL" sz="2800" b="1">
                <a:solidFill>
                  <a:srgbClr val="FFFF00"/>
                </a:solidFill>
                <a:latin typeface="Calibri" pitchFamily="34" charset="0"/>
                <a:cs typeface="Calibri" pitchFamily="34" charset="0"/>
              </a:rPr>
              <a:t>Prośba </a:t>
            </a:r>
          </a:p>
          <a:p>
            <a:pPr algn="ctr"/>
            <a:r>
              <a:rPr lang="pl-PL" sz="2800" b="1">
                <a:solidFill>
                  <a:srgbClr val="FFFF00"/>
                </a:solidFill>
                <a:latin typeface="Calibri" pitchFamily="34" charset="0"/>
                <a:cs typeface="Calibri" pitchFamily="34" charset="0"/>
              </a:rPr>
              <a:t>Matki Bożej </a:t>
            </a:r>
          </a:p>
          <a:p>
            <a:pPr algn="ctr"/>
            <a:r>
              <a:rPr lang="pl-PL" sz="2800" b="1">
                <a:solidFill>
                  <a:srgbClr val="FFFF00"/>
                </a:solidFill>
                <a:latin typeface="Calibri" pitchFamily="34" charset="0"/>
                <a:cs typeface="Calibri" pitchFamily="34" charset="0"/>
              </a:rPr>
              <a:t>przekazana trójce</a:t>
            </a:r>
          </a:p>
          <a:p>
            <a:pPr algn="ctr"/>
            <a:r>
              <a:rPr lang="pl-PL" sz="2800" b="1">
                <a:solidFill>
                  <a:srgbClr val="FFFF00"/>
                </a:solidFill>
                <a:latin typeface="Calibri" pitchFamily="34" charset="0"/>
                <a:cs typeface="Calibri" pitchFamily="34" charset="0"/>
              </a:rPr>
              <a:t> fatimskich </a:t>
            </a:r>
          </a:p>
          <a:p>
            <a:pPr algn="ctr"/>
            <a:r>
              <a:rPr lang="pl-PL" sz="2800" b="1">
                <a:solidFill>
                  <a:srgbClr val="FFFF00"/>
                </a:solidFill>
                <a:latin typeface="Calibri" pitchFamily="34" charset="0"/>
                <a:cs typeface="Calibri" pitchFamily="34" charset="0"/>
              </a:rPr>
              <a:t>pastuszków</a:t>
            </a:r>
          </a:p>
        </p:txBody>
      </p:sp>
      <p:pic>
        <p:nvPicPr>
          <p:cNvPr id="5123" name="Picture 2" descr="C:\Users\Krzysztof\Documents\SEKRETARIAF FATIMSKI\FOTO FATIMA\Dzieci fatimskie\fatima_h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357563"/>
            <a:ext cx="280035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Symbol zastępczy zawartości 2"/>
          <p:cNvSpPr>
            <a:spLocks noGrp="1"/>
          </p:cNvSpPr>
          <p:nvPr>
            <p:ph sz="half" idx="1"/>
          </p:nvPr>
        </p:nvSpPr>
        <p:spPr>
          <a:xfrm>
            <a:off x="3492500" y="683344"/>
            <a:ext cx="5405438" cy="5842000"/>
          </a:xfrm>
        </p:spPr>
        <p:txBody>
          <a:bodyPr/>
          <a:lstStyle/>
          <a:p>
            <a:pPr marL="0" indent="0" algn="just">
              <a:buFont typeface="Wingdings" pitchFamily="2" charset="2"/>
              <a:buNone/>
              <a:defRPr/>
            </a:pPr>
            <a:r>
              <a:rPr lang="pl-PL" sz="1600" dirty="0" smtClean="0">
                <a:effectLst/>
                <a:latin typeface="Calibri" pitchFamily="34" charset="0"/>
                <a:cs typeface="Calibri" pitchFamily="34" charset="0"/>
              </a:rPr>
              <a:t>- «Widzieliście piekło, dokąd idą dusze biednych grzeszników. </a:t>
            </a:r>
            <a:r>
              <a:rPr lang="pl-PL" sz="1600" b="1" dirty="0" smtClean="0">
                <a:solidFill>
                  <a:srgbClr val="FFFF00"/>
                </a:solidFill>
                <a:effectLst/>
                <a:latin typeface="Calibri" pitchFamily="34" charset="0"/>
                <a:cs typeface="Calibri" pitchFamily="34" charset="0"/>
              </a:rPr>
              <a:t>Aby ich ratować, Bóg chce ustanowić na świecie nabożeństwo do mego Niepokalanego Serca.  </a:t>
            </a:r>
            <a:r>
              <a:rPr lang="pl-PL" sz="1600" dirty="0" smtClean="0">
                <a:effectLst/>
                <a:latin typeface="Calibri" pitchFamily="34" charset="0"/>
                <a:cs typeface="Calibri" pitchFamily="34" charset="0"/>
              </a:rPr>
              <a:t>Jeśli zrobi się to, co ja wam mówię, wiele dusz zostanie uratowanych, nastanie pokój na świecie. Wojna się skończy. Ale jeżeli się nie przestanie obrażać Boga, to za pontyfikatu Piusa XI</a:t>
            </a:r>
            <a:r>
              <a:rPr lang="pl-PL" sz="1600" baseline="30000" dirty="0" smtClean="0">
                <a:effectLst/>
                <a:latin typeface="Calibri" pitchFamily="34" charset="0"/>
                <a:cs typeface="Calibri" pitchFamily="34" charset="0"/>
              </a:rPr>
              <a:t> </a:t>
            </a:r>
            <a:r>
              <a:rPr lang="pl-PL" sz="1600" dirty="0" smtClean="0">
                <a:effectLst/>
                <a:latin typeface="Calibri" pitchFamily="34" charset="0"/>
                <a:cs typeface="Calibri" pitchFamily="34" charset="0"/>
              </a:rPr>
              <a:t>rozpocznie się druga, gorsza. Kiedy ujrzy­cie noc oświetloną przez nieznane światło, wiedzcie, że to jest wielki znak, który wam Bóg daje, że ukarze świat za jego zbrodnie przez wojnę, głód i prześladowania Kościoła i Ojca św. </a:t>
            </a:r>
          </a:p>
          <a:p>
            <a:pPr algn="just">
              <a:defRPr/>
            </a:pPr>
            <a:endParaRPr lang="pl-PL" sz="1600" dirty="0" smtClean="0">
              <a:effectLst/>
              <a:latin typeface="Calibri" pitchFamily="34" charset="0"/>
              <a:cs typeface="Calibri" pitchFamily="34" charset="0"/>
            </a:endParaRPr>
          </a:p>
          <a:p>
            <a:pPr marL="0" indent="0" algn="just">
              <a:buFont typeface="Wingdings" pitchFamily="2" charset="2"/>
              <a:buNone/>
              <a:defRPr/>
            </a:pPr>
            <a:r>
              <a:rPr lang="pl-PL" sz="1600" b="1" dirty="0" smtClean="0">
                <a:solidFill>
                  <a:srgbClr val="FFFF00"/>
                </a:solidFill>
                <a:effectLst/>
                <a:latin typeface="Calibri" pitchFamily="34" charset="0"/>
                <a:cs typeface="Calibri" pitchFamily="34" charset="0"/>
              </a:rPr>
              <a:t>- Żeby temu zapobiec, przyjdę, by żądać poświęcenia Rosji memu Niepokalanemu Sercu i ofiarowania Komunii św. </a:t>
            </a:r>
            <a:br>
              <a:rPr lang="pl-PL" sz="1600" b="1" dirty="0" smtClean="0">
                <a:solidFill>
                  <a:srgbClr val="FFFF00"/>
                </a:solidFill>
                <a:effectLst/>
                <a:latin typeface="Calibri" pitchFamily="34" charset="0"/>
                <a:cs typeface="Calibri" pitchFamily="34" charset="0"/>
              </a:rPr>
            </a:br>
            <a:r>
              <a:rPr lang="pl-PL" sz="1600" b="1" dirty="0" smtClean="0">
                <a:solidFill>
                  <a:srgbClr val="FFFF00"/>
                </a:solidFill>
                <a:effectLst/>
                <a:latin typeface="Calibri" pitchFamily="34" charset="0"/>
                <a:cs typeface="Calibri" pitchFamily="34" charset="0"/>
              </a:rPr>
              <a:t>w pierwsze soboty na zadośćuczynienie.</a:t>
            </a:r>
          </a:p>
          <a:p>
            <a:pPr algn="just">
              <a:defRPr/>
            </a:pPr>
            <a:endParaRPr lang="pl-PL" sz="1600" b="1" dirty="0" smtClean="0">
              <a:solidFill>
                <a:srgbClr val="FFFF00"/>
              </a:solidFill>
              <a:effectLst/>
              <a:latin typeface="Calibri" pitchFamily="34" charset="0"/>
              <a:cs typeface="Calibri" pitchFamily="34" charset="0"/>
            </a:endParaRPr>
          </a:p>
          <a:p>
            <a:pPr marL="0" indent="0" algn="just">
              <a:buFont typeface="Wingdings" pitchFamily="2" charset="2"/>
              <a:buNone/>
              <a:defRPr/>
            </a:pPr>
            <a:r>
              <a:rPr lang="pl-PL" sz="1600" dirty="0" smtClean="0">
                <a:solidFill>
                  <a:srgbClr val="FFFF00"/>
                </a:solidFill>
                <a:effectLst/>
                <a:latin typeface="Calibri" pitchFamily="34" charset="0"/>
                <a:cs typeface="Calibri" pitchFamily="34" charset="0"/>
              </a:rPr>
              <a:t>- Jeżeli ludzie me życzenia spełnią, Rosja nawróci się i </a:t>
            </a:r>
            <a:r>
              <a:rPr lang="pl-PL" sz="1600" dirty="0" smtClean="0">
                <a:effectLst/>
                <a:latin typeface="Calibri" pitchFamily="34" charset="0"/>
                <a:cs typeface="Calibri" pitchFamily="34" charset="0"/>
              </a:rPr>
              <a:t>zapanuje pokój, jeżeli nie, Rosja rozszerzy swoje błędne nauki po świecie wywołu­jąc wojny i prześladowania Kościoła. Sprawiedliwi będą męczeni, Ojciec św. będzie bardzo cierpieć, wiele narodów zostanie zniszczonych, na koniec zatriumfuje moje Niepokalane Serce. Ojciec św. poświęci mi Rosję, która się nawróci, a dla świata nastanie okres pokoju.</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15816" y="274638"/>
            <a:ext cx="5770984" cy="2146250"/>
          </a:xfrm>
        </p:spPr>
        <p:txBody>
          <a:bodyPr/>
          <a:lstStyle/>
          <a:p>
            <a:pPr algn="l"/>
            <a:r>
              <a:rPr lang="pl-PL" sz="2800" dirty="0">
                <a:solidFill>
                  <a:srgbClr val="FFFF00"/>
                </a:solidFill>
                <a:effectLst/>
                <a:latin typeface="Calibri" pitchFamily="34" charset="0"/>
                <a:cs typeface="Calibri" pitchFamily="34" charset="0"/>
              </a:rPr>
              <a:t>Dlaczego </a:t>
            </a:r>
            <a:r>
              <a:rPr lang="pl-PL" sz="2800" dirty="0" smtClean="0">
                <a:solidFill>
                  <a:srgbClr val="FFFF00"/>
                </a:solidFill>
                <a:effectLst/>
                <a:latin typeface="Calibri" pitchFamily="34" charset="0"/>
                <a:cs typeface="Calibri" pitchFamily="34" charset="0"/>
              </a:rPr>
              <a:t>nabożeństwo</a:t>
            </a:r>
            <a:br>
              <a:rPr lang="pl-PL" sz="2800" dirty="0" smtClean="0">
                <a:solidFill>
                  <a:srgbClr val="FFFF00"/>
                </a:solidFill>
                <a:effectLst/>
                <a:latin typeface="Calibri" pitchFamily="34" charset="0"/>
                <a:cs typeface="Calibri" pitchFamily="34" charset="0"/>
              </a:rPr>
            </a:br>
            <a:r>
              <a:rPr lang="pl-PL" sz="2800" dirty="0" smtClean="0">
                <a:solidFill>
                  <a:srgbClr val="FFFF00"/>
                </a:solidFill>
                <a:effectLst/>
                <a:latin typeface="Calibri" pitchFamily="34" charset="0"/>
                <a:cs typeface="Calibri" pitchFamily="34" charset="0"/>
              </a:rPr>
              <a:t>do </a:t>
            </a:r>
            <a:r>
              <a:rPr lang="pl-PL" sz="2800" dirty="0">
                <a:solidFill>
                  <a:srgbClr val="FFFF00"/>
                </a:solidFill>
                <a:effectLst/>
                <a:latin typeface="Calibri" pitchFamily="34" charset="0"/>
                <a:cs typeface="Calibri" pitchFamily="34" charset="0"/>
              </a:rPr>
              <a:t>Niepokalanego Serca Maryi?</a:t>
            </a:r>
            <a:r>
              <a:rPr lang="pl-PL" sz="2400" dirty="0">
                <a:solidFill>
                  <a:srgbClr val="FFFF00"/>
                </a:solidFill>
                <a:effectLst/>
                <a:latin typeface="Calibri" pitchFamily="34" charset="0"/>
                <a:cs typeface="Calibri" pitchFamily="34" charset="0"/>
              </a:rPr>
              <a:t/>
            </a:r>
            <a:br>
              <a:rPr lang="pl-PL" sz="2400" dirty="0">
                <a:solidFill>
                  <a:srgbClr val="FFFF00"/>
                </a:solidFill>
                <a:effectLst/>
                <a:latin typeface="Calibri" pitchFamily="34" charset="0"/>
                <a:cs typeface="Calibri" pitchFamily="34" charset="0"/>
              </a:rPr>
            </a:br>
            <a:r>
              <a:rPr lang="pl-PL" sz="2400" dirty="0" smtClean="0">
                <a:solidFill>
                  <a:srgbClr val="FFFF00"/>
                </a:solidFill>
                <a:effectLst/>
                <a:latin typeface="Calibri" pitchFamily="34" charset="0"/>
                <a:cs typeface="Calibri" pitchFamily="34" charset="0"/>
              </a:rPr>
              <a:t/>
            </a:r>
            <a:br>
              <a:rPr lang="pl-PL" sz="2400" dirty="0" smtClean="0">
                <a:solidFill>
                  <a:srgbClr val="FFFF00"/>
                </a:solidFill>
                <a:effectLst/>
                <a:latin typeface="Calibri" pitchFamily="34" charset="0"/>
                <a:cs typeface="Calibri" pitchFamily="34" charset="0"/>
              </a:rPr>
            </a:br>
            <a:r>
              <a:rPr lang="pl-PL" sz="2400" dirty="0" smtClean="0">
                <a:solidFill>
                  <a:srgbClr val="FFFF00"/>
                </a:solidFill>
                <a:effectLst/>
                <a:latin typeface="Calibri" pitchFamily="34" charset="0"/>
                <a:cs typeface="Calibri" pitchFamily="34" charset="0"/>
              </a:rPr>
              <a:t>- </a:t>
            </a:r>
            <a:r>
              <a:rPr lang="pl-PL" sz="1800" b="0" dirty="0" smtClean="0">
                <a:solidFill>
                  <a:srgbClr val="FFFF00"/>
                </a:solidFill>
                <a:effectLst/>
                <a:latin typeface="Calibri" pitchFamily="34" charset="0"/>
                <a:cs typeface="Calibri" pitchFamily="34" charset="0"/>
              </a:rPr>
              <a:t>„</a:t>
            </a:r>
            <a:r>
              <a:rPr lang="pl-PL" sz="1800" b="0" dirty="0">
                <a:solidFill>
                  <a:srgbClr val="FFFF00"/>
                </a:solidFill>
                <a:effectLst/>
                <a:latin typeface="Calibri" pitchFamily="34" charset="0"/>
                <a:cs typeface="Calibri" pitchFamily="34" charset="0"/>
              </a:rPr>
              <a:t>Dlaczego, aby ocalić biednych </a:t>
            </a:r>
            <a:r>
              <a:rPr lang="pl-PL" sz="1800" b="0" dirty="0" smtClean="0">
                <a:solidFill>
                  <a:srgbClr val="FFFF00"/>
                </a:solidFill>
                <a:effectLst/>
                <a:latin typeface="Calibri" pitchFamily="34" charset="0"/>
                <a:cs typeface="Calibri" pitchFamily="34" charset="0"/>
              </a:rPr>
              <a:t>grzeszników,</a:t>
            </a:r>
            <a:br>
              <a:rPr lang="pl-PL" sz="1800" b="0" dirty="0" smtClean="0">
                <a:solidFill>
                  <a:srgbClr val="FFFF00"/>
                </a:solidFill>
                <a:effectLst/>
                <a:latin typeface="Calibri" pitchFamily="34" charset="0"/>
                <a:cs typeface="Calibri" pitchFamily="34" charset="0"/>
              </a:rPr>
            </a:br>
            <a:r>
              <a:rPr lang="pl-PL" sz="1800" b="0" dirty="0" smtClean="0">
                <a:solidFill>
                  <a:srgbClr val="FFFF00"/>
                </a:solidFill>
                <a:effectLst/>
                <a:latin typeface="Calibri" pitchFamily="34" charset="0"/>
                <a:cs typeface="Calibri" pitchFamily="34" charset="0"/>
              </a:rPr>
              <a:t>Nasza </a:t>
            </a:r>
            <a:r>
              <a:rPr lang="pl-PL" sz="1800" b="0" dirty="0">
                <a:solidFill>
                  <a:srgbClr val="FFFF00"/>
                </a:solidFill>
                <a:effectLst/>
                <a:latin typeface="Calibri" pitchFamily="34" charset="0"/>
                <a:cs typeface="Calibri" pitchFamily="34" charset="0"/>
              </a:rPr>
              <a:t>Pani prosi o uwielbienie Jej Niepokalanego </a:t>
            </a:r>
            <a:r>
              <a:rPr lang="pl-PL" sz="1800" b="0" dirty="0" smtClean="0">
                <a:solidFill>
                  <a:srgbClr val="FFFF00"/>
                </a:solidFill>
                <a:effectLst/>
                <a:latin typeface="Calibri" pitchFamily="34" charset="0"/>
                <a:cs typeface="Calibri" pitchFamily="34" charset="0"/>
              </a:rPr>
              <a:t>Serca?</a:t>
            </a:r>
            <a:br>
              <a:rPr lang="pl-PL" sz="1800" b="0" dirty="0" smtClean="0">
                <a:solidFill>
                  <a:srgbClr val="FFFF00"/>
                </a:solidFill>
                <a:effectLst/>
                <a:latin typeface="Calibri" pitchFamily="34" charset="0"/>
                <a:cs typeface="Calibri" pitchFamily="34" charset="0"/>
              </a:rPr>
            </a:br>
            <a:r>
              <a:rPr lang="pl-PL" sz="1800" b="0" dirty="0" smtClean="0">
                <a:solidFill>
                  <a:srgbClr val="FFFF00"/>
                </a:solidFill>
                <a:effectLst/>
                <a:latin typeface="Calibri" pitchFamily="34" charset="0"/>
                <a:cs typeface="Calibri" pitchFamily="34" charset="0"/>
              </a:rPr>
              <a:t>- Siostra </a:t>
            </a:r>
            <a:r>
              <a:rPr lang="pl-PL" sz="1800" b="0" dirty="0">
                <a:solidFill>
                  <a:srgbClr val="FFFF00"/>
                </a:solidFill>
                <a:effectLst/>
                <a:latin typeface="Calibri" pitchFamily="34" charset="0"/>
                <a:cs typeface="Calibri" pitchFamily="34" charset="0"/>
              </a:rPr>
              <a:t>Łucja odpowiada: "Ponieważ Bóg tak chce". </a:t>
            </a:r>
          </a:p>
        </p:txBody>
      </p:sp>
      <p:sp>
        <p:nvSpPr>
          <p:cNvPr id="4" name="Symbol zastępczy tekstu 3"/>
          <p:cNvSpPr>
            <a:spLocks noGrp="1"/>
          </p:cNvSpPr>
          <p:nvPr>
            <p:ph type="body" sz="half" idx="2"/>
          </p:nvPr>
        </p:nvSpPr>
        <p:spPr>
          <a:xfrm>
            <a:off x="467544" y="2636912"/>
            <a:ext cx="8219256" cy="3888432"/>
          </a:xfrm>
        </p:spPr>
        <p:txBody>
          <a:bodyPr/>
          <a:lstStyle/>
          <a:p>
            <a:pPr marL="0" indent="0" algn="just">
              <a:buNone/>
            </a:pPr>
            <a:r>
              <a:rPr lang="pl-PL" sz="2000" dirty="0">
                <a:effectLst/>
                <a:latin typeface="Calibri" pitchFamily="34" charset="0"/>
                <a:cs typeface="Calibri" pitchFamily="34" charset="0"/>
              </a:rPr>
              <a:t>„Aby jej [wojnie] zapobiec, będę prosić o poświęcenie Rosji Mojemu Niepokalanemu Sercu oraz o Komunię zadośćuczynienia w każdą pierwszą sobotę. Tak, ponieważ poświecenie Niepokalanemu Sercu Maryi stanowi więź zjednoczenia z Matką mistycznego Ciała Chrystusa, a poprzez Chrystusa obecnego w Eucharystii, staje się naszym Chlebem powszednim. Zostanie ofiarowane Ojcu godne zadośćuczynienie na przebłaganie za Jego lud pielgrzymujący na ziemi</a:t>
            </a:r>
            <a:r>
              <a:rPr lang="pl-PL" sz="2000" dirty="0" smtClean="0">
                <a:effectLst/>
                <a:latin typeface="Calibri" pitchFamily="34" charset="0"/>
                <a:cs typeface="Calibri" pitchFamily="34" charset="0"/>
              </a:rPr>
              <a:t>”.</a:t>
            </a:r>
            <a:endParaRPr lang="pl-PL" sz="2000" dirty="0">
              <a:effectLst/>
            </a:endParaRPr>
          </a:p>
          <a:p>
            <a:pPr marL="0" indent="0" algn="just">
              <a:buNone/>
            </a:pPr>
            <a:r>
              <a:rPr lang="pl-PL" sz="1400" dirty="0" smtClean="0">
                <a:solidFill>
                  <a:srgbClr val="FFFF00"/>
                </a:solidFill>
                <a:effectLst/>
                <a:latin typeface="Calibri" pitchFamily="34" charset="0"/>
                <a:cs typeface="Calibri" pitchFamily="34" charset="0"/>
              </a:rPr>
              <a:t>S</a:t>
            </a:r>
            <a:r>
              <a:rPr lang="pl-PL" sz="1400" dirty="0">
                <a:solidFill>
                  <a:srgbClr val="FFFF00"/>
                </a:solidFill>
                <a:effectLst/>
                <a:latin typeface="Calibri" pitchFamily="34" charset="0"/>
                <a:cs typeface="Calibri" pitchFamily="34" charset="0"/>
              </a:rPr>
              <a:t>. M. Łucja od Jezusa i Niepokalanego Serca, </a:t>
            </a:r>
            <a:r>
              <a:rPr lang="pl-PL" sz="1400" i="1" dirty="0">
                <a:solidFill>
                  <a:srgbClr val="FFFF00"/>
                </a:solidFill>
                <a:effectLst/>
                <a:latin typeface="Calibri" pitchFamily="34" charset="0"/>
                <a:cs typeface="Calibri" pitchFamily="34" charset="0"/>
              </a:rPr>
              <a:t>Jak postrzegam Przesłanie przez pryzmat czasów i wydarzeń</a:t>
            </a:r>
            <a:endParaRPr lang="pl-PL" sz="1400" i="1" dirty="0" smtClean="0">
              <a:solidFill>
                <a:srgbClr val="FFFF00"/>
              </a:solidFill>
              <a:effectLst/>
              <a:latin typeface="Calibri" pitchFamily="34" charset="0"/>
              <a:cs typeface="Calibri" pitchFamily="34" charset="0"/>
            </a:endParaRPr>
          </a:p>
          <a:p>
            <a:pPr marL="0" indent="0" algn="just">
              <a:buNone/>
            </a:pPr>
            <a:r>
              <a:rPr lang="pl-PL" sz="1400" dirty="0" smtClean="0">
                <a:effectLst/>
                <a:latin typeface="Calibri" pitchFamily="34" charset="0"/>
                <a:cs typeface="Calibri" pitchFamily="34" charset="0"/>
              </a:rPr>
              <a:t>Wskazówka </a:t>
            </a:r>
            <a:r>
              <a:rPr lang="pl-PL" sz="1400" dirty="0">
                <a:effectLst/>
                <a:latin typeface="Calibri" pitchFamily="34" charset="0"/>
                <a:cs typeface="Calibri" pitchFamily="34" charset="0"/>
              </a:rPr>
              <a:t>s. Łucji ociera się o mistycyzm, jednak jest bardzo prosta. Człowiek może wynagrodzić Bogu za wszelkie zło i grzech, nie swoją własną mocą, lecz jedynie jednocząc się z jedyną i doskonałą Ofiarą Jezusa Chrystusa. Dokonuje się to w Eucharystii. W czasie tej bezkrwawej Ofiary Zbawiciel składa Swoje Ciało i Krew, które wziął z Maryi Dziewicy; Ona jest bowiem Matką Jego mistycznego Ciała. To zjednoczenie w Eucharystii i składane przez nas zadośćuczynienie Bogu staje się pełniejsze, jeśli czynimy to w zjednoczeniu z Maryją, poświęciwszy się wcześniej Jej Niepokalanemu Sercu.</a:t>
            </a:r>
          </a:p>
        </p:txBody>
      </p:sp>
      <p:pic>
        <p:nvPicPr>
          <p:cNvPr id="1026" name="Picture 2" descr="C:\Users\Krzysztof\Documents\SEKRETARIAF FATIMSKI\ROK 2013\FOTO S. Łucja\S Lucja  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332656"/>
            <a:ext cx="1512168" cy="210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709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defRPr/>
            </a:pPr>
            <a:r>
              <a:rPr lang="pl-PL" sz="4800" dirty="0" smtClean="0">
                <a:solidFill>
                  <a:srgbClr val="FFFF00"/>
                </a:solidFill>
                <a:latin typeface="Calibri" pitchFamily="34" charset="0"/>
                <a:cs typeface="Calibri" pitchFamily="34" charset="0"/>
              </a:rPr>
              <a:t>Pierwsze Soboty Miesiąca</a:t>
            </a:r>
            <a:endParaRPr lang="pl-PL" sz="4800" dirty="0">
              <a:solidFill>
                <a:srgbClr val="FFFF00"/>
              </a:solidFill>
              <a:latin typeface="Calibri" pitchFamily="34" charset="0"/>
              <a:cs typeface="Calibri" pitchFamily="34" charset="0"/>
            </a:endParaRPr>
          </a:p>
        </p:txBody>
      </p:sp>
      <p:sp>
        <p:nvSpPr>
          <p:cNvPr id="4" name="Symbol zastępczy tekstu 3"/>
          <p:cNvSpPr>
            <a:spLocks noGrp="1"/>
          </p:cNvSpPr>
          <p:nvPr>
            <p:ph type="body" sz="half" idx="2"/>
          </p:nvPr>
        </p:nvSpPr>
        <p:spPr>
          <a:xfrm>
            <a:off x="3203575" y="1412875"/>
            <a:ext cx="5483225" cy="3529013"/>
          </a:xfrm>
        </p:spPr>
        <p:txBody>
          <a:bodyPr/>
          <a:lstStyle/>
          <a:p>
            <a:pPr marL="0" indent="0">
              <a:buFont typeface="Wingdings" pitchFamily="2" charset="2"/>
              <a:buNone/>
              <a:defRPr/>
            </a:pPr>
            <a:r>
              <a:rPr lang="pl-PL" sz="2000"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Warunki </a:t>
            </a:r>
            <a:r>
              <a:rPr lang="pl-PL" sz="2000" dirty="0">
                <a:solidFill>
                  <a:srgbClr val="FFFF00"/>
                </a:solidFill>
                <a:effectLst>
                  <a:outerShdw blurRad="38100" dist="38100" dir="2700000" algn="tl">
                    <a:srgbClr val="000000">
                      <a:alpha val="43137"/>
                    </a:srgbClr>
                  </a:outerShdw>
                </a:effectLst>
                <a:latin typeface="Calibri" pitchFamily="34" charset="0"/>
                <a:cs typeface="Calibri" pitchFamily="34" charset="0"/>
              </a:rPr>
              <a:t>nabożeństwa wynagradzającego:</a:t>
            </a:r>
          </a:p>
          <a:p>
            <a:pPr marL="0" indent="0">
              <a:buFont typeface="Wingdings" pitchFamily="2" charset="2"/>
              <a:buNone/>
              <a:defRPr/>
            </a:pPr>
            <a:r>
              <a:rPr lang="pl-PL" sz="2000" dirty="0">
                <a:effectLst>
                  <a:outerShdw blurRad="38100" dist="38100" dir="2700000" algn="tl">
                    <a:srgbClr val="000000">
                      <a:alpha val="43137"/>
                    </a:srgbClr>
                  </a:outerShdw>
                </a:effectLst>
                <a:latin typeface="Calibri" pitchFamily="34" charset="0"/>
                <a:cs typeface="Calibri" pitchFamily="34" charset="0"/>
              </a:rPr>
              <a:t>1. spowiedź św. - </a:t>
            </a:r>
            <a:r>
              <a:rPr lang="pl-PL" sz="1600" dirty="0">
                <a:effectLst>
                  <a:outerShdw blurRad="38100" dist="38100" dir="2700000" algn="tl">
                    <a:srgbClr val="000000">
                      <a:alpha val="43137"/>
                    </a:srgbClr>
                  </a:outerShdw>
                </a:effectLst>
                <a:latin typeface="Calibri" pitchFamily="34" charset="0"/>
                <a:cs typeface="Calibri" pitchFamily="34" charset="0"/>
              </a:rPr>
              <a:t>może być odprawiona wcześniej,</a:t>
            </a:r>
          </a:p>
          <a:p>
            <a:pPr marL="0" indent="0">
              <a:buFont typeface="Wingdings" pitchFamily="2" charset="2"/>
              <a:buNone/>
              <a:defRPr/>
            </a:pPr>
            <a:r>
              <a:rPr lang="pl-PL" sz="2000" dirty="0">
                <a:effectLst>
                  <a:outerShdw blurRad="38100" dist="38100" dir="2700000" algn="tl">
                    <a:srgbClr val="000000">
                      <a:alpha val="43137"/>
                    </a:srgbClr>
                  </a:outerShdw>
                </a:effectLst>
                <a:latin typeface="Calibri" pitchFamily="34" charset="0"/>
                <a:cs typeface="Calibri" pitchFamily="34" charset="0"/>
              </a:rPr>
              <a:t>2. Różaniec </a:t>
            </a:r>
            <a:r>
              <a:rPr lang="pl-PL" sz="1600" dirty="0">
                <a:effectLst>
                  <a:outerShdw blurRad="38100" dist="38100" dir="2700000" algn="tl">
                    <a:srgbClr val="000000">
                      <a:alpha val="43137"/>
                    </a:srgbClr>
                  </a:outerShdw>
                </a:effectLst>
                <a:latin typeface="Calibri" pitchFamily="34" charset="0"/>
                <a:cs typeface="Calibri" pitchFamily="34" charset="0"/>
              </a:rPr>
              <a:t>- jedna część,</a:t>
            </a:r>
          </a:p>
          <a:p>
            <a:pPr marL="0" indent="0">
              <a:buFont typeface="Wingdings" pitchFamily="2" charset="2"/>
              <a:buNone/>
              <a:defRPr/>
            </a:pPr>
            <a:r>
              <a:rPr lang="pl-PL" sz="2000" dirty="0">
                <a:effectLst>
                  <a:outerShdw blurRad="38100" dist="38100" dir="2700000" algn="tl">
                    <a:srgbClr val="000000">
                      <a:alpha val="43137"/>
                    </a:srgbClr>
                  </a:outerShdw>
                </a:effectLst>
                <a:latin typeface="Calibri" pitchFamily="34" charset="0"/>
                <a:cs typeface="Calibri" pitchFamily="34" charset="0"/>
              </a:rPr>
              <a:t>3. </a:t>
            </a:r>
            <a:r>
              <a:rPr lang="pl-PL" sz="2000" dirty="0" smtClean="0">
                <a:effectLst>
                  <a:outerShdw blurRad="38100" dist="38100" dir="2700000" algn="tl">
                    <a:srgbClr val="000000">
                      <a:alpha val="43137"/>
                    </a:srgbClr>
                  </a:outerShdw>
                </a:effectLst>
                <a:latin typeface="Calibri" pitchFamily="34" charset="0"/>
                <a:cs typeface="Calibri" pitchFamily="34" charset="0"/>
              </a:rPr>
              <a:t>Medytacja </a:t>
            </a:r>
            <a:r>
              <a:rPr lang="pl-PL" sz="1600" dirty="0" smtClean="0">
                <a:effectLst>
                  <a:outerShdw blurRad="38100" dist="38100" dir="2700000" algn="tl">
                    <a:srgbClr val="000000">
                      <a:alpha val="43137"/>
                    </a:srgbClr>
                  </a:outerShdw>
                </a:effectLst>
                <a:latin typeface="Calibri" pitchFamily="34" charset="0"/>
                <a:cs typeface="Calibri" pitchFamily="34" charset="0"/>
              </a:rPr>
              <a:t>(15 minut), </a:t>
            </a:r>
            <a:endParaRPr lang="pl-PL" sz="1600" dirty="0">
              <a:effectLst>
                <a:outerShdw blurRad="38100" dist="38100" dir="2700000" algn="tl">
                  <a:srgbClr val="000000">
                    <a:alpha val="43137"/>
                  </a:srgbClr>
                </a:outerShdw>
              </a:effectLst>
              <a:latin typeface="Calibri" pitchFamily="34" charset="0"/>
              <a:cs typeface="Calibri" pitchFamily="34" charset="0"/>
            </a:endParaRPr>
          </a:p>
          <a:p>
            <a:pPr marL="0" indent="0">
              <a:buFont typeface="Wingdings" pitchFamily="2" charset="2"/>
              <a:buNone/>
              <a:defRPr/>
            </a:pPr>
            <a:r>
              <a:rPr lang="pl-PL" sz="2000" dirty="0">
                <a:effectLst>
                  <a:outerShdw blurRad="38100" dist="38100" dir="2700000" algn="tl">
                    <a:srgbClr val="000000">
                      <a:alpha val="43137"/>
                    </a:srgbClr>
                  </a:outerShdw>
                </a:effectLst>
                <a:latin typeface="Calibri" pitchFamily="34" charset="0"/>
                <a:cs typeface="Calibri" pitchFamily="34" charset="0"/>
              </a:rPr>
              <a:t>4. komunia św</a:t>
            </a:r>
            <a:r>
              <a:rPr lang="pl-PL" sz="2000" dirty="0" smtClean="0">
                <a:effectLst>
                  <a:outerShdw blurRad="38100" dist="38100" dir="2700000" algn="tl">
                    <a:srgbClr val="000000">
                      <a:alpha val="43137"/>
                    </a:srgbClr>
                  </a:outerShdw>
                </a:effectLst>
                <a:latin typeface="Calibri" pitchFamily="34" charset="0"/>
                <a:cs typeface="Calibri" pitchFamily="34" charset="0"/>
              </a:rPr>
              <a:t>..</a:t>
            </a:r>
            <a:endParaRPr lang="pl-PL" sz="2000" dirty="0">
              <a:effectLst>
                <a:outerShdw blurRad="38100" dist="38100" dir="2700000" algn="tl">
                  <a:srgbClr val="000000">
                    <a:alpha val="43137"/>
                  </a:srgbClr>
                </a:outerShdw>
              </a:effectLst>
              <a:latin typeface="Calibri" pitchFamily="34" charset="0"/>
              <a:cs typeface="Calibri" pitchFamily="34" charset="0"/>
            </a:endParaRPr>
          </a:p>
          <a:p>
            <a:pPr>
              <a:defRPr/>
            </a:pPr>
            <a:endParaRPr lang="pl-PL" sz="2000" dirty="0">
              <a:effectLst>
                <a:outerShdw blurRad="38100" dist="38100" dir="2700000" algn="tl">
                  <a:srgbClr val="000000">
                    <a:alpha val="43137"/>
                  </a:srgbClr>
                </a:outerShdw>
              </a:effectLst>
              <a:latin typeface="Calibri" pitchFamily="34" charset="0"/>
              <a:cs typeface="Calibri" pitchFamily="34" charset="0"/>
            </a:endParaRPr>
          </a:p>
          <a:p>
            <a:pPr marL="0" indent="0">
              <a:buFont typeface="Wingdings" pitchFamily="2" charset="2"/>
              <a:buNone/>
              <a:defRPr/>
            </a:pPr>
            <a:r>
              <a:rPr lang="pl-PL" sz="2000"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Wszystkie </a:t>
            </a:r>
            <a:r>
              <a:rPr lang="pl-PL" sz="2000" dirty="0">
                <a:solidFill>
                  <a:srgbClr val="FFFF00"/>
                </a:solidFill>
                <a:effectLst>
                  <a:outerShdw blurRad="38100" dist="38100" dir="2700000" algn="tl">
                    <a:srgbClr val="000000">
                      <a:alpha val="43137"/>
                    </a:srgbClr>
                  </a:outerShdw>
                </a:effectLst>
                <a:latin typeface="Calibri" pitchFamily="34" charset="0"/>
                <a:cs typeface="Calibri" pitchFamily="34" charset="0"/>
              </a:rPr>
              <a:t>warunki wypełniamy, wzbudzając intencję wynagradzającą Niepokalanemu Sercu Maryi</a:t>
            </a:r>
            <a:r>
              <a:rPr lang="pl-PL" sz="2000" dirty="0" smtClean="0">
                <a:solidFill>
                  <a:srgbClr val="FFFF00"/>
                </a:solidFill>
                <a:effectLst>
                  <a:outerShdw blurRad="38100" dist="38100" dir="2700000" algn="tl">
                    <a:srgbClr val="000000">
                      <a:alpha val="43137"/>
                    </a:srgbClr>
                  </a:outerShdw>
                </a:effectLst>
                <a:latin typeface="Microsoft PhagsPa" pitchFamily="34" charset="0"/>
              </a:rPr>
              <a:t>.</a:t>
            </a:r>
            <a:endParaRPr lang="pl-PL" dirty="0"/>
          </a:p>
        </p:txBody>
      </p:sp>
      <p:sp>
        <p:nvSpPr>
          <p:cNvPr id="9" name="Prostokąt 8"/>
          <p:cNvSpPr/>
          <p:nvPr/>
        </p:nvSpPr>
        <p:spPr>
          <a:xfrm>
            <a:off x="395288" y="5157788"/>
            <a:ext cx="8353425" cy="1200150"/>
          </a:xfrm>
          <a:prstGeom prst="rect">
            <a:avLst/>
          </a:prstGeom>
        </p:spPr>
        <p:txBody>
          <a:bodyPr>
            <a:spAutoFit/>
          </a:bodyPr>
          <a:lstStyle/>
          <a:p>
            <a:pPr algn="ctr">
              <a:defRPr/>
            </a:pPr>
            <a:r>
              <a:rPr lang="en-US" sz="2400" dirty="0">
                <a:effectLst>
                  <a:outerShdw blurRad="38100" dist="38100" dir="2700000" algn="tl">
                    <a:srgbClr val="000000">
                      <a:alpha val="43137"/>
                    </a:srgbClr>
                  </a:outerShdw>
                </a:effectLst>
              </a:rPr>
              <a:t>„</a:t>
            </a:r>
            <a:r>
              <a:rPr lang="pl-PL" sz="2400" dirty="0">
                <a:effectLst>
                  <a:outerShdw blurRad="38100" dist="38100" dir="2700000" algn="tl">
                    <a:srgbClr val="000000">
                      <a:alpha val="43137"/>
                    </a:srgbClr>
                  </a:outerShdw>
                </a:effectLst>
                <a:latin typeface="Calibri" pitchFamily="34" charset="0"/>
                <a:cs typeface="Calibri" pitchFamily="34" charset="0"/>
              </a:rPr>
              <a:t>Duszom</a:t>
            </a:r>
            <a:r>
              <a:rPr lang="en-US" sz="2400" dirty="0">
                <a:effectLst>
                  <a:outerShdw blurRad="38100" dist="38100" dir="2700000" algn="tl">
                    <a:srgbClr val="000000">
                      <a:alpha val="43137"/>
                    </a:srgbClr>
                  </a:outerShdw>
                </a:effectLst>
                <a:latin typeface="Calibri" pitchFamily="34" charset="0"/>
                <a:cs typeface="Calibri" pitchFamily="34" charset="0"/>
              </a:rPr>
              <a:t>, </a:t>
            </a:r>
            <a:r>
              <a:rPr lang="pl-PL" sz="2400" dirty="0">
                <a:effectLst>
                  <a:outerShdw blurRad="38100" dist="38100" dir="2700000" algn="tl">
                    <a:srgbClr val="000000">
                      <a:alpha val="43137"/>
                    </a:srgbClr>
                  </a:outerShdw>
                </a:effectLst>
                <a:latin typeface="Calibri" pitchFamily="34" charset="0"/>
                <a:cs typeface="Calibri" pitchFamily="34" charset="0"/>
              </a:rPr>
              <a:t>które w ten sposób starają się mi wynagradzać, obiecuję towarzyszyć   w godzinie śmierci z wszystkimi łaskami potrzebnymi do zbawienia</a:t>
            </a:r>
            <a:r>
              <a:rPr lang="en-US" sz="2400" dirty="0">
                <a:effectLst>
                  <a:outerShdw blurRad="38100" dist="38100" dir="2700000" algn="tl">
                    <a:srgbClr val="000000">
                      <a:alpha val="43137"/>
                    </a:srgbClr>
                  </a:outerShdw>
                </a:effectLst>
                <a:latin typeface="Calibri" pitchFamily="34" charset="0"/>
                <a:cs typeface="Calibri" pitchFamily="34" charset="0"/>
              </a:rPr>
              <a:t>”.</a:t>
            </a:r>
            <a:endParaRPr lang="pl-PL" sz="2400" dirty="0">
              <a:effectLst>
                <a:outerShdw blurRad="38100" dist="38100" dir="2700000" algn="tl">
                  <a:srgbClr val="000000">
                    <a:alpha val="43137"/>
                  </a:srgbClr>
                </a:outerShdw>
              </a:effectLst>
              <a:latin typeface="Calibri" pitchFamily="34" charset="0"/>
              <a:cs typeface="Calibri" pitchFamily="34" charset="0"/>
            </a:endParaRPr>
          </a:p>
        </p:txBody>
      </p:sp>
      <p:pic>
        <p:nvPicPr>
          <p:cNvPr id="7" name="Picture 2" descr="C:\Users\Uzytkownik\Pictures\Fatima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2249160" cy="3096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498600"/>
          </a:xfrm>
        </p:spPr>
        <p:txBody>
          <a:bodyPr/>
          <a:lstStyle/>
          <a:p>
            <a:pPr>
              <a:defRPr/>
            </a:pPr>
            <a:r>
              <a:rPr lang="pl-PL" sz="3600" dirty="0" smtClean="0">
                <a:solidFill>
                  <a:srgbClr val="FFFF00"/>
                </a:solidFill>
                <a:latin typeface="Calibri" pitchFamily="34" charset="0"/>
                <a:cs typeface="Calibri" pitchFamily="34" charset="0"/>
              </a:rPr>
              <a:t>Prośba o poświęcenie świata i Rosji</a:t>
            </a:r>
            <a:br>
              <a:rPr lang="pl-PL" sz="3600" dirty="0" smtClean="0">
                <a:solidFill>
                  <a:srgbClr val="FFFF00"/>
                </a:solidFill>
                <a:latin typeface="Calibri" pitchFamily="34" charset="0"/>
                <a:cs typeface="Calibri" pitchFamily="34" charset="0"/>
              </a:rPr>
            </a:br>
            <a:r>
              <a:rPr lang="pl-PL" sz="3600" dirty="0" smtClean="0">
                <a:solidFill>
                  <a:srgbClr val="FFFF00"/>
                </a:solidFill>
                <a:latin typeface="Calibri" pitchFamily="34" charset="0"/>
                <a:cs typeface="Calibri" pitchFamily="34" charset="0"/>
              </a:rPr>
              <a:t>Niepokalanemu Sercu Maryi</a:t>
            </a:r>
            <a:endParaRPr lang="pl-PL" sz="3600" dirty="0">
              <a:solidFill>
                <a:srgbClr val="FFFF00"/>
              </a:solidFill>
              <a:latin typeface="Calibri" pitchFamily="34" charset="0"/>
              <a:cs typeface="Calibri" pitchFamily="34" charset="0"/>
            </a:endParaRPr>
          </a:p>
        </p:txBody>
      </p:sp>
      <p:sp>
        <p:nvSpPr>
          <p:cNvPr id="4" name="Symbol zastępczy tekstu 3"/>
          <p:cNvSpPr>
            <a:spLocks noGrp="1"/>
          </p:cNvSpPr>
          <p:nvPr>
            <p:ph type="body" sz="half" idx="2"/>
          </p:nvPr>
        </p:nvSpPr>
        <p:spPr>
          <a:xfrm>
            <a:off x="3563689" y="1773238"/>
            <a:ext cx="5184775" cy="4751387"/>
          </a:xfrm>
        </p:spPr>
        <p:txBody>
          <a:bodyPr/>
          <a:lstStyle/>
          <a:p>
            <a:pPr marL="0" indent="0">
              <a:buFont typeface="Wingdings" pitchFamily="2" charset="2"/>
              <a:buNone/>
              <a:defRPr/>
            </a:pPr>
            <a:r>
              <a:rPr lang="pl-PL" sz="2100" dirty="0" smtClean="0">
                <a:effectLst/>
                <a:latin typeface="Calibri" pitchFamily="34" charset="0"/>
                <a:cs typeface="Calibri" pitchFamily="34" charset="0"/>
              </a:rPr>
              <a:t>„W otrzymanych kilku wewnętrznych przekazach nasz Pan nie przestawał nalegać na spełnienie tej prośby. Ostatnio obiecał skrócić czas cierpień, którym postanowił ukarać narody za ich zbrodnie [dopuszczając] wojnę, głód i różne prześladowania świętego Kościoła i Waszej Świątobliwości, </a:t>
            </a:r>
          </a:p>
          <a:p>
            <a:pPr marL="0" indent="0">
              <a:buFont typeface="Wingdings" pitchFamily="2" charset="2"/>
              <a:buNone/>
              <a:defRPr/>
            </a:pPr>
            <a:r>
              <a:rPr lang="pl-PL" sz="2100" b="1" dirty="0" smtClean="0">
                <a:solidFill>
                  <a:srgbClr val="FFFF00"/>
                </a:solidFill>
                <a:effectLst/>
                <a:latin typeface="Calibri" pitchFamily="34" charset="0"/>
                <a:cs typeface="Calibri" pitchFamily="34" charset="0"/>
              </a:rPr>
              <a:t>jeśli poświęcicie świat </a:t>
            </a:r>
          </a:p>
          <a:p>
            <a:pPr marL="0" indent="0">
              <a:buFont typeface="Wingdings" pitchFamily="2" charset="2"/>
              <a:buNone/>
              <a:defRPr/>
            </a:pPr>
            <a:r>
              <a:rPr lang="pl-PL" sz="2100" b="1" dirty="0" smtClean="0">
                <a:solidFill>
                  <a:srgbClr val="FFFF00"/>
                </a:solidFill>
                <a:effectLst/>
                <a:latin typeface="Calibri" pitchFamily="34" charset="0"/>
                <a:cs typeface="Calibri" pitchFamily="34" charset="0"/>
              </a:rPr>
              <a:t>Niepokalanemu Sercu Maryi, </a:t>
            </a:r>
            <a:br>
              <a:rPr lang="pl-PL" sz="2100" b="1" dirty="0" smtClean="0">
                <a:solidFill>
                  <a:srgbClr val="FFFF00"/>
                </a:solidFill>
                <a:effectLst/>
                <a:latin typeface="Calibri" pitchFamily="34" charset="0"/>
                <a:cs typeface="Calibri" pitchFamily="34" charset="0"/>
              </a:rPr>
            </a:br>
            <a:r>
              <a:rPr lang="pl-PL" sz="2100" b="1" dirty="0" smtClean="0">
                <a:solidFill>
                  <a:srgbClr val="FFFF00"/>
                </a:solidFill>
                <a:effectLst/>
                <a:latin typeface="Calibri" pitchFamily="34" charset="0"/>
                <a:cs typeface="Calibri" pitchFamily="34" charset="0"/>
              </a:rPr>
              <a:t>z wyraźnym wspomnieniem Rosji </a:t>
            </a:r>
            <a:br>
              <a:rPr lang="pl-PL" sz="2100" b="1" dirty="0" smtClean="0">
                <a:solidFill>
                  <a:srgbClr val="FFFF00"/>
                </a:solidFill>
                <a:effectLst/>
                <a:latin typeface="Calibri" pitchFamily="34" charset="0"/>
                <a:cs typeface="Calibri" pitchFamily="34" charset="0"/>
              </a:rPr>
            </a:br>
            <a:r>
              <a:rPr lang="pl-PL" sz="2100" b="1" dirty="0" smtClean="0">
                <a:solidFill>
                  <a:srgbClr val="FFFF00"/>
                </a:solidFill>
                <a:effectLst/>
                <a:latin typeface="Calibri" pitchFamily="34" charset="0"/>
                <a:cs typeface="Calibri" pitchFamily="34" charset="0"/>
              </a:rPr>
              <a:t>i polecicie, aby wszyscy biskupi świata uczynili to samo w jedności z Waszą Świątobliwością</a:t>
            </a:r>
            <a:r>
              <a:rPr lang="pl-PL" sz="2100" dirty="0" smtClean="0">
                <a:effectLst/>
                <a:latin typeface="Calibri" pitchFamily="34" charset="0"/>
                <a:cs typeface="Calibri" pitchFamily="34" charset="0"/>
              </a:rPr>
              <a:t>”.</a:t>
            </a:r>
          </a:p>
          <a:p>
            <a:pPr marL="0" indent="0" algn="r">
              <a:buFont typeface="Wingdings" pitchFamily="2" charset="2"/>
              <a:buNone/>
              <a:defRPr/>
            </a:pPr>
            <a:r>
              <a:rPr lang="pl-PL" sz="2100" i="1" dirty="0" smtClean="0">
                <a:effectLst/>
                <a:latin typeface="Calibri" pitchFamily="34" charset="0"/>
                <a:cs typeface="Calibri" pitchFamily="34" charset="0"/>
              </a:rPr>
              <a:t>Siostra Łucja w liście do Piusa XII</a:t>
            </a:r>
            <a:endParaRPr lang="pl-PL" sz="2100" i="1" dirty="0">
              <a:latin typeface="Calibri" pitchFamily="34" charset="0"/>
              <a:cs typeface="Calibri" pitchFamily="34" charset="0"/>
            </a:endParaRPr>
          </a:p>
        </p:txBody>
      </p:sp>
      <p:pic>
        <p:nvPicPr>
          <p:cNvPr id="6" name="Picture 3" descr="C:\Users\Uzytkownik\Pictures\Fatima1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70" y="1988840"/>
            <a:ext cx="3166742" cy="4320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trumień">
  <a:themeElements>
    <a:clrScheme name="Strumień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umień">
      <a:majorFont>
        <a:latin typeface="Garamond"/>
        <a:ea typeface=""/>
        <a:cs typeface="Arial"/>
      </a:majorFont>
      <a:minorFont>
        <a:latin typeface="Garamond"/>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mień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umień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umień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umień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umień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umień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umień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umień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umień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2915</TotalTime>
  <Words>2684</Words>
  <Application>Microsoft Office PowerPoint</Application>
  <PresentationFormat>Pokaz na ekranie (4:3)</PresentationFormat>
  <Paragraphs>308</Paragraphs>
  <Slides>42</Slides>
  <Notes>4</Notes>
  <HiddenSlides>0</HiddenSlides>
  <MMClips>0</MMClips>
  <ScaleCrop>false</ScaleCrop>
  <HeadingPairs>
    <vt:vector size="4" baseType="variant">
      <vt:variant>
        <vt:lpstr>Motyw</vt:lpstr>
      </vt:variant>
      <vt:variant>
        <vt:i4>1</vt:i4>
      </vt:variant>
      <vt:variant>
        <vt:lpstr>Tytuły slajdów</vt:lpstr>
      </vt:variant>
      <vt:variant>
        <vt:i4>42</vt:i4>
      </vt:variant>
    </vt:vector>
  </HeadingPairs>
  <TitlesOfParts>
    <vt:vector size="43" baseType="lpstr">
      <vt:lpstr>Strumień</vt:lpstr>
      <vt:lpstr>Prezentacja programu PowerPoint</vt:lpstr>
      <vt:lpstr>„Bóg pragnie  ustanowić na świecie nabożeństwo do Mego Niepokalanego Serca”.  Fatima, 13 lipca 1917</vt:lpstr>
      <vt:lpstr>Prezentacja programu PowerPoint</vt:lpstr>
      <vt:lpstr>Prezentacja programu PowerPoint</vt:lpstr>
      <vt:lpstr>Benedykt XVI o Fatimie 2011 rok Światłość Świata, Kraków 2011</vt:lpstr>
      <vt:lpstr>Prezentacja programu PowerPoint</vt:lpstr>
      <vt:lpstr>Dlaczego nabożeństwo do Niepokalanego Serca Maryi?  - „Dlaczego, aby ocalić biednych grzeszników, Nasza Pani prosi o uwielbienie Jej Niepokalanego Serca? - Siostra Łucja odpowiada: "Ponieważ Bóg tak chce". </vt:lpstr>
      <vt:lpstr>Pierwsze Soboty Miesiąca</vt:lpstr>
      <vt:lpstr>Prośba o poświęcenie świata i Rosji Niepokalanemu Sercu Maryi</vt:lpstr>
      <vt:lpstr>Rok 1940 - list Siostry Łucji do Ojca Świętego Piusa XII</vt:lpstr>
      <vt:lpstr>Papież Pius XII dokonuje poświęcenia świata Niepokalanemu Sercu Maryi 31. 10. 1942</vt:lpstr>
      <vt:lpstr>Prezentacja programu PowerPoint</vt:lpstr>
      <vt:lpstr>Kard. August Hlond Prymas Polski 1926-1948</vt:lpstr>
      <vt:lpstr>Poświęcenie się  wspólnot zakonnych  Niep. Sercu Maryi  19.08.1946</vt:lpstr>
      <vt:lpstr>08 września 1946 - Jasna Góra Poświęcenie Narodu Polskiego Niepokalanemu Sercu Maryi</vt:lpstr>
      <vt:lpstr>Prezentacja programu PowerPoint</vt:lpstr>
      <vt:lpstr>Prezentacja programu PowerPoint</vt:lpstr>
      <vt:lpstr>Prezentacja programu PowerPoint</vt:lpstr>
      <vt:lpstr>Niedziela. Tygodnik Katolicki Nr 46, Rok 1946  Profesor Feliks Konieczny Ślubowanie i ciąg dalszy</vt:lpstr>
      <vt:lpstr>Madonna z Fatimy – 1946 r.  Maryja prosi :  - o Różaniec,  - o przyjęcie cierpienia i ofiar,  - o praktykę pierwszych sobót.</vt:lpstr>
      <vt:lpstr>Niedziela. Tygodnik Katolicki Nr 41, Rok 1947  W trzydziestą rocznicę objawień  w Fatima (13 maja - 13 października 1917)</vt:lpstr>
      <vt:lpstr>Nabożeństwo  Pierwszych Sobót Miesiąca Bp Józef S. Pelczar Bp Stanisław Czajka Wydały SS. Wizytki, Jasło 1948 r.</vt:lpstr>
      <vt:lpstr>o. Aleksander Jełowicki Paryż - 1856</vt:lpstr>
      <vt:lpstr>List Episkopatu Polski 1 stycznia 1948</vt:lpstr>
      <vt:lpstr>Prezentacja programu PowerPoint</vt:lpstr>
      <vt:lpstr>Prezentacja programu PowerPoint</vt:lpstr>
      <vt:lpstr>Prezentacja programu PowerPoint</vt:lpstr>
      <vt:lpstr>Zobowiązujący charakter Orędzia Fatimskiego</vt:lpstr>
      <vt:lpstr>Prezentacja programu PowerPoint</vt:lpstr>
      <vt:lpstr>13 maja 1984 wybuch w Murmańsku</vt:lpstr>
      <vt:lpstr>Świadectwo egzorcysty Wywiad z ks. Gabrielem Amorthem</vt:lpstr>
      <vt:lpstr>10. rocznica zamachu na Jana Pawła II</vt:lpstr>
      <vt:lpstr>Benedykt XVI  13 maja 2010 w Fatimie</vt:lpstr>
      <vt:lpstr>Wywiad z Benedyktem XVI w TV RAI UNO 22 kwietnia 2011 </vt:lpstr>
      <vt:lpstr>Prezentacja programu PowerPoint</vt:lpstr>
      <vt:lpstr>22 sierpnia</vt:lpstr>
      <vt:lpstr>Czy nie należy postawić pytania o wynagrodzenie w Pierwsze Soboty Miesiąca?</vt:lpstr>
      <vt:lpstr>Dlaczego pięć pierwszych sobót?</vt:lpstr>
      <vt:lpstr>Prezentacja programu PowerPoint</vt:lpstr>
      <vt:lpstr>Prezentacja programu PowerPoint</vt:lpstr>
      <vt:lpstr>Stanisław Kard. Dziwisz - do kapłanów archidiecezji krakowskiej Kraków, dnia 15 maja 2009 </vt:lpstr>
      <vt:lpstr>WIELKA  NOWENNA  FATIMSKA  2009-2017</vt:lpstr>
    </vt:vector>
  </TitlesOfParts>
  <Company>Acer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CZY  PAMIETAMY  NASZE  ŚLUBOWANIA?</dc:title>
  <dc:creator>Krzysztof</dc:creator>
  <cp:lastModifiedBy>turysta</cp:lastModifiedBy>
  <cp:revision>166</cp:revision>
  <dcterms:created xsi:type="dcterms:W3CDTF">2010-07-26T09:49:24Z</dcterms:created>
  <dcterms:modified xsi:type="dcterms:W3CDTF">2014-09-25T08:59:58Z</dcterms:modified>
</cp:coreProperties>
</file>