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8"/>
  </p:notesMasterIdLst>
  <p:sldIdLst>
    <p:sldId id="440" r:id="rId2"/>
    <p:sldId id="363" r:id="rId3"/>
    <p:sldId id="456" r:id="rId4"/>
    <p:sldId id="399" r:id="rId5"/>
    <p:sldId id="400" r:id="rId6"/>
    <p:sldId id="401" r:id="rId7"/>
    <p:sldId id="439" r:id="rId8"/>
    <p:sldId id="405" r:id="rId9"/>
    <p:sldId id="406" r:id="rId10"/>
    <p:sldId id="407" r:id="rId11"/>
    <p:sldId id="409" r:id="rId12"/>
    <p:sldId id="410" r:id="rId13"/>
    <p:sldId id="411" r:id="rId14"/>
    <p:sldId id="419" r:id="rId15"/>
    <p:sldId id="420" r:id="rId16"/>
    <p:sldId id="408" r:id="rId17"/>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Microsoft PhagsPa" pitchFamily="34" charset="0"/>
        <a:ea typeface="+mn-ea"/>
        <a:cs typeface="Arial" charset="0"/>
      </a:defRPr>
    </a:lvl1pPr>
    <a:lvl2pPr marL="457200" algn="l" rtl="0" fontAlgn="base">
      <a:spcBef>
        <a:spcPct val="0"/>
      </a:spcBef>
      <a:spcAft>
        <a:spcPct val="0"/>
      </a:spcAft>
      <a:defRPr kern="1200">
        <a:solidFill>
          <a:schemeClr val="tx1"/>
        </a:solidFill>
        <a:latin typeface="Microsoft PhagsPa" pitchFamily="34" charset="0"/>
        <a:ea typeface="+mn-ea"/>
        <a:cs typeface="Arial" charset="0"/>
      </a:defRPr>
    </a:lvl2pPr>
    <a:lvl3pPr marL="914400" algn="l" rtl="0" fontAlgn="base">
      <a:spcBef>
        <a:spcPct val="0"/>
      </a:spcBef>
      <a:spcAft>
        <a:spcPct val="0"/>
      </a:spcAft>
      <a:defRPr kern="1200">
        <a:solidFill>
          <a:schemeClr val="tx1"/>
        </a:solidFill>
        <a:latin typeface="Microsoft PhagsPa" pitchFamily="34" charset="0"/>
        <a:ea typeface="+mn-ea"/>
        <a:cs typeface="Arial" charset="0"/>
      </a:defRPr>
    </a:lvl3pPr>
    <a:lvl4pPr marL="1371600" algn="l" rtl="0" fontAlgn="base">
      <a:spcBef>
        <a:spcPct val="0"/>
      </a:spcBef>
      <a:spcAft>
        <a:spcPct val="0"/>
      </a:spcAft>
      <a:defRPr kern="1200">
        <a:solidFill>
          <a:schemeClr val="tx1"/>
        </a:solidFill>
        <a:latin typeface="Microsoft PhagsPa" pitchFamily="34" charset="0"/>
        <a:ea typeface="+mn-ea"/>
        <a:cs typeface="Arial" charset="0"/>
      </a:defRPr>
    </a:lvl4pPr>
    <a:lvl5pPr marL="1828800" algn="l" rtl="0" fontAlgn="base">
      <a:spcBef>
        <a:spcPct val="0"/>
      </a:spcBef>
      <a:spcAft>
        <a:spcPct val="0"/>
      </a:spcAft>
      <a:defRPr kern="1200">
        <a:solidFill>
          <a:schemeClr val="tx1"/>
        </a:solidFill>
        <a:latin typeface="Microsoft PhagsPa" pitchFamily="34" charset="0"/>
        <a:ea typeface="+mn-ea"/>
        <a:cs typeface="Arial" charset="0"/>
      </a:defRPr>
    </a:lvl5pPr>
    <a:lvl6pPr marL="2286000" algn="l" defTabSz="914400" rtl="0" eaLnBrk="1" latinLnBrk="0" hangingPunct="1">
      <a:defRPr kern="1200">
        <a:solidFill>
          <a:schemeClr val="tx1"/>
        </a:solidFill>
        <a:latin typeface="Microsoft PhagsPa" pitchFamily="34" charset="0"/>
        <a:ea typeface="+mn-ea"/>
        <a:cs typeface="Arial" charset="0"/>
      </a:defRPr>
    </a:lvl6pPr>
    <a:lvl7pPr marL="2743200" algn="l" defTabSz="914400" rtl="0" eaLnBrk="1" latinLnBrk="0" hangingPunct="1">
      <a:defRPr kern="1200">
        <a:solidFill>
          <a:schemeClr val="tx1"/>
        </a:solidFill>
        <a:latin typeface="Microsoft PhagsPa" pitchFamily="34" charset="0"/>
        <a:ea typeface="+mn-ea"/>
        <a:cs typeface="Arial" charset="0"/>
      </a:defRPr>
    </a:lvl7pPr>
    <a:lvl8pPr marL="3200400" algn="l" defTabSz="914400" rtl="0" eaLnBrk="1" latinLnBrk="0" hangingPunct="1">
      <a:defRPr kern="1200">
        <a:solidFill>
          <a:schemeClr val="tx1"/>
        </a:solidFill>
        <a:latin typeface="Microsoft PhagsPa" pitchFamily="34" charset="0"/>
        <a:ea typeface="+mn-ea"/>
        <a:cs typeface="Arial" charset="0"/>
      </a:defRPr>
    </a:lvl8pPr>
    <a:lvl9pPr marL="3657600" algn="l" defTabSz="914400" rtl="0" eaLnBrk="1" latinLnBrk="0" hangingPunct="1">
      <a:defRPr kern="1200">
        <a:solidFill>
          <a:schemeClr val="tx1"/>
        </a:solidFill>
        <a:latin typeface="Microsoft PhagsP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51" autoAdjust="0"/>
    <p:restoredTop sz="94595" autoAdjust="0"/>
  </p:normalViewPr>
  <p:slideViewPr>
    <p:cSldViewPr>
      <p:cViewPr>
        <p:scale>
          <a:sx n="66" d="100"/>
          <a:sy n="66" d="100"/>
        </p:scale>
        <p:origin x="-2214" y="-708"/>
      </p:cViewPr>
      <p:guideLst>
        <p:guide orient="horz" pos="2160"/>
        <p:guide pos="2880"/>
      </p:guideLst>
    </p:cSldViewPr>
  </p:slideViewPr>
  <p:outlineViewPr>
    <p:cViewPr>
      <p:scale>
        <a:sx n="33" d="100"/>
        <a:sy n="33" d="100"/>
      </p:scale>
      <p:origin x="0" y="102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pitchFamily="18"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itchFamily="18" charset="0"/>
              </a:defRPr>
            </a:lvl1pPr>
          </a:lstStyle>
          <a:p>
            <a:pPr>
              <a:defRPr/>
            </a:pPr>
            <a:fld id="{B3DEE132-1529-448F-8AEF-A4A563A6BD59}" type="datetimeFigureOut">
              <a:rPr lang="pl-PL"/>
              <a:pPr>
                <a:defRPr/>
              </a:pPr>
              <a:t>2014-10-26</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pitchFamily="18"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itchFamily="18" charset="0"/>
              </a:defRPr>
            </a:lvl1pPr>
          </a:lstStyle>
          <a:p>
            <a:pPr>
              <a:defRPr/>
            </a:pPr>
            <a:fld id="{337E172B-3B6F-40D0-9574-8603315D7FE8}" type="slidenum">
              <a:rPr lang="pl-PL"/>
              <a:pPr>
                <a:defRPr/>
              </a:pPr>
              <a:t>‹#›</a:t>
            </a:fld>
            <a:endParaRPr lang="pl-PL" dirty="0"/>
          </a:p>
        </p:txBody>
      </p:sp>
    </p:spTree>
    <p:extLst>
      <p:ext uri="{BB962C8B-B14F-4D97-AF65-F5344CB8AC3E}">
        <p14:creationId xmlns:p14="http://schemas.microsoft.com/office/powerpoint/2010/main" val="348552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456F4BE7-EF17-4953-A708-7C7A6CCA57D8}" type="slidenum">
              <a:rPr lang="pl-PL"/>
              <a:pPr>
                <a:defRPr/>
              </a:pPr>
              <a:t>‹#›</a:t>
            </a:fld>
            <a:endParaRPr lang="pl-PL" dirty="0"/>
          </a:p>
        </p:txBody>
      </p:sp>
    </p:spTree>
    <p:extLst>
      <p:ext uri="{BB962C8B-B14F-4D97-AF65-F5344CB8AC3E}">
        <p14:creationId xmlns:p14="http://schemas.microsoft.com/office/powerpoint/2010/main" val="163816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395B0A9-0EE8-48E0-9065-61D3EFEBC4B0}"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73372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4A4B54BF-7B22-4965-8D90-560DBBA8C09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079667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ytuł, 2 elementy zawartości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859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57200" y="3938588"/>
            <a:ext cx="4038600" cy="21875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half" idx="3"/>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2"/>
          <p:cNvSpPr>
            <a:spLocks noGrp="1" noChangeArrowheads="1"/>
          </p:cNvSpPr>
          <p:nvPr>
            <p:ph type="dt" sz="half" idx="10"/>
          </p:nvPr>
        </p:nvSpPr>
        <p:spPr>
          <a:ln/>
        </p:spPr>
        <p:txBody>
          <a:bodyPr/>
          <a:lstStyle>
            <a:lvl1pPr>
              <a:defRPr/>
            </a:lvl1pPr>
          </a:lstStyle>
          <a:p>
            <a:pPr>
              <a:defRPr/>
            </a:pPr>
            <a:endParaRPr lang="pl-PL"/>
          </a:p>
        </p:txBody>
      </p:sp>
      <p:sp>
        <p:nvSpPr>
          <p:cNvPr id="7" name="Rectangle 3"/>
          <p:cNvSpPr>
            <a:spLocks noGrp="1" noChangeArrowheads="1"/>
          </p:cNvSpPr>
          <p:nvPr>
            <p:ph type="sldNum" sz="quarter" idx="11"/>
          </p:nvPr>
        </p:nvSpPr>
        <p:spPr>
          <a:ln/>
        </p:spPr>
        <p:txBody>
          <a:bodyPr/>
          <a:lstStyle>
            <a:lvl1pPr>
              <a:defRPr/>
            </a:lvl1pPr>
          </a:lstStyle>
          <a:p>
            <a:pPr>
              <a:defRPr/>
            </a:pPr>
            <a:fld id="{375195E9-2ABE-4C80-A9F5-A5C69D43C76B}"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86809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91FFDFBD-257D-4B57-A7CA-21E0AC51F081}"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33266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754A81C7-012E-443B-BCCE-67A0DEFA926F}"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4439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CEF00C69-5BA1-4554-9CFB-D0D9371FC58A}"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47679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a:p>
        </p:txBody>
      </p:sp>
      <p:sp>
        <p:nvSpPr>
          <p:cNvPr id="5" name="Rectangle 3"/>
          <p:cNvSpPr>
            <a:spLocks noGrp="1" noChangeArrowheads="1"/>
          </p:cNvSpPr>
          <p:nvPr>
            <p:ph type="sldNum" sz="quarter" idx="11"/>
          </p:nvPr>
        </p:nvSpPr>
        <p:spPr>
          <a:ln/>
        </p:spPr>
        <p:txBody>
          <a:bodyPr/>
          <a:lstStyle>
            <a:lvl1pPr>
              <a:defRPr/>
            </a:lvl1pPr>
          </a:lstStyle>
          <a:p>
            <a:pPr>
              <a:defRPr/>
            </a:pPr>
            <a:fld id="{B8A756D8-9A63-4B64-8ED8-D107AC93A63B}"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385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40777A55-BEBD-4FFA-B248-603DBB9A9A82}"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8229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
          <p:cNvSpPr>
            <a:spLocks noGrp="1" noChangeArrowheads="1"/>
          </p:cNvSpPr>
          <p:nvPr>
            <p:ph type="dt" sz="half" idx="10"/>
          </p:nvPr>
        </p:nvSpPr>
        <p:spPr>
          <a:ln/>
        </p:spPr>
        <p:txBody>
          <a:bodyPr/>
          <a:lstStyle>
            <a:lvl1pPr>
              <a:defRPr/>
            </a:lvl1pPr>
          </a:lstStyle>
          <a:p>
            <a:pPr>
              <a:defRPr/>
            </a:pPr>
            <a:endParaRPr lang="pl-PL"/>
          </a:p>
        </p:txBody>
      </p:sp>
      <p:sp>
        <p:nvSpPr>
          <p:cNvPr id="8" name="Rectangle 3"/>
          <p:cNvSpPr>
            <a:spLocks noGrp="1" noChangeArrowheads="1"/>
          </p:cNvSpPr>
          <p:nvPr>
            <p:ph type="sldNum" sz="quarter" idx="11"/>
          </p:nvPr>
        </p:nvSpPr>
        <p:spPr>
          <a:ln/>
        </p:spPr>
        <p:txBody>
          <a:bodyPr/>
          <a:lstStyle>
            <a:lvl1pPr>
              <a:defRPr/>
            </a:lvl1pPr>
          </a:lstStyle>
          <a:p>
            <a:pPr>
              <a:defRPr/>
            </a:pPr>
            <a:fld id="{0136E73C-B61F-448E-94BA-A06C4F84FFEB}"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58135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
          <p:cNvSpPr>
            <a:spLocks noGrp="1" noChangeArrowheads="1"/>
          </p:cNvSpPr>
          <p:nvPr>
            <p:ph type="dt" sz="half" idx="10"/>
          </p:nvPr>
        </p:nvSpPr>
        <p:spPr>
          <a:ln/>
        </p:spPr>
        <p:txBody>
          <a:bodyPr/>
          <a:lstStyle>
            <a:lvl1pPr>
              <a:defRPr/>
            </a:lvl1pPr>
          </a:lstStyle>
          <a:p>
            <a:pPr>
              <a:defRPr/>
            </a:pPr>
            <a:endParaRPr lang="pl-PL"/>
          </a:p>
        </p:txBody>
      </p:sp>
      <p:sp>
        <p:nvSpPr>
          <p:cNvPr id="4" name="Rectangle 3"/>
          <p:cNvSpPr>
            <a:spLocks noGrp="1" noChangeArrowheads="1"/>
          </p:cNvSpPr>
          <p:nvPr>
            <p:ph type="sldNum" sz="quarter" idx="11"/>
          </p:nvPr>
        </p:nvSpPr>
        <p:spPr>
          <a:ln/>
        </p:spPr>
        <p:txBody>
          <a:bodyPr/>
          <a:lstStyle>
            <a:lvl1pPr>
              <a:defRPr/>
            </a:lvl1pPr>
          </a:lstStyle>
          <a:p>
            <a:pPr>
              <a:defRPr/>
            </a:pPr>
            <a:fld id="{C98E8FF8-CD89-4065-AB2D-5D023ECD59DA}"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1102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a:p>
        </p:txBody>
      </p:sp>
      <p:sp>
        <p:nvSpPr>
          <p:cNvPr id="3" name="Rectangle 3"/>
          <p:cNvSpPr>
            <a:spLocks noGrp="1" noChangeArrowheads="1"/>
          </p:cNvSpPr>
          <p:nvPr>
            <p:ph type="sldNum" sz="quarter" idx="11"/>
          </p:nvPr>
        </p:nvSpPr>
        <p:spPr>
          <a:ln/>
        </p:spPr>
        <p:txBody>
          <a:bodyPr/>
          <a:lstStyle>
            <a:lvl1pPr>
              <a:defRPr/>
            </a:lvl1pPr>
          </a:lstStyle>
          <a:p>
            <a:pPr>
              <a:defRPr/>
            </a:pPr>
            <a:fld id="{24559514-289D-4DE2-8848-8FA32E37D86C}"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203777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EC1A501B-F1EA-41BD-8CC6-21FE61B1FFC9}"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382907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a:p>
        </p:txBody>
      </p:sp>
      <p:sp>
        <p:nvSpPr>
          <p:cNvPr id="6" name="Rectangle 3"/>
          <p:cNvSpPr>
            <a:spLocks noGrp="1" noChangeArrowheads="1"/>
          </p:cNvSpPr>
          <p:nvPr>
            <p:ph type="sldNum" sz="quarter" idx="11"/>
          </p:nvPr>
        </p:nvSpPr>
        <p:spPr>
          <a:ln/>
        </p:spPr>
        <p:txBody>
          <a:bodyPr/>
          <a:lstStyle>
            <a:lvl1pPr>
              <a:defRPr/>
            </a:lvl1pPr>
          </a:lstStyle>
          <a:p>
            <a:pPr>
              <a:defRPr/>
            </a:pPr>
            <a:fld id="{C169252F-6C19-42D7-9765-2940068DAE43}"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a:p>
        </p:txBody>
      </p:sp>
    </p:spTree>
    <p:extLst>
      <p:ext uri="{BB962C8B-B14F-4D97-AF65-F5344CB8AC3E}">
        <p14:creationId xmlns:p14="http://schemas.microsoft.com/office/powerpoint/2010/main" val="7633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EEF8FA-3952-4BD2-B1E3-FBD858F62D6A}" type="slidenum">
              <a:rPr lang="pl-PL"/>
              <a:pPr>
                <a:defRPr/>
              </a:pPr>
              <a:t>‹#›</a:t>
            </a:fld>
            <a:endParaRPr lang="pl-PL"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latin typeface="Garamond" pitchFamily="18" charset="0"/>
                </a:endParaRPr>
              </a:p>
            </p:txBody>
          </p:sp>
          <p:sp>
            <p:nvSpPr>
              <p:cNvPr id="33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latin typeface="Garamond" pitchFamily="18" charset="0"/>
                </a:endParaRPr>
              </a:p>
            </p:txBody>
          </p:sp>
          <p:sp>
            <p:nvSpPr>
              <p:cNvPr id="33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sp>
            <p:nvSpPr>
              <p:cNvPr id="33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grpSp>
        <p:sp>
          <p:nvSpPr>
            <p:cNvPr id="33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l-PL"/>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pl-PL"/>
          </a:p>
        </p:txBody>
      </p:sp>
      <p:sp>
        <p:nvSpPr>
          <p:cNvPr id="33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Tree>
  </p:cSld>
  <p:clrMap bg1="dk2" tx1="lt1" bg2="dk1" tx2="lt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018595" y="1196752"/>
            <a:ext cx="3657861" cy="4524315"/>
          </a:xfrm>
          <a:prstGeom prst="rect">
            <a:avLst/>
          </a:prstGeom>
        </p:spPr>
        <p:txBody>
          <a:bodyPr wrap="none">
            <a:spAutoFit/>
          </a:bodyPr>
          <a:lstStyle/>
          <a:p>
            <a:r>
              <a:rPr lang="pl-PL" sz="4800" b="1" dirty="0" smtClean="0">
                <a:solidFill>
                  <a:srgbClr val="FFFF00"/>
                </a:solidFill>
                <a:latin typeface="Calibri" pitchFamily="34" charset="0"/>
                <a:cs typeface="Calibri" pitchFamily="34" charset="0"/>
              </a:rPr>
              <a:t>AKTUALNOŚĆ</a:t>
            </a:r>
          </a:p>
          <a:p>
            <a:r>
              <a:rPr lang="pl-PL" sz="4800" b="1" dirty="0" smtClean="0">
                <a:solidFill>
                  <a:srgbClr val="FFFF00"/>
                </a:solidFill>
                <a:latin typeface="Calibri" pitchFamily="34" charset="0"/>
                <a:cs typeface="Calibri" pitchFamily="34" charset="0"/>
              </a:rPr>
              <a:t>FATIMY</a:t>
            </a:r>
          </a:p>
          <a:p>
            <a:endParaRPr lang="pl-PL" sz="4800" b="1" dirty="0" smtClean="0">
              <a:solidFill>
                <a:srgbClr val="FFFF00"/>
              </a:solidFill>
              <a:latin typeface="Calibri" pitchFamily="34" charset="0"/>
              <a:cs typeface="Calibri" pitchFamily="34" charset="0"/>
            </a:endParaRPr>
          </a:p>
          <a:p>
            <a:r>
              <a:rPr lang="pl-PL" sz="4800" b="1" dirty="0" smtClean="0">
                <a:solidFill>
                  <a:srgbClr val="FFFF00"/>
                </a:solidFill>
                <a:latin typeface="Calibri" pitchFamily="34" charset="0"/>
              </a:rPr>
              <a:t>Wezwanie</a:t>
            </a:r>
          </a:p>
          <a:p>
            <a:r>
              <a:rPr lang="pl-PL" sz="4800" b="1" dirty="0" smtClean="0">
                <a:solidFill>
                  <a:srgbClr val="FFFF00"/>
                </a:solidFill>
                <a:latin typeface="Calibri" pitchFamily="34" charset="0"/>
              </a:rPr>
              <a:t>do pokuty</a:t>
            </a:r>
          </a:p>
          <a:p>
            <a:r>
              <a:rPr lang="pl-PL" sz="4800" b="1" dirty="0" smtClean="0">
                <a:solidFill>
                  <a:srgbClr val="FFFF00"/>
                </a:solidFill>
                <a:latin typeface="Calibri" pitchFamily="34" charset="0"/>
              </a:rPr>
              <a:t>i nawrócenia</a:t>
            </a:r>
            <a:endParaRPr lang="pl-PL" sz="4800" b="1" dirty="0"/>
          </a:p>
        </p:txBody>
      </p:sp>
      <p:pic>
        <p:nvPicPr>
          <p:cNvPr id="1026" name="Picture 2" descr="C:\Users\uzytkownik\Pictures\FOTO FATIMA\01 III tajem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 y="520273"/>
            <a:ext cx="4792952"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30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260648"/>
            <a:ext cx="8424936" cy="6524863"/>
          </a:xfrm>
          <a:prstGeom prst="rect">
            <a:avLst/>
          </a:prstGeom>
        </p:spPr>
        <p:txBody>
          <a:bodyPr wrap="square">
            <a:spAutoFit/>
          </a:bodyPr>
          <a:lstStyle/>
          <a:p>
            <a:pPr algn="just"/>
            <a:r>
              <a:rPr lang="pl-PL" sz="2200" b="1" dirty="0">
                <a:solidFill>
                  <a:srgbClr val="FFFF00"/>
                </a:solidFill>
                <a:latin typeface="Calibri" panose="020F0502020204030204" pitchFamily="34" charset="0"/>
              </a:rPr>
              <a:t>Nabożeństwo </a:t>
            </a:r>
            <a:r>
              <a:rPr lang="pl-PL" sz="2200" b="1" dirty="0" smtClean="0">
                <a:solidFill>
                  <a:srgbClr val="FFFF00"/>
                </a:solidFill>
                <a:latin typeface="Calibri" panose="020F0502020204030204" pitchFamily="34" charset="0"/>
              </a:rPr>
              <a:t>do NSM było </a:t>
            </a:r>
            <a:r>
              <a:rPr lang="pl-PL" sz="2200" b="1" dirty="0">
                <a:solidFill>
                  <a:srgbClr val="FFFF00"/>
                </a:solidFill>
                <a:latin typeface="Calibri" panose="020F0502020204030204" pitchFamily="34" charset="0"/>
              </a:rPr>
              <a:t>początkowo przedmiotem tajemnicy, podobnie jak i wizja piekła, z którą łączy się ono w sposób nierozerwalny. W liście s. Łucji do Piusa XII z roku 1940 znajdujemy kolejne wyjaśnienia. </a:t>
            </a:r>
            <a:endParaRPr lang="pl-PL" sz="2200" b="1" dirty="0" smtClean="0">
              <a:solidFill>
                <a:srgbClr val="FFFF00"/>
              </a:solidFill>
              <a:latin typeface="Calibri" panose="020F0502020204030204" pitchFamily="34" charset="0"/>
            </a:endParaRPr>
          </a:p>
          <a:p>
            <a:pPr algn="just"/>
            <a:endParaRPr lang="pl-PL" sz="2200" dirty="0">
              <a:latin typeface="Calibri" panose="020F0502020204030204" pitchFamily="34" charset="0"/>
            </a:endParaRPr>
          </a:p>
          <a:p>
            <a:pPr algn="just"/>
            <a:r>
              <a:rPr lang="pl-PL" sz="2200" dirty="0" smtClean="0">
                <a:latin typeface="Calibri" panose="020F0502020204030204" pitchFamily="34" charset="0"/>
              </a:rPr>
              <a:t>„W </a:t>
            </a:r>
            <a:r>
              <a:rPr lang="pl-PL" sz="2200" dirty="0">
                <a:latin typeface="Calibri" panose="020F0502020204030204" pitchFamily="34" charset="0"/>
              </a:rPr>
              <a:t>1917 r., w części objawień, które nazwaliśmy «tajemnicą», </a:t>
            </a:r>
            <a:r>
              <a:rPr lang="pl-PL" sz="2200" dirty="0" smtClean="0">
                <a:latin typeface="Calibri" panose="020F0502020204030204" pitchFamily="34" charset="0"/>
              </a:rPr>
              <a:t>Najświętsza </a:t>
            </a:r>
            <a:r>
              <a:rPr lang="pl-PL" sz="2200" dirty="0">
                <a:latin typeface="Calibri" panose="020F0502020204030204" pitchFamily="34" charset="0"/>
              </a:rPr>
              <a:t>Dziewica wyjawiła koniec wojny, która wtedy dręczyła </a:t>
            </a:r>
            <a:r>
              <a:rPr lang="pl-PL" sz="2200" dirty="0" smtClean="0">
                <a:latin typeface="Calibri" panose="020F0502020204030204" pitchFamily="34" charset="0"/>
              </a:rPr>
              <a:t>Europę</a:t>
            </a:r>
            <a:r>
              <a:rPr lang="pl-PL" sz="2200" dirty="0">
                <a:latin typeface="Calibri" panose="020F0502020204030204" pitchFamily="34" charset="0"/>
              </a:rPr>
              <a:t>, i ogłosiła jeszcze inną, w przyszłości, mówiąc, że aby ją zaże­gnać, przyszła prosić o poświęcenie Rosji Jej Niepokalanemu Sercu i o Komunię św. wynagradzającą w pierwsze soboty miesiąca. […] Ojcze Święty, aż do 1926 r. pozostało to tajemnicą według wy­raźnego nakazu Matki Bożej. Wtedy, po objawieniu, w którym pro­siła, żeby upowszechniać w świecie Komunię św. wynagradzającą w pierwsze soboty pięciu kolejnych miesięcy, przystępując w tym samym celu do spowiedzi, rozmyślając kwadrans o tajemnicach Ró­żańca i odmawiając jego jedną część w celu wynagrodzenia znie­wag, świętokradztwa i obojętności popełnionych przeciw Jej Nie­pokalanemu Sercu, obiecała tym, którzy praktykowaliby to nabożeństwo, że pomoże im w godzinie śmierci wszelkimi łaskami potrzebnymi do zbawienia”.</a:t>
            </a:r>
          </a:p>
        </p:txBody>
      </p:sp>
    </p:spTree>
    <p:extLst>
      <p:ext uri="{BB962C8B-B14F-4D97-AF65-F5344CB8AC3E}">
        <p14:creationId xmlns:p14="http://schemas.microsoft.com/office/powerpoint/2010/main" val="384952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3528" y="260648"/>
            <a:ext cx="8496944" cy="6232475"/>
          </a:xfrm>
          <a:prstGeom prst="rect">
            <a:avLst/>
          </a:prstGeom>
        </p:spPr>
        <p:txBody>
          <a:bodyPr wrap="square">
            <a:spAutoFit/>
          </a:bodyPr>
          <a:lstStyle/>
          <a:p>
            <a:pPr algn="just"/>
            <a:r>
              <a:rPr lang="pl-PL" sz="1900" b="1" dirty="0" smtClean="0">
                <a:solidFill>
                  <a:srgbClr val="FFFF00"/>
                </a:solidFill>
                <a:latin typeface="Calibri" panose="020F0502020204030204" pitchFamily="34" charset="0"/>
              </a:rPr>
              <a:t>Trzecia tajemnica fatimska</a:t>
            </a:r>
          </a:p>
          <a:p>
            <a:pPr algn="just"/>
            <a:endParaRPr lang="pl-PL" sz="1900" dirty="0">
              <a:latin typeface="Calibri" panose="020F0502020204030204" pitchFamily="34" charset="0"/>
            </a:endParaRPr>
          </a:p>
          <a:p>
            <a:pPr algn="just"/>
            <a:r>
              <a:rPr lang="pl-PL" sz="1900" dirty="0" smtClean="0">
                <a:latin typeface="Calibri" panose="020F0502020204030204" pitchFamily="34" charset="0"/>
              </a:rPr>
              <a:t>„</a:t>
            </a:r>
            <a:r>
              <a:rPr lang="pl-PL" sz="1900" b="1" dirty="0" smtClean="0">
                <a:latin typeface="Calibri" panose="020F0502020204030204" pitchFamily="34" charset="0"/>
              </a:rPr>
              <a:t>Po </a:t>
            </a:r>
            <a:r>
              <a:rPr lang="pl-PL" sz="1900" b="1" dirty="0">
                <a:latin typeface="Calibri" panose="020F0502020204030204" pitchFamily="34" charset="0"/>
              </a:rPr>
              <a:t>dwóch częściach</a:t>
            </a:r>
            <a:r>
              <a:rPr lang="pl-PL" sz="1900" dirty="0">
                <a:latin typeface="Calibri" panose="020F0502020204030204" pitchFamily="34" charset="0"/>
              </a:rPr>
              <a:t>, które już przedstawiłam, zobaczyliśmy po lewej stronie Naszej Pani nieco wyżej Anioła trzymającego w lewej ręce ognisty miecz; iskrząc się wyrzucał języki ognia, które zdawało się, że podpalą świat; ale gasły one w zetknięciu z blaskiem, jaki promieniował z prawej ręki Naszej Pani w jego kierunku; Anioł wskazując prawą ręką ziemię, powiedział mocnym głosem: Pokuta, Pokuta, Pokuta! I zobaczyliśmy w nieogarnionym świetle, którym jest Bóg: «coś podobnego do tego, jak widzi się osoby w zwierciadle, kiedy przechodzą przed nim Biskupa odzianego w Biel» mieliśmy przeczucie, że to jest Ojciec Święty. Wielu innych Biskupów, Kapłanów, zakonników i zakonnic wchodzących na stromą górę, na której szczycie znajdował się wielki Krzyż zbity z nieociosanych belek jak gdyby z drzewa korkowego pokrytego korą; Ojciec Święty, zanim tam dotarł, przeszedł przez wielkie miasto w połowie zrujnowane i na poły drżący, chwiejnym krokiem, udręczony bólem i cierpieniem, szedł modląc się za dusze martwych ludzi, których ciała napotykał na swojej drodze; doszedłszy do szczytu góry, klęcząc u stóp wielkiego Krzyża, został zabity przez grupę żołnierzy, którzy kilka razy ugodzili go pociskami z broni palnej i strzałami z łuku i w ten sam sposób zginęli jeden po drugim inni Biskupi Kapłani, zakonnicy i zakonnice oraz wiele osób świeckich, mężczyzn i kobiet różnych klas i pozycji. Pod dwoma ramionami Krzyża były dwa Anioły, każdy trzymający w ręce konewkę z kryształu, do których zbierali krew Męczenników i nią skrapiali dusze zbliżające się do Boga”.</a:t>
            </a:r>
          </a:p>
        </p:txBody>
      </p:sp>
    </p:spTree>
    <p:extLst>
      <p:ext uri="{BB962C8B-B14F-4D97-AF65-F5344CB8AC3E}">
        <p14:creationId xmlns:p14="http://schemas.microsoft.com/office/powerpoint/2010/main" val="341978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404664"/>
            <a:ext cx="8388424" cy="6247864"/>
          </a:xfrm>
          <a:prstGeom prst="rect">
            <a:avLst/>
          </a:prstGeom>
        </p:spPr>
        <p:txBody>
          <a:bodyPr wrap="square">
            <a:spAutoFit/>
          </a:bodyPr>
          <a:lstStyle/>
          <a:p>
            <a:pPr algn="just"/>
            <a:r>
              <a:rPr lang="pl-PL" sz="2400" b="1" dirty="0" smtClean="0">
                <a:solidFill>
                  <a:srgbClr val="FFFF00"/>
                </a:solidFill>
                <a:latin typeface="Calibri" panose="020F0502020204030204" pitchFamily="34" charset="0"/>
              </a:rPr>
              <a:t>Wskazówkę do interpretacja III części fatimskiej tajemnicy </a:t>
            </a:r>
            <a:r>
              <a:rPr lang="pl-PL" sz="2200" dirty="0" smtClean="0">
                <a:latin typeface="Calibri" panose="020F0502020204030204" pitchFamily="34" charset="0"/>
              </a:rPr>
              <a:t>znajdujemy </a:t>
            </a:r>
            <a:r>
              <a:rPr lang="pl-PL" sz="2200" dirty="0">
                <a:latin typeface="Calibri" panose="020F0502020204030204" pitchFamily="34" charset="0"/>
              </a:rPr>
              <a:t>również w liście s. Łucji skierowanym do Ojca Świętego Jana Pawła II z dn. 13 maja 1982 roku. „Trzecia część tajemnicy odnosi się do słów Matki Bożej: «Jeżeli nie, [Rosja] rozszerzy swoje błędy nauki na świecie, wywołując wojny i prześladowania Kościoła. Dobrzy będą męczeni a Ojciec Święty będzie miał wiele do cierpienia, różne narody zginą» (13 lipca1917). Trzecia część tajemnicy jest symbolicznym objawieniem, odnoszącym się do tej części Orędzia, które spełnia się zależnie od tego, czy przyjmiemy żądania zawarte w samym Orędziu: «Jeżeli przyjmą moje żądania, Rosja nawróci się i zaznają pokoju; jeżeli nie, rozszerzy swoje błędy nauki po świecie itd.». Ponieważ nie przyjęliśmy tego wezwania zawartego w Orędziu, jesteśmy świadkami jego spełnienia, a Rosja rzeczywiście zalała świat swoimi błędami. A chociaż nie oglądamy jeszcze całkowitego wypełnienia się ostatniej części tego proroctwa, widzimy, że stopniowo zbliżamy się do niego wielkimi krokami. Nastąpi ono, jeżeli nie zawrócimy z drogi grzechu, nienawiści, zemsty, niesprawiedliwości, łamania praw człowieka, niemoralności, przemocy itd.”.</a:t>
            </a:r>
          </a:p>
        </p:txBody>
      </p:sp>
    </p:spTree>
    <p:extLst>
      <p:ext uri="{BB962C8B-B14F-4D97-AF65-F5344CB8AC3E}">
        <p14:creationId xmlns:p14="http://schemas.microsoft.com/office/powerpoint/2010/main" val="112215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71285" y="533573"/>
            <a:ext cx="8424936" cy="5847755"/>
          </a:xfrm>
          <a:prstGeom prst="rect">
            <a:avLst/>
          </a:prstGeom>
        </p:spPr>
        <p:txBody>
          <a:bodyPr wrap="square">
            <a:spAutoFit/>
          </a:bodyPr>
          <a:lstStyle/>
          <a:p>
            <a:pPr algn="just"/>
            <a:r>
              <a:rPr lang="pl-PL" sz="2200" b="1" dirty="0" smtClean="0">
                <a:solidFill>
                  <a:srgbClr val="FFFF00"/>
                </a:solidFill>
                <a:latin typeface="Calibri" panose="020F0502020204030204" pitchFamily="34" charset="0"/>
              </a:rPr>
              <a:t>	Z </a:t>
            </a:r>
            <a:r>
              <a:rPr lang="pl-PL" sz="2200" b="1" dirty="0">
                <a:solidFill>
                  <a:srgbClr val="FFFF00"/>
                </a:solidFill>
                <a:latin typeface="Calibri" panose="020F0502020204030204" pitchFamily="34" charset="0"/>
              </a:rPr>
              <a:t>racji wielu tragicznych wydarzeń, jakie nastąpiły po roku 2000, jak np. zamach terrorystyczny z 11 września 2001w USA, pojawiły się różnego rodzaju spekulacje dotyczące treści tej tajemnicy, apokaliptyczne wręcz interpretacje Fatimy, czy też nawet podejrzenia, iż Stolica Apostolska nie ujawniła całej treści fatimskiego </a:t>
            </a:r>
            <a:r>
              <a:rPr lang="pl-PL" sz="2200" b="1" dirty="0" smtClean="0">
                <a:solidFill>
                  <a:srgbClr val="FFFF00"/>
                </a:solidFill>
                <a:latin typeface="Calibri" panose="020F0502020204030204" pitchFamily="34" charset="0"/>
              </a:rPr>
              <a:t>sekretu.</a:t>
            </a:r>
            <a:endParaRPr lang="pl-PL" sz="2200" dirty="0">
              <a:latin typeface="Calibri" panose="020F0502020204030204" pitchFamily="34" charset="0"/>
            </a:endParaRPr>
          </a:p>
          <a:p>
            <a:pPr algn="just"/>
            <a:r>
              <a:rPr lang="pl-PL" sz="2200" dirty="0" smtClean="0">
                <a:latin typeface="Calibri" panose="020F0502020204030204" pitchFamily="34" charset="0"/>
              </a:rPr>
              <a:t>Z </a:t>
            </a:r>
            <a:r>
              <a:rPr lang="pl-PL" sz="2200" dirty="0">
                <a:latin typeface="Calibri" panose="020F0502020204030204" pitchFamily="34" charset="0"/>
              </a:rPr>
              <a:t>tego względu zostało zorganizowane 17 listopada 2001 r. spotkanie z s. Łucją, w którym uczestniczył m.in. ks. abp </a:t>
            </a:r>
            <a:r>
              <a:rPr lang="pl-PL" sz="2200" dirty="0" err="1">
                <a:latin typeface="Calibri" panose="020F0502020204030204" pitchFamily="34" charset="0"/>
              </a:rPr>
              <a:t>Tarcisio</a:t>
            </a:r>
            <a:r>
              <a:rPr lang="pl-PL" sz="2200" dirty="0">
                <a:latin typeface="Calibri" panose="020F0502020204030204" pitchFamily="34" charset="0"/>
              </a:rPr>
              <a:t> </a:t>
            </a:r>
            <a:r>
              <a:rPr lang="pl-PL" sz="2200" dirty="0" err="1">
                <a:latin typeface="Calibri" panose="020F0502020204030204" pitchFamily="34" charset="0"/>
              </a:rPr>
              <a:t>Bertone</a:t>
            </a:r>
            <a:r>
              <a:rPr lang="pl-PL" sz="2200" dirty="0">
                <a:latin typeface="Calibri" panose="020F0502020204030204" pitchFamily="34" charset="0"/>
              </a:rPr>
              <a:t> SDB. Fatimska wizjonerka „przechodząc do problemu trzeciej części Tajemnicy Fatimskiej, stwierdziła, że przeczytała bardzo uważnie i przemedytowała pismo opublikowane przez Kongregację Doktryny Wiary i potwierdza wszystko, co zostało tam napisane. A tym, którzy myślą, że coś z Trzeciej Tajemnicy zostało ukryte, odpowiada: «Wszystko zostało opublikowane, nie ma już więcej żadnej tajemnicy»”. Na koniec rozmowy dodała: „Będziecie cierpieć prześladowania na świecie, ale miejcie odwagę; Ja zwyciężyłem świat (J 15, 33). Przesłanie z Fatimy zaprasza nas, abyśmy zaufali tej obietnicy. […] Modlitwa i pokuta, z wielką wiarą w moc Bożą, zbawią świat”.</a:t>
            </a:r>
          </a:p>
        </p:txBody>
      </p:sp>
    </p:spTree>
    <p:extLst>
      <p:ext uri="{BB962C8B-B14F-4D97-AF65-F5344CB8AC3E}">
        <p14:creationId xmlns:p14="http://schemas.microsoft.com/office/powerpoint/2010/main" val="227719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11560" y="1305342"/>
            <a:ext cx="7992888" cy="4154984"/>
          </a:xfrm>
          <a:prstGeom prst="rect">
            <a:avLst/>
          </a:prstGeom>
        </p:spPr>
        <p:txBody>
          <a:bodyPr wrap="square">
            <a:spAutoFit/>
          </a:bodyPr>
          <a:lstStyle/>
          <a:p>
            <a:pPr algn="just"/>
            <a:r>
              <a:rPr lang="pl-PL" sz="2400" b="1" dirty="0" smtClean="0">
                <a:solidFill>
                  <a:srgbClr val="FFFF00"/>
                </a:solidFill>
                <a:latin typeface="Calibri" panose="020F0502020204030204" pitchFamily="34" charset="0"/>
              </a:rPr>
              <a:t>Kard. </a:t>
            </a:r>
            <a:r>
              <a:rPr lang="pl-PL" sz="2400" b="1" dirty="0">
                <a:solidFill>
                  <a:srgbClr val="FFFF00"/>
                </a:solidFill>
                <a:latin typeface="Calibri" panose="020F0502020204030204" pitchFamily="34" charset="0"/>
              </a:rPr>
              <a:t>Ratzinger w swoim komentarzu fatimskiego sekretu podkreślił: </a:t>
            </a:r>
            <a:endParaRPr lang="pl-PL" sz="2400" b="1" dirty="0" smtClean="0">
              <a:solidFill>
                <a:srgbClr val="FFFF00"/>
              </a:solidFill>
              <a:latin typeface="Calibri" panose="020F0502020204030204" pitchFamily="34" charset="0"/>
            </a:endParaRPr>
          </a:p>
          <a:p>
            <a:pPr algn="just"/>
            <a:endParaRPr lang="pl-PL" sz="2400" b="1" dirty="0" smtClean="0">
              <a:solidFill>
                <a:srgbClr val="FFFF00"/>
              </a:solidFill>
              <a:latin typeface="Calibri" panose="020F0502020204030204" pitchFamily="34" charset="0"/>
            </a:endParaRPr>
          </a:p>
          <a:p>
            <a:pPr algn="just"/>
            <a:r>
              <a:rPr lang="pl-PL" sz="2400" dirty="0" smtClean="0">
                <a:latin typeface="Calibri" panose="020F0502020204030204" pitchFamily="34" charset="0"/>
              </a:rPr>
              <a:t>„</a:t>
            </a:r>
            <a:r>
              <a:rPr lang="pl-PL" sz="2400" dirty="0">
                <a:latin typeface="Calibri" panose="020F0502020204030204" pitchFamily="34" charset="0"/>
              </a:rPr>
              <a:t>Przez jedną straszną chwilę dzieci doświadczyły wizji piekła. Widziały upadek «dusz biednych grzeszników». Z kolei zostaje im powiedziane, dlaczego wystawiono je na to przeżycie: «Aby ich ratować» - ukazać im drogę zbawienia. Przychodzą tu na myśl słowa z Pierwszego Listu św. Piotra: «cel waszej wiary - zbawienie dusz». Jako droga do tego celu wskazany zostaje - ku zaskoczeniu ludzi z anglosaskiego i niemieckiego kręgu kulturowego - kult Niepokalanego Serca Maryi”.</a:t>
            </a:r>
          </a:p>
        </p:txBody>
      </p:sp>
    </p:spTree>
    <p:extLst>
      <p:ext uri="{BB962C8B-B14F-4D97-AF65-F5344CB8AC3E}">
        <p14:creationId xmlns:p14="http://schemas.microsoft.com/office/powerpoint/2010/main" val="346916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39552" y="474345"/>
            <a:ext cx="8208912" cy="5632311"/>
          </a:xfrm>
          <a:prstGeom prst="rect">
            <a:avLst/>
          </a:prstGeom>
        </p:spPr>
        <p:txBody>
          <a:bodyPr wrap="square">
            <a:spAutoFit/>
          </a:bodyPr>
          <a:lstStyle/>
          <a:p>
            <a:r>
              <a:rPr lang="pl-PL" sz="2400" b="1" dirty="0">
                <a:solidFill>
                  <a:srgbClr val="FFFF00"/>
                </a:solidFill>
                <a:latin typeface="Calibri" panose="020F0502020204030204" pitchFamily="34" charset="0"/>
              </a:rPr>
              <a:t>Kard. J. Ratzinger WE </a:t>
            </a:r>
            <a:r>
              <a:rPr lang="pl-PL" sz="2400" b="1" dirty="0" smtClean="0">
                <a:solidFill>
                  <a:srgbClr val="FFFF00"/>
                </a:solidFill>
                <a:latin typeface="Calibri" panose="020F0502020204030204" pitchFamily="34" charset="0"/>
              </a:rPr>
              <a:t>WPROWADZENIU</a:t>
            </a:r>
          </a:p>
          <a:p>
            <a:r>
              <a:rPr lang="pl-PL" sz="2400" b="1" dirty="0" smtClean="0">
                <a:solidFill>
                  <a:srgbClr val="FFFF00"/>
                </a:solidFill>
                <a:latin typeface="Calibri" panose="020F0502020204030204" pitchFamily="34" charset="0"/>
              </a:rPr>
              <a:t>DO </a:t>
            </a:r>
            <a:r>
              <a:rPr lang="pl-PL" sz="2400" b="1" dirty="0">
                <a:solidFill>
                  <a:srgbClr val="FFFF00"/>
                </a:solidFill>
                <a:latin typeface="Calibri" panose="020F0502020204030204" pitchFamily="34" charset="0"/>
              </a:rPr>
              <a:t>III </a:t>
            </a:r>
            <a:r>
              <a:rPr lang="pl-PL" sz="2400" b="1" dirty="0" smtClean="0">
                <a:solidFill>
                  <a:srgbClr val="FFFF00"/>
                </a:solidFill>
                <a:latin typeface="Calibri" panose="020F0502020204030204" pitchFamily="34" charset="0"/>
              </a:rPr>
              <a:t>TAJEMNICY FATIMSKIEJ – 2000 r.</a:t>
            </a:r>
          </a:p>
          <a:p>
            <a:endParaRPr lang="pl-PL" sz="2400" dirty="0"/>
          </a:p>
          <a:p>
            <a:pPr algn="just"/>
            <a:r>
              <a:rPr lang="pl-PL" sz="2400" dirty="0" smtClean="0">
                <a:latin typeface="Calibri" panose="020F0502020204030204" pitchFamily="34" charset="0"/>
              </a:rPr>
              <a:t>	„By </a:t>
            </a:r>
            <a:r>
              <a:rPr lang="pl-PL" sz="2400" dirty="0">
                <a:latin typeface="Calibri" panose="020F0502020204030204" pitchFamily="34" charset="0"/>
              </a:rPr>
              <a:t>ratować dusze przed piekłem wskazany zostaje – ku zaskoczeniu ludzi anglosaskiego i niemieckiego kręgu kulturowego – kult Niepokalanego Serca Maryi. Aby to zrozumieć, wystarczy krótkie wyjaśnienie. W języku bi­blijnym „serce" oznacza centrum ludzkiego istnienia, </a:t>
            </a:r>
            <a:r>
              <a:rPr lang="pl-PL" sz="2400" dirty="0" smtClean="0">
                <a:latin typeface="Calibri" panose="020F0502020204030204" pitchFamily="34" charset="0"/>
              </a:rPr>
              <a:t>skupiające </a:t>
            </a:r>
            <a:r>
              <a:rPr lang="pl-PL" sz="2400" dirty="0">
                <a:latin typeface="Calibri" panose="020F0502020204030204" pitchFamily="34" charset="0"/>
              </a:rPr>
              <a:t>w sobie rozum, wolę, temperament i wrażliwość, w którym człowiek znajduje swą jedność i swe wewnętrz­ne ukierunkowanie. „Niepokalane serce" to według Ma­teusza (5, 8) serce, które dzięki oparciu w Bogu osiągnęło doskonałą jedność wewnętrzną i dlatego „ogląda Boga". „Kult" Niepokalanego Serca Marii oznacza zatem zbliżanie się do takiej postawy, w której </a:t>
            </a:r>
            <a:r>
              <a:rPr lang="pl-PL" sz="2400" i="1" dirty="0">
                <a:latin typeface="Calibri" panose="020F0502020204030204" pitchFamily="34" charset="0"/>
              </a:rPr>
              <a:t>fiat </a:t>
            </a:r>
            <a:r>
              <a:rPr lang="pl-PL" sz="2400" dirty="0">
                <a:latin typeface="Calibri" panose="020F0502020204030204" pitchFamily="34" charset="0"/>
              </a:rPr>
              <a:t>- </a:t>
            </a:r>
            <a:r>
              <a:rPr lang="pl-PL" sz="2400" i="1" dirty="0" smtClean="0">
                <a:latin typeface="Calibri" panose="020F0502020204030204" pitchFamily="34" charset="0"/>
              </a:rPr>
              <a:t>bądź </a:t>
            </a:r>
            <a:r>
              <a:rPr lang="pl-PL" sz="2400" i="1" dirty="0">
                <a:latin typeface="Calibri" panose="020F0502020204030204" pitchFamily="34" charset="0"/>
              </a:rPr>
              <a:t>wola </a:t>
            </a:r>
            <a:r>
              <a:rPr lang="pl-PL" sz="2400" i="1" dirty="0" smtClean="0">
                <a:latin typeface="Calibri" panose="020F0502020204030204" pitchFamily="34" charset="0"/>
              </a:rPr>
              <a:t>Twoja</a:t>
            </a:r>
            <a:r>
              <a:rPr lang="pl-PL" sz="2400" dirty="0" smtClean="0">
                <a:latin typeface="Calibri" panose="020F0502020204030204" pitchFamily="34" charset="0"/>
              </a:rPr>
              <a:t> - staje </a:t>
            </a:r>
            <a:r>
              <a:rPr lang="pl-PL" sz="2400" dirty="0">
                <a:latin typeface="Calibri" panose="020F0502020204030204" pitchFamily="34" charset="0"/>
              </a:rPr>
              <a:t>się centrum kształtującym całą egzystencję.</a:t>
            </a:r>
          </a:p>
        </p:txBody>
      </p:sp>
    </p:spTree>
    <p:extLst>
      <p:ext uri="{BB962C8B-B14F-4D97-AF65-F5344CB8AC3E}">
        <p14:creationId xmlns:p14="http://schemas.microsoft.com/office/powerpoint/2010/main" val="301855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99570" y="404664"/>
            <a:ext cx="8496944" cy="6186309"/>
          </a:xfrm>
          <a:prstGeom prst="rect">
            <a:avLst/>
          </a:prstGeom>
        </p:spPr>
        <p:txBody>
          <a:bodyPr wrap="square">
            <a:spAutoFit/>
          </a:bodyPr>
          <a:lstStyle/>
          <a:p>
            <a:pPr algn="just"/>
            <a:r>
              <a:rPr lang="pl-PL" sz="2400" b="1" dirty="0" smtClean="0">
                <a:solidFill>
                  <a:srgbClr val="FFFF00"/>
                </a:solidFill>
                <a:latin typeface="Calibri" panose="020F0502020204030204" pitchFamily="34" charset="0"/>
              </a:rPr>
              <a:t>Czwarta tajemnica fatimska!?</a:t>
            </a:r>
          </a:p>
          <a:p>
            <a:pPr algn="just"/>
            <a:endParaRPr lang="pl-PL" sz="2200" dirty="0">
              <a:latin typeface="Calibri" panose="020F0502020204030204" pitchFamily="34" charset="0"/>
            </a:endParaRPr>
          </a:p>
          <a:p>
            <a:pPr algn="just"/>
            <a:r>
              <a:rPr lang="pl-PL" sz="2200" dirty="0" smtClean="0">
                <a:latin typeface="Calibri" panose="020F0502020204030204" pitchFamily="34" charset="0"/>
              </a:rPr>
              <a:t>Poznaliśmy </a:t>
            </a:r>
            <a:r>
              <a:rPr lang="pl-PL" sz="2200" dirty="0">
                <a:latin typeface="Calibri" panose="020F0502020204030204" pitchFamily="34" charset="0"/>
              </a:rPr>
              <a:t>zatem nie tylko samą treść Fatimskiego Przesłania, ale również Fatimska Wizjonerka dała nam do ręki konkretną pomoc w jego zrozumieniu. Trudno oczekiwać na coś więcej, mając już tyle, a jednak jest coś, co można by nazwać „czwartą tajemnicą fatimską”. Wiemy, i potwierdził to Kościół, iż rzeczywiście Matka Boża Różańcowa ukazała się w 1917 roku w Fatimie trójce pastuszków. Nie tylko się ukazała, ale również przekazała konkretne Orędzie. Je również znamy w całości, łącznie z trzema częściami fatimskiego sekretu. I tu pojawia się pytanie: dlaczego dziś tak wiele osób znających Fatimę, zatrzymuje się na samym fakcie objawień, czy też czeka na jeszcze jakieś nowe, domniemane sensacje. Znamy pełną treść Orędzia. Wskazuje ono bardzo konkretne źródło wszelkiego zła na świecie – to treść I tajemnicy. Mówi ponadto, iż Bóg ofiarowuje nam pomoc przez Niepokalane Serce Maryi – to II część sekretu. Jeśli jednak dalej będziemy trwać w grzechu, jeśli nie podejmiemy wskazanej przez Niebo drogi, doświadczymy strasznego oczyszczenia i cierpienia – o czy mówi ostatnia część tajemnicy. </a:t>
            </a:r>
          </a:p>
        </p:txBody>
      </p:sp>
    </p:spTree>
    <p:extLst>
      <p:ext uri="{BB962C8B-B14F-4D97-AF65-F5344CB8AC3E}">
        <p14:creationId xmlns:p14="http://schemas.microsoft.com/office/powerpoint/2010/main" val="163587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611560" y="476671"/>
            <a:ext cx="8075240" cy="1552823"/>
          </a:xfrm>
        </p:spPr>
        <p:txBody>
          <a:bodyPr/>
          <a:lstStyle/>
          <a:p>
            <a:pPr algn="l"/>
            <a:r>
              <a:rPr lang="pl-PL" dirty="0">
                <a:effectLst/>
                <a:latin typeface="Calibri" pitchFamily="34" charset="0"/>
                <a:cs typeface="Calibri" pitchFamily="34" charset="0"/>
              </a:rPr>
              <a:t>Pius XII w </a:t>
            </a:r>
            <a:r>
              <a:rPr lang="pl-PL" dirty="0" smtClean="0">
                <a:effectLst/>
                <a:latin typeface="Calibri" pitchFamily="34" charset="0"/>
                <a:cs typeface="Calibri" pitchFamily="34" charset="0"/>
              </a:rPr>
              <a:t>liście</a:t>
            </a:r>
            <a:br>
              <a:rPr lang="pl-PL" dirty="0" smtClean="0">
                <a:effectLst/>
                <a:latin typeface="Calibri" pitchFamily="34" charset="0"/>
                <a:cs typeface="Calibri" pitchFamily="34" charset="0"/>
              </a:rPr>
            </a:br>
            <a:r>
              <a:rPr lang="pl-PL" dirty="0" smtClean="0">
                <a:effectLst/>
                <a:latin typeface="Calibri" pitchFamily="34" charset="0"/>
                <a:cs typeface="Calibri" pitchFamily="34" charset="0"/>
              </a:rPr>
              <a:t>do </a:t>
            </a:r>
            <a:r>
              <a:rPr lang="pl-PL" dirty="0">
                <a:effectLst/>
                <a:latin typeface="Calibri" pitchFamily="34" charset="0"/>
                <a:cs typeface="Calibri" pitchFamily="34" charset="0"/>
              </a:rPr>
              <a:t>kard. </a:t>
            </a:r>
            <a:r>
              <a:rPr lang="pl-PL" dirty="0" err="1" smtClean="0">
                <a:effectLst/>
                <a:latin typeface="Calibri" pitchFamily="34" charset="0"/>
                <a:cs typeface="Calibri" pitchFamily="34" charset="0"/>
              </a:rPr>
              <a:t>Magilione</a:t>
            </a:r>
            <a:r>
              <a:rPr lang="pl-PL" dirty="0" smtClean="0">
                <a:effectLst/>
                <a:latin typeface="Calibri" pitchFamily="34" charset="0"/>
                <a:cs typeface="Calibri" pitchFamily="34" charset="0"/>
              </a:rPr>
              <a:t/>
            </a:r>
            <a:br>
              <a:rPr lang="pl-PL" dirty="0" smtClean="0">
                <a:effectLst/>
                <a:latin typeface="Calibri" pitchFamily="34" charset="0"/>
                <a:cs typeface="Calibri" pitchFamily="34" charset="0"/>
              </a:rPr>
            </a:br>
            <a:r>
              <a:rPr lang="pl-PL" sz="2000" dirty="0" smtClean="0">
                <a:solidFill>
                  <a:srgbClr val="FFFF00"/>
                </a:solidFill>
                <a:effectLst/>
                <a:latin typeface="Calibri" pitchFamily="34" charset="0"/>
                <a:cs typeface="Calibri" pitchFamily="34" charset="0"/>
              </a:rPr>
              <a:t>z </a:t>
            </a:r>
            <a:r>
              <a:rPr lang="pl-PL" sz="2000" dirty="0">
                <a:solidFill>
                  <a:srgbClr val="FFFF00"/>
                </a:solidFill>
                <a:effectLst/>
                <a:latin typeface="Calibri" pitchFamily="34" charset="0"/>
                <a:cs typeface="Calibri" pitchFamily="34" charset="0"/>
              </a:rPr>
              <a:t>dnia 25 kwietnia1943 r</a:t>
            </a:r>
            <a:r>
              <a:rPr lang="pl-PL" sz="2000" dirty="0" smtClean="0">
                <a:solidFill>
                  <a:srgbClr val="FFFF00"/>
                </a:solidFill>
                <a:effectLst/>
                <a:latin typeface="Calibri" pitchFamily="34" charset="0"/>
                <a:cs typeface="Calibri" pitchFamily="34" charset="0"/>
              </a:rPr>
              <a:t>.</a:t>
            </a:r>
            <a:endParaRPr lang="pl-PL" sz="2000" dirty="0">
              <a:solidFill>
                <a:srgbClr val="FFFF00"/>
              </a:solidFill>
            </a:endParaRPr>
          </a:p>
        </p:txBody>
      </p:sp>
      <p:sp>
        <p:nvSpPr>
          <p:cNvPr id="6" name="Symbol zastępczy zawartości 2"/>
          <p:cNvSpPr>
            <a:spLocks noGrp="1"/>
          </p:cNvSpPr>
          <p:nvPr>
            <p:ph idx="1"/>
          </p:nvPr>
        </p:nvSpPr>
        <p:spPr>
          <a:xfrm>
            <a:off x="467544" y="1995137"/>
            <a:ext cx="8229600" cy="4674223"/>
          </a:xfrm>
        </p:spPr>
        <p:txBody>
          <a:bodyPr/>
          <a:lstStyle/>
          <a:p>
            <a:pPr marL="0" indent="0" algn="just">
              <a:buNone/>
            </a:pPr>
            <a:r>
              <a:rPr lang="pl-PL" dirty="0">
                <a:effectLst/>
              </a:rPr>
              <a:t> </a:t>
            </a:r>
            <a:r>
              <a:rPr lang="pl-PL" sz="1600" dirty="0" smtClean="0">
                <a:effectLst/>
                <a:latin typeface="Calibri" pitchFamily="34" charset="0"/>
                <a:cs typeface="Calibri" pitchFamily="34" charset="0"/>
              </a:rPr>
              <a:t> </a:t>
            </a:r>
            <a:r>
              <a:rPr lang="pl-PL" sz="1600" dirty="0">
                <a:effectLst/>
                <a:latin typeface="Calibri" pitchFamily="34" charset="0"/>
                <a:cs typeface="Calibri" pitchFamily="34" charset="0"/>
              </a:rPr>
              <a:t>„Nie wystarczy modlić się, wzywać pomocy Jezusa, pośred­nictwa Maryi. Trzeba, by wszyscy </a:t>
            </a:r>
            <a:r>
              <a:rPr lang="pl-PL" sz="1600" dirty="0" smtClean="0">
                <a:effectLst/>
                <a:latin typeface="Calibri" pitchFamily="34" charset="0"/>
                <a:cs typeface="Calibri" pitchFamily="34" charset="0"/>
              </a:rPr>
              <a:t>poznali </a:t>
            </a:r>
            <a:r>
              <a:rPr lang="pl-PL" sz="1600" dirty="0">
                <a:effectLst/>
                <a:latin typeface="Calibri" pitchFamily="34" charset="0"/>
                <a:cs typeface="Calibri" pitchFamily="34" charset="0"/>
              </a:rPr>
              <a:t>i uznali, że ta wojna, która wydaje się największą od początku świata, jest ostatecznie nie czym innym, jak najzasłużeńszą karą z powodu obrażania Bożej sprawiedliwości. </a:t>
            </a:r>
          </a:p>
          <a:p>
            <a:pPr marL="0" indent="0" algn="just">
              <a:buNone/>
            </a:pPr>
            <a:r>
              <a:rPr lang="pl-PL" sz="1600" b="1" dirty="0">
                <a:effectLst/>
                <a:latin typeface="Calibri" pitchFamily="34" charset="0"/>
                <a:cs typeface="Calibri" pitchFamily="34" charset="0"/>
              </a:rPr>
              <a:t>Rozum ludzki, zadufany w swoje siły, odmówił należnego Bogu posłuszeństwa</a:t>
            </a:r>
            <a:r>
              <a:rPr lang="pl-PL" sz="1600" dirty="0">
                <a:effectLst/>
                <a:latin typeface="Calibri" pitchFamily="34" charset="0"/>
                <a:cs typeface="Calibri" pitchFamily="34" charset="0"/>
              </a:rPr>
              <a:t>. Ludzie zaniedbali religię, całkiem ją zlek­ceważyli. Nakazy religii odrzucili jako niegodne siebie i swoich czasów. Dążyli jedynie do wygód, do bogactw, rozkoszy. To ze­mściło się, gdyż kiedy usunie się świętość i religię, następuje wielkie zamieszanie w życiu i gwałtowne zaburzenia. Zbłądzo­no, trzeba nawrócić. Były ciemności, trzeba światła prawdy. Ci, którzy odrzucili religię, niech teraz do niej wrócą. Obyczaje mają być uformowane według nauki Jezusa. Nauka ta ma objąć swo­im wpływem jak najszersze objawy życia. Im więcej włożymy w to wysiłku, tym milsze będą Bogu modlitwy</a:t>
            </a:r>
            <a:r>
              <a:rPr lang="pl-PL" sz="1600" dirty="0" smtClean="0">
                <a:effectLst/>
                <a:latin typeface="Calibri" pitchFamily="34" charset="0"/>
                <a:cs typeface="Calibri" pitchFamily="34" charset="0"/>
              </a:rPr>
              <a:t>”.</a:t>
            </a:r>
          </a:p>
          <a:p>
            <a:pPr marL="0" indent="0" algn="ctr">
              <a:buNone/>
            </a:pPr>
            <a:r>
              <a:rPr lang="pl-PL" sz="2000" b="1" dirty="0" smtClean="0">
                <a:solidFill>
                  <a:srgbClr val="FFFF00"/>
                </a:solidFill>
                <a:effectLst/>
                <a:latin typeface="Calibri" pitchFamily="34" charset="0"/>
                <a:cs typeface="Calibri" pitchFamily="34" charset="0"/>
              </a:rPr>
              <a:t>tajemnica cierpienia – grzech;      grzech prywatny!?</a:t>
            </a:r>
          </a:p>
          <a:p>
            <a:pPr marL="0" indent="0" algn="ctr">
              <a:buNone/>
            </a:pPr>
            <a:r>
              <a:rPr lang="pl-PL" sz="2000" b="1" dirty="0">
                <a:solidFill>
                  <a:srgbClr val="FFFF00"/>
                </a:solidFill>
                <a:effectLst/>
                <a:latin typeface="Calibri" pitchFamily="34" charset="0"/>
                <a:cs typeface="Calibri" pitchFamily="34" charset="0"/>
              </a:rPr>
              <a:t>b</a:t>
            </a:r>
            <a:r>
              <a:rPr lang="pl-PL" sz="2000" b="1" dirty="0" smtClean="0">
                <a:solidFill>
                  <a:srgbClr val="FFFF00"/>
                </a:solidFill>
                <a:effectLst/>
                <a:latin typeface="Calibri" pitchFamily="34" charset="0"/>
                <a:cs typeface="Calibri" pitchFamily="34" charset="0"/>
              </a:rPr>
              <a:t>unt – przyjęcie: nieuniknionego cierpienia</a:t>
            </a:r>
          </a:p>
          <a:p>
            <a:pPr marL="0" indent="0" algn="ctr">
              <a:buNone/>
            </a:pPr>
            <a:r>
              <a:rPr lang="pl-PL" sz="2000" b="1" dirty="0" smtClean="0">
                <a:solidFill>
                  <a:srgbClr val="FFFF00"/>
                </a:solidFill>
                <a:effectLst/>
                <a:latin typeface="Calibri" pitchFamily="34" charset="0"/>
                <a:cs typeface="Calibri" pitchFamily="34" charset="0"/>
              </a:rPr>
              <a:t>Szukanie umartwień – czy ich przyjęcie?</a:t>
            </a:r>
          </a:p>
          <a:p>
            <a:pPr marL="0" indent="0" algn="ctr">
              <a:buNone/>
            </a:pPr>
            <a:r>
              <a:rPr lang="pl-PL" sz="2000" b="1" dirty="0" smtClean="0">
                <a:solidFill>
                  <a:srgbClr val="FFFF00"/>
                </a:solidFill>
                <a:effectLst/>
                <a:latin typeface="Calibri" pitchFamily="34" charset="0"/>
                <a:cs typeface="Calibri" pitchFamily="34" charset="0"/>
              </a:rPr>
              <a:t>Przyjęcie cierpienia – uświęcenie własne i świata (Fatima!)</a:t>
            </a:r>
            <a:endParaRPr lang="pl-PL" sz="2000" b="1" dirty="0">
              <a:solidFill>
                <a:srgbClr val="FFFF00"/>
              </a:solidFill>
              <a:effectLst/>
              <a:latin typeface="Calibri" pitchFamily="34" charset="0"/>
              <a:cs typeface="Calibri" pitchFamily="34" charset="0"/>
            </a:endParaRPr>
          </a:p>
        </p:txBody>
      </p:sp>
      <p:pic>
        <p:nvPicPr>
          <p:cNvPr id="7" name="Picture 2" descr="C:\Users\Uzytkownik\Pictures\pius X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849" y="0"/>
            <a:ext cx="3456384" cy="199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57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7744" y="764704"/>
            <a:ext cx="6408712" cy="1728192"/>
          </a:xfrm>
        </p:spPr>
        <p:txBody>
          <a:bodyPr/>
          <a:lstStyle/>
          <a:p>
            <a:pPr algn="l"/>
            <a:r>
              <a:rPr lang="pl-PL" sz="2800" dirty="0" smtClean="0">
                <a:effectLst/>
                <a:latin typeface="Calibri" pitchFamily="34" charset="0"/>
                <a:cs typeface="Calibri" pitchFamily="34" charset="0"/>
              </a:rPr>
              <a:t>„Rozum </a:t>
            </a:r>
            <a:r>
              <a:rPr lang="pl-PL" sz="2800" dirty="0">
                <a:effectLst/>
                <a:latin typeface="Calibri" pitchFamily="34" charset="0"/>
                <a:cs typeface="Calibri" pitchFamily="34" charset="0"/>
              </a:rPr>
              <a:t>ludzki, zadufany w swoje siły, odmówił należnego Bogu </a:t>
            </a:r>
            <a:r>
              <a:rPr lang="pl-PL" sz="2800" dirty="0" smtClean="0">
                <a:effectLst/>
                <a:latin typeface="Calibri" pitchFamily="34" charset="0"/>
                <a:cs typeface="Calibri" pitchFamily="34" charset="0"/>
              </a:rPr>
              <a:t>posłuszeństwa”. </a:t>
            </a:r>
            <a:r>
              <a:rPr lang="pl-PL" sz="1800" dirty="0" smtClean="0">
                <a:effectLst/>
                <a:latin typeface="Calibri" pitchFamily="34" charset="0"/>
                <a:cs typeface="Calibri" pitchFamily="34" charset="0"/>
              </a:rPr>
              <a:t/>
            </a:r>
            <a:br>
              <a:rPr lang="pl-PL" sz="1800" dirty="0" smtClean="0">
                <a:effectLst/>
                <a:latin typeface="Calibri" pitchFamily="34" charset="0"/>
                <a:cs typeface="Calibri" pitchFamily="34" charset="0"/>
              </a:rPr>
            </a:br>
            <a:r>
              <a:rPr lang="pl-PL" sz="1800" dirty="0" smtClean="0">
                <a:effectLst/>
                <a:latin typeface="Calibri" pitchFamily="34" charset="0"/>
                <a:cs typeface="Calibri" pitchFamily="34" charset="0"/>
              </a:rPr>
              <a:t/>
            </a:r>
            <a:br>
              <a:rPr lang="pl-PL" sz="1800" dirty="0" smtClean="0">
                <a:effectLst/>
                <a:latin typeface="Calibri" pitchFamily="34" charset="0"/>
                <a:cs typeface="Calibri" pitchFamily="34" charset="0"/>
              </a:rPr>
            </a:br>
            <a:r>
              <a:rPr lang="pl-PL" sz="1800" dirty="0" smtClean="0">
                <a:solidFill>
                  <a:srgbClr val="FFFF00"/>
                </a:solidFill>
                <a:effectLst/>
                <a:latin typeface="Calibri" pitchFamily="34" charset="0"/>
                <a:cs typeface="Calibri" pitchFamily="34" charset="0"/>
              </a:rPr>
              <a:t>Dlaczego pięć pierwszych </a:t>
            </a:r>
            <a:r>
              <a:rPr lang="pl-PL" sz="1800" dirty="0">
                <a:solidFill>
                  <a:srgbClr val="FFFF00"/>
                </a:solidFill>
                <a:effectLst/>
                <a:latin typeface="Calibri" pitchFamily="34" charset="0"/>
                <a:cs typeface="Calibri" pitchFamily="34" charset="0"/>
              </a:rPr>
              <a:t>sobót?</a:t>
            </a:r>
            <a:endParaRPr lang="pl-PL" sz="1800" dirty="0">
              <a:solidFill>
                <a:srgbClr val="FFFF00"/>
              </a:solidFill>
            </a:endParaRPr>
          </a:p>
        </p:txBody>
      </p:sp>
      <p:sp>
        <p:nvSpPr>
          <p:cNvPr id="3" name="Symbol zastępczy zawartości 2"/>
          <p:cNvSpPr>
            <a:spLocks noGrp="1"/>
          </p:cNvSpPr>
          <p:nvPr>
            <p:ph idx="1"/>
          </p:nvPr>
        </p:nvSpPr>
        <p:spPr>
          <a:xfrm>
            <a:off x="518864" y="2968352"/>
            <a:ext cx="8229600" cy="3845024"/>
          </a:xfrm>
        </p:spPr>
        <p:txBody>
          <a:bodyPr/>
          <a:lstStyle/>
          <a:p>
            <a:pPr marL="0" indent="0" algn="just">
              <a:buNone/>
            </a:pPr>
            <a:r>
              <a:rPr lang="pl-PL" sz="2200" b="1" dirty="0" smtClean="0">
                <a:effectLst/>
                <a:latin typeface="Calibri" pitchFamily="34" charset="0"/>
                <a:cs typeface="Calibri" pitchFamily="34" charset="0"/>
              </a:rPr>
              <a:t>	Jest </a:t>
            </a:r>
            <a:r>
              <a:rPr lang="pl-PL" sz="2200" b="1" dirty="0">
                <a:effectLst/>
                <a:latin typeface="Calibri" pitchFamily="34" charset="0"/>
                <a:cs typeface="Calibri" pitchFamily="34" charset="0"/>
              </a:rPr>
              <a:t>pięć rodzajów obelg i bluźnierstw wypowiadanych przeciwko Niepokalanemu Sercu Maryi</a:t>
            </a:r>
            <a:r>
              <a:rPr lang="pl-PL" sz="2200" b="1" dirty="0" smtClean="0">
                <a:effectLst/>
                <a:latin typeface="Calibri" pitchFamily="34" charset="0"/>
                <a:cs typeface="Calibri" pitchFamily="34" charset="0"/>
              </a:rPr>
              <a:t>.</a:t>
            </a:r>
          </a:p>
          <a:p>
            <a:pPr marL="0" indent="0">
              <a:buNone/>
            </a:pPr>
            <a:r>
              <a:rPr lang="pl-PL" sz="2200" b="1" dirty="0" smtClean="0">
                <a:solidFill>
                  <a:srgbClr val="FFFF00"/>
                </a:solidFill>
                <a:effectLst/>
                <a:latin typeface="Calibri" pitchFamily="34" charset="0"/>
                <a:cs typeface="Calibri" pitchFamily="34" charset="0"/>
              </a:rPr>
              <a:t>1</a:t>
            </a:r>
            <a:r>
              <a:rPr lang="pl-PL" sz="2200" dirty="0" smtClean="0">
                <a:effectLst/>
                <a:latin typeface="Calibri" pitchFamily="34" charset="0"/>
                <a:cs typeface="Calibri" pitchFamily="34" charset="0"/>
              </a:rPr>
              <a:t>. Bluźnierstwa przeciw Niepokalanemu Poczęciu.</a:t>
            </a:r>
            <a:br>
              <a:rPr lang="pl-PL" sz="2200" dirty="0" smtClean="0">
                <a:effectLst/>
                <a:latin typeface="Calibri" pitchFamily="34" charset="0"/>
                <a:cs typeface="Calibri" pitchFamily="34" charset="0"/>
              </a:rPr>
            </a:br>
            <a:r>
              <a:rPr lang="pl-PL" sz="2200" b="1" dirty="0" smtClean="0">
                <a:solidFill>
                  <a:srgbClr val="FFFF00"/>
                </a:solidFill>
                <a:effectLst/>
                <a:latin typeface="Calibri" pitchFamily="34" charset="0"/>
                <a:cs typeface="Calibri" pitchFamily="34" charset="0"/>
              </a:rPr>
              <a:t>2</a:t>
            </a:r>
            <a:r>
              <a:rPr lang="pl-PL" sz="2200" dirty="0" smtClean="0">
                <a:effectLst/>
                <a:latin typeface="Calibri" pitchFamily="34" charset="0"/>
                <a:cs typeface="Calibri" pitchFamily="34" charset="0"/>
              </a:rPr>
              <a:t>. Przeciwko Jej Dziewictwu.</a:t>
            </a:r>
            <a:br>
              <a:rPr lang="pl-PL" sz="2200" dirty="0" smtClean="0">
                <a:effectLst/>
                <a:latin typeface="Calibri" pitchFamily="34" charset="0"/>
                <a:cs typeface="Calibri" pitchFamily="34" charset="0"/>
              </a:rPr>
            </a:br>
            <a:r>
              <a:rPr lang="pl-PL" sz="2200" b="1" dirty="0" smtClean="0">
                <a:solidFill>
                  <a:srgbClr val="FFFF00"/>
                </a:solidFill>
                <a:effectLst/>
                <a:latin typeface="Calibri" pitchFamily="34" charset="0"/>
                <a:cs typeface="Calibri" pitchFamily="34" charset="0"/>
              </a:rPr>
              <a:t>3</a:t>
            </a:r>
            <a:r>
              <a:rPr lang="pl-PL" sz="2200" dirty="0" smtClean="0">
                <a:effectLst/>
                <a:latin typeface="Calibri" pitchFamily="34" charset="0"/>
                <a:cs typeface="Calibri" pitchFamily="34" charset="0"/>
              </a:rPr>
              <a:t>. Przeciwko Bożemu Macierzyństwu.</a:t>
            </a:r>
            <a:br>
              <a:rPr lang="pl-PL" sz="2200" dirty="0" smtClean="0">
                <a:effectLst/>
                <a:latin typeface="Calibri" pitchFamily="34" charset="0"/>
                <a:cs typeface="Calibri" pitchFamily="34" charset="0"/>
              </a:rPr>
            </a:br>
            <a:r>
              <a:rPr lang="pl-PL" sz="2200" b="1" dirty="0" smtClean="0">
                <a:solidFill>
                  <a:srgbClr val="FFFF00"/>
                </a:solidFill>
                <a:effectLst/>
                <a:latin typeface="Calibri" pitchFamily="34" charset="0"/>
                <a:cs typeface="Calibri" pitchFamily="34" charset="0"/>
              </a:rPr>
              <a:t>4</a:t>
            </a:r>
            <a:r>
              <a:rPr lang="pl-PL" sz="2200" dirty="0" smtClean="0">
                <a:effectLst/>
                <a:latin typeface="Calibri" pitchFamily="34" charset="0"/>
                <a:cs typeface="Calibri" pitchFamily="34" charset="0"/>
              </a:rPr>
              <a:t>. Bluźnierstwa tych, którzy starają się otwarcie zaszczepić w sercach dzieci obojętność, wzgardę, a nawet nienawiść do tej Niepokalanej Matki.</a:t>
            </a:r>
            <a:br>
              <a:rPr lang="pl-PL" sz="2200" dirty="0" smtClean="0">
                <a:effectLst/>
                <a:latin typeface="Calibri" pitchFamily="34" charset="0"/>
                <a:cs typeface="Calibri" pitchFamily="34" charset="0"/>
              </a:rPr>
            </a:br>
            <a:r>
              <a:rPr lang="pl-PL" sz="2200" b="1" dirty="0" smtClean="0">
                <a:solidFill>
                  <a:srgbClr val="FFFF00"/>
                </a:solidFill>
                <a:effectLst/>
                <a:latin typeface="Calibri" pitchFamily="34" charset="0"/>
                <a:cs typeface="Calibri" pitchFamily="34" charset="0"/>
              </a:rPr>
              <a:t>5</a:t>
            </a:r>
            <a:r>
              <a:rPr lang="pl-PL" sz="2200" dirty="0" smtClean="0">
                <a:effectLst/>
                <a:latin typeface="Calibri" pitchFamily="34" charset="0"/>
                <a:cs typeface="Calibri" pitchFamily="34" charset="0"/>
              </a:rPr>
              <a:t>. Bluźnierstwa tych, którzy urągają Jej bezpośrednio w Jej świętych wizerunkach. </a:t>
            </a:r>
            <a:endParaRPr lang="pl-PL" sz="2200" dirty="0">
              <a:effectLst/>
              <a:latin typeface="Calibri" pitchFamily="34" charset="0"/>
              <a:cs typeface="Calibri" pitchFamily="34" charset="0"/>
            </a:endParaRPr>
          </a:p>
        </p:txBody>
      </p:sp>
      <p:pic>
        <p:nvPicPr>
          <p:cNvPr id="5122" name="Picture 2" descr="C:\Users\Krzysztof\Documents\SEKRETARIAF FATIMSKI\ROK 2013\FOTO FATIMA\Pict. 1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2094330" cy="289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5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544" y="1166843"/>
            <a:ext cx="8280920" cy="4524315"/>
          </a:xfrm>
          <a:prstGeom prst="rect">
            <a:avLst/>
          </a:prstGeom>
        </p:spPr>
        <p:txBody>
          <a:bodyPr wrap="square">
            <a:spAutoFit/>
          </a:bodyPr>
          <a:lstStyle/>
          <a:p>
            <a:r>
              <a:rPr lang="pl-PL" sz="2400" b="1" dirty="0">
                <a:solidFill>
                  <a:srgbClr val="FFFF00"/>
                </a:solidFill>
                <a:latin typeface="Calibri" panose="020F0502020204030204" pitchFamily="34" charset="0"/>
              </a:rPr>
              <a:t>Hiacynta często siadała na ziemi lub na jakimś kamieniu i zadumana zaczynała mówić</a:t>
            </a:r>
            <a:r>
              <a:rPr lang="pl-PL" sz="2400" dirty="0">
                <a:latin typeface="Calibri" panose="020F0502020204030204" pitchFamily="34" charset="0"/>
              </a:rPr>
              <a:t>: </a:t>
            </a:r>
            <a:endParaRPr lang="pl-PL" sz="2400" dirty="0" smtClean="0">
              <a:latin typeface="Calibri" panose="020F0502020204030204" pitchFamily="34" charset="0"/>
            </a:endParaRPr>
          </a:p>
          <a:p>
            <a:pPr algn="just"/>
            <a:r>
              <a:rPr lang="pl-PL" sz="2400" dirty="0" smtClean="0">
                <a:latin typeface="Calibri" panose="020F0502020204030204" pitchFamily="34" charset="0"/>
              </a:rPr>
              <a:t>«</a:t>
            </a:r>
            <a:r>
              <a:rPr lang="pl-PL" sz="2400" dirty="0">
                <a:latin typeface="Calibri" panose="020F0502020204030204" pitchFamily="34" charset="0"/>
              </a:rPr>
              <a:t>Piekło, piekło, jak mi żal tych dusz, które idą do piekła, i tych ludzi, którzy tam żywcem płoną jak drzewo w ogniu». Drżąc klękała z rękami złożonymi, aby powtarzać modlitwę, której Pani nasza nas nauczyła: „0 mój Jezu, przebacz nam nasze grzechy, zachowaj nas od ognia piekielnego, zaprowadź wszystkie dusze do nieba, a szczególnie te, które najbardziej potrzebują Twojego Miłosierdzia”. Obecnie Ekscelencja rozumie, dlaczego odniosłam wrażenie, że ostatnie słowa tej modlitwy odnoszę do dusz, które znajdują się w największym lub najbliższym niebezpieczeństwie potępienia.</a:t>
            </a:r>
          </a:p>
        </p:txBody>
      </p:sp>
    </p:spTree>
    <p:extLst>
      <p:ext uri="{BB962C8B-B14F-4D97-AF65-F5344CB8AC3E}">
        <p14:creationId xmlns:p14="http://schemas.microsoft.com/office/powerpoint/2010/main" val="42903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83568" y="1028343"/>
            <a:ext cx="7920880" cy="4524315"/>
          </a:xfrm>
          <a:prstGeom prst="rect">
            <a:avLst/>
          </a:prstGeom>
        </p:spPr>
        <p:txBody>
          <a:bodyPr wrap="square">
            <a:spAutoFit/>
          </a:bodyPr>
          <a:lstStyle/>
          <a:p>
            <a:r>
              <a:rPr lang="pl-PL" sz="2400" b="1" dirty="0">
                <a:solidFill>
                  <a:srgbClr val="FFFF00"/>
                </a:solidFill>
                <a:latin typeface="Calibri" panose="020F0502020204030204" pitchFamily="34" charset="0"/>
              </a:rPr>
              <a:t>Hiacynta pozostawała długo na kolanach powtarzając tę samą modlitwę. </a:t>
            </a:r>
            <a:r>
              <a:rPr lang="pl-PL" sz="2400" dirty="0">
                <a:latin typeface="Calibri" panose="020F0502020204030204" pitchFamily="34" charset="0"/>
              </a:rPr>
              <a:t>Od czasu do czasu wołała mnie albo brata, tak jakby się budziła ze snu: „Franciszku, Franciszku, Łucjo, czy wy nie chcecie się ze mną modlić. Musimy się dużo modlić, żeby dusze przed piekłem ratować. Idzie ich tam tyle, tyle”. Innym razem pytała: «Dlaczego nasza Pani nie pokazuje piekła grzesznikom. Gdyby je widzieli, nie grzeszyli­by, aby się tam nie dostać. Musisz powiedzieć tej Pani, żeby pokazała piekło wszystkim tym ludziom (to się odnosiło do tych ludzi, którzy się znajdowali w </a:t>
            </a:r>
            <a:r>
              <a:rPr lang="pl-PL" sz="2400" dirty="0" err="1">
                <a:latin typeface="Calibri" panose="020F0502020204030204" pitchFamily="34" charset="0"/>
              </a:rPr>
              <a:t>Cova</a:t>
            </a:r>
            <a:r>
              <a:rPr lang="pl-PL" sz="2400" dirty="0">
                <a:latin typeface="Calibri" panose="020F0502020204030204" pitchFamily="34" charset="0"/>
              </a:rPr>
              <a:t> da </a:t>
            </a:r>
            <a:r>
              <a:rPr lang="pl-PL" sz="2400" dirty="0" err="1">
                <a:latin typeface="Calibri" panose="020F0502020204030204" pitchFamily="34" charset="0"/>
              </a:rPr>
              <a:t>Iria</a:t>
            </a:r>
            <a:r>
              <a:rPr lang="pl-PL" sz="2400" dirty="0">
                <a:latin typeface="Calibri" panose="020F0502020204030204" pitchFamily="34" charset="0"/>
              </a:rPr>
              <a:t>), widziałabyś ich nawrócenie». Później pytała mnie: „</a:t>
            </a:r>
            <a:r>
              <a:rPr lang="pl-PL" sz="2400" b="1" dirty="0">
                <a:latin typeface="Calibri" panose="020F0502020204030204" pitchFamily="34" charset="0"/>
              </a:rPr>
              <a:t>Dlaczego nie powiedziałaś tej Pani, aby pokazała piekło tym ludziom</a:t>
            </a:r>
            <a:r>
              <a:rPr lang="pl-PL" sz="2400" dirty="0">
                <a:latin typeface="Calibri" panose="020F0502020204030204" pitchFamily="34" charset="0"/>
              </a:rPr>
              <a:t>”.</a:t>
            </a:r>
          </a:p>
        </p:txBody>
      </p:sp>
    </p:spTree>
    <p:extLst>
      <p:ext uri="{BB962C8B-B14F-4D97-AF65-F5344CB8AC3E}">
        <p14:creationId xmlns:p14="http://schemas.microsoft.com/office/powerpoint/2010/main" val="3891366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39552" y="889844"/>
            <a:ext cx="8208912" cy="4524315"/>
          </a:xfrm>
          <a:prstGeom prst="rect">
            <a:avLst/>
          </a:prstGeom>
        </p:spPr>
        <p:txBody>
          <a:bodyPr wrap="square">
            <a:spAutoFit/>
          </a:bodyPr>
          <a:lstStyle/>
          <a:p>
            <a:pPr algn="just"/>
            <a:r>
              <a:rPr lang="pl-PL" sz="2400" b="1" dirty="0">
                <a:solidFill>
                  <a:srgbClr val="FFFF00"/>
                </a:solidFill>
                <a:latin typeface="Calibri" panose="020F0502020204030204" pitchFamily="34" charset="0"/>
              </a:rPr>
              <a:t>Czy dziś realność piekła i działania złego jest prawdą wiary akceptowaną przez wszystkich wierzących</a:t>
            </a:r>
            <a:r>
              <a:rPr lang="pl-PL" sz="2400" b="1" dirty="0" smtClean="0">
                <a:solidFill>
                  <a:srgbClr val="FFFF00"/>
                </a:solidFill>
                <a:latin typeface="Calibri" panose="020F0502020204030204" pitchFamily="34" charset="0"/>
              </a:rPr>
              <a:t>?</a:t>
            </a:r>
          </a:p>
          <a:p>
            <a:pPr algn="just"/>
            <a:endParaRPr lang="pl-PL" sz="2400" dirty="0">
              <a:latin typeface="Calibri" panose="020F0502020204030204" pitchFamily="34" charset="0"/>
            </a:endParaRPr>
          </a:p>
          <a:p>
            <a:pPr algn="just"/>
            <a:r>
              <a:rPr lang="pl-PL" sz="2400" dirty="0" smtClean="0">
                <a:latin typeface="Calibri" panose="020F0502020204030204" pitchFamily="34" charset="0"/>
              </a:rPr>
              <a:t>Wydaje </a:t>
            </a:r>
            <a:r>
              <a:rPr lang="pl-PL" sz="2400" dirty="0">
                <a:latin typeface="Calibri" panose="020F0502020204030204" pitchFamily="34" charset="0"/>
              </a:rPr>
              <a:t>się, że podejście chociażby do posługi egzorcystów staje się aż nader wymowne i potwierdzające słowa s. Łucji, iż rzeczywiście koniecznością jest przypomnienie realności piekła</a:t>
            </a:r>
            <a:r>
              <a:rPr lang="pl-PL" sz="2400" dirty="0" smtClean="0">
                <a:latin typeface="Calibri" panose="020F0502020204030204" pitchFamily="34" charset="0"/>
              </a:rPr>
              <a:t>.</a:t>
            </a:r>
          </a:p>
          <a:p>
            <a:pPr algn="just"/>
            <a:endParaRPr lang="pl-PL" sz="2400" dirty="0" smtClean="0">
              <a:latin typeface="Calibri" panose="020F0502020204030204" pitchFamily="34" charset="0"/>
            </a:endParaRPr>
          </a:p>
          <a:p>
            <a:pPr algn="just"/>
            <a:r>
              <a:rPr lang="pl-PL" sz="2400" dirty="0" smtClean="0">
                <a:latin typeface="Calibri" panose="020F0502020204030204" pitchFamily="34" charset="0"/>
              </a:rPr>
              <a:t>„</a:t>
            </a:r>
            <a:r>
              <a:rPr lang="pl-PL" sz="2400" b="1" dirty="0">
                <a:latin typeface="Calibri" panose="020F0502020204030204" pitchFamily="34" charset="0"/>
              </a:rPr>
              <a:t>Niezależnie od tego jakie jest piekło, z pewnością ono istnieje i dla Naszej Pani stanowi przedmiot wielkiego zmartwienia</a:t>
            </a:r>
            <a:r>
              <a:rPr lang="pl-PL" sz="2400" dirty="0">
                <a:latin typeface="Calibri" panose="020F0502020204030204" pitchFamily="34" charset="0"/>
              </a:rPr>
              <a:t>. Okazuje je w Swoim Przesłaniu prosząc wiele razy o modlitwy i ofiary dla nawrócenia grzeszników” </a:t>
            </a:r>
            <a:r>
              <a:rPr lang="pl-PL" sz="2400" dirty="0" smtClean="0">
                <a:latin typeface="Calibri" panose="020F0502020204030204" pitchFamily="34" charset="0"/>
              </a:rPr>
              <a:t>- </a:t>
            </a:r>
            <a:r>
              <a:rPr lang="pl-PL" sz="2400" dirty="0">
                <a:latin typeface="Calibri" panose="020F0502020204030204" pitchFamily="34" charset="0"/>
              </a:rPr>
              <a:t>dodaje z wielką prostotą </a:t>
            </a:r>
            <a:r>
              <a:rPr lang="pl-PL" sz="2400" dirty="0" smtClean="0">
                <a:latin typeface="Calibri" panose="020F0502020204030204" pitchFamily="34" charset="0"/>
              </a:rPr>
              <a:t>siostra </a:t>
            </a:r>
            <a:r>
              <a:rPr lang="pl-PL" sz="2400" dirty="0">
                <a:latin typeface="Calibri" panose="020F0502020204030204" pitchFamily="34" charset="0"/>
              </a:rPr>
              <a:t>Łucja</a:t>
            </a:r>
            <a:r>
              <a:rPr lang="pl-PL" sz="2400" dirty="0" smtClean="0">
                <a:latin typeface="Calibri" panose="020F0502020204030204" pitchFamily="34" charset="0"/>
              </a:rPr>
              <a:t>.</a:t>
            </a:r>
            <a:endParaRPr lang="pl-PL" sz="2400" dirty="0">
              <a:latin typeface="Calibri" panose="020F0502020204030204" pitchFamily="34" charset="0"/>
            </a:endParaRPr>
          </a:p>
        </p:txBody>
      </p:sp>
    </p:spTree>
    <p:extLst>
      <p:ext uri="{BB962C8B-B14F-4D97-AF65-F5344CB8AC3E}">
        <p14:creationId xmlns:p14="http://schemas.microsoft.com/office/powerpoint/2010/main" val="218297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9" name="Rectangle 17"/>
          <p:cNvSpPr>
            <a:spLocks noGrp="1" noRot="1" noChangeArrowheads="1"/>
          </p:cNvSpPr>
          <p:nvPr>
            <p:ph type="title"/>
          </p:nvPr>
        </p:nvSpPr>
        <p:spPr>
          <a:xfrm>
            <a:off x="1763688" y="188640"/>
            <a:ext cx="6624414" cy="1368574"/>
          </a:xfrm>
        </p:spPr>
        <p:txBody>
          <a:bodyPr/>
          <a:lstStyle/>
          <a:p>
            <a:pPr eaLnBrk="1" hangingPunct="1">
              <a:defRPr/>
            </a:pPr>
            <a:r>
              <a:rPr lang="pl-PL" dirty="0" smtClean="0">
                <a:solidFill>
                  <a:srgbClr val="FFFF00"/>
                </a:solidFill>
                <a:latin typeface="Calibri" pitchFamily="34" charset="0"/>
                <a:cs typeface="Calibri" pitchFamily="34" charset="0"/>
              </a:rPr>
              <a:t>Wskazania Fatimy</a:t>
            </a:r>
          </a:p>
        </p:txBody>
      </p:sp>
      <p:sp>
        <p:nvSpPr>
          <p:cNvPr id="9220" name="Prostokąt 1"/>
          <p:cNvSpPr>
            <a:spLocks noChangeArrowheads="1"/>
          </p:cNvSpPr>
          <p:nvPr/>
        </p:nvSpPr>
        <p:spPr bwMode="auto">
          <a:xfrm>
            <a:off x="2915418" y="1340768"/>
            <a:ext cx="57610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sz="2400" b="1" dirty="0" smtClean="0">
                <a:solidFill>
                  <a:srgbClr val="FFFF00"/>
                </a:solidFill>
                <a:latin typeface="Calibri" pitchFamily="34" charset="0"/>
                <a:cs typeface="Calibri" pitchFamily="34" charset="0"/>
              </a:rPr>
              <a:t>- intencja </a:t>
            </a:r>
            <a:r>
              <a:rPr lang="pl-PL" sz="2400" dirty="0" smtClean="0">
                <a:latin typeface="Calibri" pitchFamily="34" charset="0"/>
                <a:cs typeface="Calibri" pitchFamily="34" charset="0"/>
              </a:rPr>
              <a:t>- nawrócenie grzeszników, ratowanie dusz przed piekłem</a:t>
            </a:r>
          </a:p>
          <a:p>
            <a:endParaRPr lang="pl-PL" sz="2400" dirty="0" smtClean="0">
              <a:latin typeface="Calibri" pitchFamily="34" charset="0"/>
              <a:cs typeface="Calibri" pitchFamily="34" charset="0"/>
            </a:endParaRPr>
          </a:p>
          <a:p>
            <a:r>
              <a:rPr lang="pl-PL" sz="2400" b="1" dirty="0" smtClean="0">
                <a:solidFill>
                  <a:srgbClr val="FFFF00"/>
                </a:solidFill>
                <a:latin typeface="Calibri" pitchFamily="34" charset="0"/>
                <a:cs typeface="Calibri" pitchFamily="34" charset="0"/>
              </a:rPr>
              <a:t>- umartwienie </a:t>
            </a:r>
            <a:r>
              <a:rPr lang="pl-PL" sz="2400" dirty="0" smtClean="0">
                <a:latin typeface="Calibri" pitchFamily="34" charset="0"/>
                <a:cs typeface="Calibri" pitchFamily="34" charset="0"/>
              </a:rPr>
              <a:t>- podkreślenie znaczenia umartwienia i postu</a:t>
            </a:r>
          </a:p>
          <a:p>
            <a:pPr marL="342900" indent="-342900">
              <a:buFontTx/>
              <a:buChar char="-"/>
            </a:pPr>
            <a:endParaRPr lang="pl-PL" sz="2400" dirty="0" smtClean="0">
              <a:latin typeface="Calibri" pitchFamily="34" charset="0"/>
              <a:cs typeface="Calibri" pitchFamily="34" charset="0"/>
            </a:endParaRPr>
          </a:p>
          <a:p>
            <a:r>
              <a:rPr lang="pl-PL" sz="2400" b="1" dirty="0" smtClean="0">
                <a:solidFill>
                  <a:srgbClr val="FFFF00"/>
                </a:solidFill>
                <a:latin typeface="Calibri" pitchFamily="34" charset="0"/>
                <a:cs typeface="Calibri" pitchFamily="34" charset="0"/>
              </a:rPr>
              <a:t>- modlitwa</a:t>
            </a:r>
            <a:r>
              <a:rPr lang="pl-PL" sz="2400" dirty="0" smtClean="0">
                <a:latin typeface="Calibri" pitchFamily="34" charset="0"/>
                <a:cs typeface="Calibri" pitchFamily="34" charset="0"/>
              </a:rPr>
              <a:t> - codzienny różaniec</a:t>
            </a:r>
          </a:p>
          <a:p>
            <a:endParaRPr lang="pl-PL" sz="2400" dirty="0" smtClean="0">
              <a:latin typeface="Calibri" pitchFamily="34" charset="0"/>
              <a:cs typeface="Calibri" pitchFamily="34" charset="0"/>
            </a:endParaRPr>
          </a:p>
          <a:p>
            <a:r>
              <a:rPr lang="pl-PL" sz="2400" b="1" dirty="0" smtClean="0">
                <a:solidFill>
                  <a:srgbClr val="FFFF00"/>
                </a:solidFill>
                <a:latin typeface="Calibri" pitchFamily="34" charset="0"/>
                <a:cs typeface="Calibri" pitchFamily="34" charset="0"/>
              </a:rPr>
              <a:t>- nawrócenie</a:t>
            </a:r>
            <a:r>
              <a:rPr lang="pl-PL" sz="2400" dirty="0" smtClean="0">
                <a:solidFill>
                  <a:srgbClr val="FFFF00"/>
                </a:solidFill>
                <a:latin typeface="Calibri" pitchFamily="34" charset="0"/>
                <a:cs typeface="Calibri" pitchFamily="34" charset="0"/>
              </a:rPr>
              <a:t> -</a:t>
            </a:r>
            <a:r>
              <a:rPr lang="pl-PL" sz="2400" dirty="0" smtClean="0">
                <a:latin typeface="Calibri" pitchFamily="34" charset="0"/>
                <a:cs typeface="Calibri" pitchFamily="34" charset="0"/>
              </a:rPr>
              <a:t> poświęcenie Niepokalanemu Sercu Maryi</a:t>
            </a:r>
          </a:p>
          <a:p>
            <a:endParaRPr lang="pl-PL" sz="2400" dirty="0" smtClean="0">
              <a:latin typeface="Calibri" pitchFamily="34" charset="0"/>
              <a:cs typeface="Calibri" pitchFamily="34" charset="0"/>
            </a:endParaRPr>
          </a:p>
          <a:p>
            <a:r>
              <a:rPr lang="pl-PL" sz="2400" b="1" dirty="0" smtClean="0">
                <a:solidFill>
                  <a:srgbClr val="FFFF00"/>
                </a:solidFill>
                <a:latin typeface="Calibri" pitchFamily="34" charset="0"/>
                <a:cs typeface="Calibri" pitchFamily="34" charset="0"/>
              </a:rPr>
              <a:t>- pokuta</a:t>
            </a:r>
            <a:r>
              <a:rPr lang="pl-PL" sz="2400" dirty="0" smtClean="0">
                <a:latin typeface="Calibri" pitchFamily="34" charset="0"/>
                <a:cs typeface="Calibri" pitchFamily="34" charset="0"/>
              </a:rPr>
              <a:t> - wynagrodzenie za grzechy w pierwsze soboty miesiąca</a:t>
            </a:r>
            <a:endParaRPr lang="pl-PL" sz="2000" b="1" dirty="0">
              <a:solidFill>
                <a:srgbClr val="FFFF00"/>
              </a:solidFill>
              <a:latin typeface="Calibri" pitchFamily="34" charset="0"/>
              <a:cs typeface="Calibri" pitchFamily="34" charset="0"/>
            </a:endParaRPr>
          </a:p>
        </p:txBody>
      </p:sp>
      <p:pic>
        <p:nvPicPr>
          <p:cNvPr id="1026" name="Picture 2" descr="C:\Users\turysta\Documents\FOTO  Fatima\fatimska_filte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1" y="980728"/>
            <a:ext cx="2709293" cy="545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7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512214" y="548680"/>
            <a:ext cx="8208912" cy="6186309"/>
          </a:xfrm>
          <a:prstGeom prst="rect">
            <a:avLst/>
          </a:prstGeom>
        </p:spPr>
        <p:txBody>
          <a:bodyPr wrap="square">
            <a:spAutoFit/>
          </a:bodyPr>
          <a:lstStyle/>
          <a:p>
            <a:r>
              <a:rPr lang="pl-PL" sz="2200" b="1" dirty="0">
                <a:latin typeface="Calibri" panose="020F0502020204030204" pitchFamily="34" charset="0"/>
              </a:rPr>
              <a:t>W dalszej części Wspomnień s. Łucji czytamy</a:t>
            </a:r>
            <a:r>
              <a:rPr lang="pl-PL" sz="2200" b="1" dirty="0" smtClean="0">
                <a:latin typeface="Calibri" panose="020F0502020204030204" pitchFamily="34" charset="0"/>
              </a:rPr>
              <a:t>:</a:t>
            </a:r>
          </a:p>
          <a:p>
            <a:endParaRPr lang="pl-PL" sz="2200" b="1" dirty="0" smtClean="0">
              <a:latin typeface="Calibri" panose="020F0502020204030204" pitchFamily="34" charset="0"/>
            </a:endParaRPr>
          </a:p>
          <a:p>
            <a:pPr algn="just"/>
            <a:r>
              <a:rPr lang="pl-PL" sz="2200" dirty="0" smtClean="0">
                <a:latin typeface="Calibri" panose="020F0502020204030204" pitchFamily="34" charset="0"/>
              </a:rPr>
              <a:t>„</a:t>
            </a:r>
            <a:r>
              <a:rPr lang="pl-PL" sz="2200" b="1" dirty="0">
                <a:solidFill>
                  <a:srgbClr val="FFFF00"/>
                </a:solidFill>
                <a:latin typeface="Calibri" panose="020F0502020204030204" pitchFamily="34" charset="0"/>
              </a:rPr>
              <a:t>Druga tajemnica odnosi się do nabożeństwa Niepokalanego Serca Maryi</a:t>
            </a:r>
            <a:r>
              <a:rPr lang="pl-PL" sz="2200" dirty="0">
                <a:latin typeface="Calibri" panose="020F0502020204030204" pitchFamily="34" charset="0"/>
              </a:rPr>
              <a:t>. Jak już poprzednio mówiłam, Nasza Pani 13 VI 1917 r. zapewniła mnie, że nigdy mnie nie opuści i że Jej Niepokalane Serce będzie zawsze moją ucieczką i drogą, która mnie będzie prowadziła do Boga. Mówiąc te słowa, rozłożyła swe ręce i przeszyła nasze serca światłością, która z nich płynęła. Wydaje mi się, że tego dnia to światło miało przede wszystkim utwierdzić w nas poznanie i miłość szczególną do Niepokalanego Serca Maryi, tak jak to było w dwóch innych wypadkach odnośnie do Boga i do tajemnicy Trójcy Przenajświętszej. Od tego dnia odczuliśmy w sercu bardziej płomienną miłość do Niepokalanego Serca Maryi. […] Pani w lipcu powiedziała nam w tajemnicy, jak to już wcześniej opisałam, że Bóg chce ustanowić na świecie nabożeństwo do Jej Niepokalanego Serca, aby zapobiec przyszłej wojnie, i że przyjdzie, aby żądać poświęcenia Rosji jej Niepokalanemu Sercu i Komunii św. wynagradzającej w pierwsze soboty”.</a:t>
            </a:r>
          </a:p>
        </p:txBody>
      </p:sp>
    </p:spTree>
    <p:extLst>
      <p:ext uri="{BB962C8B-B14F-4D97-AF65-F5344CB8AC3E}">
        <p14:creationId xmlns:p14="http://schemas.microsoft.com/office/powerpoint/2010/main" val="291537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3528" y="872128"/>
            <a:ext cx="8424936" cy="5509200"/>
          </a:xfrm>
          <a:prstGeom prst="rect">
            <a:avLst/>
          </a:prstGeom>
        </p:spPr>
        <p:txBody>
          <a:bodyPr wrap="square">
            <a:spAutoFit/>
          </a:bodyPr>
          <a:lstStyle/>
          <a:p>
            <a:pPr algn="just"/>
            <a:r>
              <a:rPr lang="pl-PL" sz="2200" b="1" dirty="0">
                <a:solidFill>
                  <a:srgbClr val="FFFF00"/>
                </a:solidFill>
                <a:latin typeface="Calibri" panose="020F0502020204030204" pitchFamily="34" charset="0"/>
              </a:rPr>
              <a:t>Konsekwencje tych wydarzeń znajdujemy w liście Biskupa </a:t>
            </a:r>
            <a:r>
              <a:rPr lang="pl-PL" sz="2200" b="1" dirty="0" err="1">
                <a:solidFill>
                  <a:srgbClr val="FFFF00"/>
                </a:solidFill>
                <a:latin typeface="Calibri" panose="020F0502020204030204" pitchFamily="34" charset="0"/>
              </a:rPr>
              <a:t>Leirii</a:t>
            </a:r>
            <a:r>
              <a:rPr lang="pl-PL" sz="2200" b="1" dirty="0">
                <a:solidFill>
                  <a:srgbClr val="FFFF00"/>
                </a:solidFill>
                <a:latin typeface="Calibri" panose="020F0502020204030204" pitchFamily="34" charset="0"/>
              </a:rPr>
              <a:t> napisanym do Piusa XI w 1937 r., w którym nakreślony został konkretny kształt nabożeństwa do Serca Maryi. </a:t>
            </a:r>
            <a:endParaRPr lang="pl-PL" sz="2200" b="1" dirty="0" smtClean="0">
              <a:solidFill>
                <a:srgbClr val="FFFF00"/>
              </a:solidFill>
              <a:latin typeface="Calibri" panose="020F0502020204030204" pitchFamily="34" charset="0"/>
            </a:endParaRPr>
          </a:p>
          <a:p>
            <a:pPr algn="just"/>
            <a:endParaRPr lang="pl-PL" sz="2200" dirty="0">
              <a:latin typeface="Calibri" panose="020F0502020204030204" pitchFamily="34" charset="0"/>
            </a:endParaRPr>
          </a:p>
          <a:p>
            <a:pPr algn="just"/>
            <a:r>
              <a:rPr lang="pl-PL" sz="2200" dirty="0" smtClean="0">
                <a:latin typeface="Calibri" panose="020F0502020204030204" pitchFamily="34" charset="0"/>
              </a:rPr>
              <a:t>„</a:t>
            </a:r>
            <a:r>
              <a:rPr lang="pl-PL" sz="2200" dirty="0">
                <a:latin typeface="Calibri" panose="020F0502020204030204" pitchFamily="34" charset="0"/>
              </a:rPr>
              <a:t>Z trojga dzieci, którym ukazała się Matka Boża, dwoje umarło, a widząca pozostała przy życiu jest zakonnicą w Instytucie Świętej Doroty w Hiszpanii. Ta zakonnica prosi mnie, abym przekazał Waszej </a:t>
            </a:r>
            <a:r>
              <a:rPr lang="pl-PL" sz="2200" dirty="0" smtClean="0">
                <a:latin typeface="Calibri" panose="020F0502020204030204" pitchFamily="34" charset="0"/>
              </a:rPr>
              <a:t>Świątobliwości</a:t>
            </a:r>
            <a:r>
              <a:rPr lang="pl-PL" sz="2200" dirty="0">
                <a:latin typeface="Calibri" panose="020F0502020204030204" pitchFamily="34" charset="0"/>
              </a:rPr>
              <a:t>, że według niebiańskiego objawienia dobry Bóg obiecuje zakoń­czyć prześladowanie w Rosji, jeśli Wasza Świątobliwość raczy </a:t>
            </a:r>
            <a:r>
              <a:rPr lang="pl-PL" sz="2200" dirty="0" smtClean="0">
                <a:latin typeface="Calibri" panose="020F0502020204030204" pitchFamily="34" charset="0"/>
              </a:rPr>
              <a:t>dokonać </a:t>
            </a:r>
            <a:r>
              <a:rPr lang="pl-PL" sz="2200" dirty="0">
                <a:latin typeface="Calibri" panose="020F0502020204030204" pitchFamily="34" charset="0"/>
              </a:rPr>
              <a:t>- i nakazać, żeby zrobili to również wszyscy biskupi świata katolickiego - uroczystego i publicznego aktu Wynagrodzenia i </a:t>
            </a:r>
            <a:r>
              <a:rPr lang="pl-PL" sz="2200" dirty="0" smtClean="0">
                <a:latin typeface="Calibri" panose="020F0502020204030204" pitchFamily="34" charset="0"/>
              </a:rPr>
              <a:t>Poświęcenia </a:t>
            </a:r>
            <a:r>
              <a:rPr lang="pl-PL" sz="2200" dirty="0">
                <a:latin typeface="Calibri" panose="020F0502020204030204" pitchFamily="34" charset="0"/>
              </a:rPr>
              <a:t>Rosji Najświętszemu Sercu Jezusa i Maryi, oraz zatwier­dzi i poleci praktykę nabożeństwa wynagradzającego. Polega ono na tym, żeby podczas pięciu kolejnych miesięcy, w pierwszą sobo­tę przyjąć Komunię Św., odmówić jedną część Różańca oraz przez 15 minut towarzyszyć Matce Bożej, rozważając tajemnice Różańca”.</a:t>
            </a:r>
          </a:p>
        </p:txBody>
      </p:sp>
    </p:spTree>
    <p:extLst>
      <p:ext uri="{BB962C8B-B14F-4D97-AF65-F5344CB8AC3E}">
        <p14:creationId xmlns:p14="http://schemas.microsoft.com/office/powerpoint/2010/main" val="147755024"/>
      </p:ext>
    </p:extLst>
  </p:cSld>
  <p:clrMapOvr>
    <a:masterClrMapping/>
  </p:clrMapOvr>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Arial"/>
      </a:majorFont>
      <a:minorFont>
        <a:latin typeface="Garamond"/>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3713</TotalTime>
  <Words>1725</Words>
  <Application>Microsoft Office PowerPoint</Application>
  <PresentationFormat>Pokaz na ekranie (4:3)</PresentationFormat>
  <Paragraphs>59</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Strumień</vt:lpstr>
      <vt:lpstr>Prezentacja programu PowerPoint</vt:lpstr>
      <vt:lpstr>Pius XII w liście do kard. Magilione z dnia 25 kwietnia1943 r.</vt:lpstr>
      <vt:lpstr>„Rozum ludzki, zadufany w swoje siły, odmówił należnego Bogu posłuszeństwa”.   Dlaczego pięć pierwszych sobót?</vt:lpstr>
      <vt:lpstr>Prezentacja programu PowerPoint</vt:lpstr>
      <vt:lpstr>Prezentacja programu PowerPoint</vt:lpstr>
      <vt:lpstr>Prezentacja programu PowerPoint</vt:lpstr>
      <vt:lpstr>Wskazania Fatimy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CZY  PAMIETAMY  NASZE  ŚLUBOWANIA?</dc:title>
  <dc:creator>Krzysztof</dc:creator>
  <cp:lastModifiedBy>uzytkownik</cp:lastModifiedBy>
  <cp:revision>254</cp:revision>
  <dcterms:created xsi:type="dcterms:W3CDTF">2010-07-26T09:49:24Z</dcterms:created>
  <dcterms:modified xsi:type="dcterms:W3CDTF">2014-10-26T11:02:18Z</dcterms:modified>
</cp:coreProperties>
</file>