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notesMasterIdLst>
    <p:notesMasterId r:id="rId14"/>
  </p:notesMasterIdLst>
  <p:sldIdLst>
    <p:sldId id="454" r:id="rId2"/>
    <p:sldId id="455" r:id="rId3"/>
    <p:sldId id="383" r:id="rId4"/>
    <p:sldId id="384" r:id="rId5"/>
    <p:sldId id="333" r:id="rId6"/>
    <p:sldId id="338" r:id="rId7"/>
    <p:sldId id="449" r:id="rId8"/>
    <p:sldId id="450" r:id="rId9"/>
    <p:sldId id="451" r:id="rId10"/>
    <p:sldId id="452" r:id="rId11"/>
    <p:sldId id="453" r:id="rId12"/>
    <p:sldId id="344" r:id="rId13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icrosoft PhagsP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icrosoft PhagsP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icrosoft PhagsP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icrosoft PhagsP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icrosoft PhagsP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Microsoft PhagsP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Microsoft PhagsP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Microsoft PhagsP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Microsoft PhagsP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8451" autoAdjust="0"/>
    <p:restoredTop sz="94595" autoAdjust="0"/>
  </p:normalViewPr>
  <p:slideViewPr>
    <p:cSldViewPr>
      <p:cViewPr>
        <p:scale>
          <a:sx n="66" d="100"/>
          <a:sy n="66" d="100"/>
        </p:scale>
        <p:origin x="-2214" y="-7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25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fld id="{B3DEE132-1529-448F-8AEF-A4A563A6BD59}" type="datetimeFigureOut">
              <a:rPr lang="pl-PL"/>
              <a:pPr>
                <a:defRPr/>
              </a:pPr>
              <a:t>2014-10-26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fld id="{337E172B-3B6F-40D0-9574-8603315D7FE8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85523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7E172B-3B6F-40D0-9574-8603315D7FE8}" type="slidenum">
              <a:rPr lang="pl-PL" smtClean="0"/>
              <a:pPr>
                <a:defRPr/>
              </a:pPr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83093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l-PL" dirty="0">
                  <a:latin typeface="Garamond" pitchFamily="18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l-PL" dirty="0">
                  <a:latin typeface="Garamond" pitchFamily="18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l-PL" dirty="0">
                  <a:latin typeface="Garamond" pitchFamily="18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l-PL" dirty="0">
                  <a:latin typeface="Garamond" pitchFamily="18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 dirty="0">
                <a:latin typeface="Garamond" pitchFamily="18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776 h 1906"/>
                <a:gd name="T4" fmla="*/ 5758 w 5740"/>
                <a:gd name="T5" fmla="*/ 1776 h 1906"/>
                <a:gd name="T6" fmla="*/ 575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3482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3482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F4BE7-EF17-4953-A708-7C7A6CCA57D8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38163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5B0A9-0EE8-48E0-9065-61D3EFEBC4B0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3729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B54BF-7B22-4965-8D90-560DBBA8C092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96679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ytuł, 2 elementy zawartości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5195E9-2ABE-4C80-A9F5-A5C69D43C76B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80945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ytuł, zawartość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FDFBD-257D-4B57-A7CA-21E0AC51F081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26639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A81C7-012E-443B-BCCE-67A0DEFA926F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4396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F00C69-5BA1-4554-9CFB-D0D9371FC58A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6790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A756D8-9A63-4B64-8ED8-D107AC93A63B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8551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77A55-BEBD-4FFA-B248-603DBB9A9A82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2994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36E73C-B61F-448E-94BA-A06C4F84FFEB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1356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E8FF8-CD89-4065-AB2D-5D023ECD59DA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2881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559514-289D-4DE2-8848-8FA32E37D86C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7776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1A501B-F1EA-41BD-8CC6-21FE61B1FFC9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9070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9252F-6C19-42D7-9765-2940068DAE43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339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CEEF8FA-3952-4BD2-B1E3-FBD858F62D6A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33798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l-PL" dirty="0">
                  <a:latin typeface="Garamond" pitchFamily="18" charset="0"/>
                </a:endParaRPr>
              </a:p>
            </p:txBody>
          </p:sp>
          <p:sp>
            <p:nvSpPr>
              <p:cNvPr id="33799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l-PL" dirty="0">
                  <a:latin typeface="Garamond" pitchFamily="18" charset="0"/>
                </a:endParaRPr>
              </a:p>
            </p:txBody>
          </p:sp>
          <p:sp>
            <p:nvSpPr>
              <p:cNvPr id="33800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l-PL" dirty="0">
                  <a:latin typeface="Garamond" pitchFamily="18" charset="0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3802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l-PL" dirty="0">
                  <a:latin typeface="Garamond" pitchFamily="18" charset="0"/>
                </a:endParaRPr>
              </a:p>
            </p:txBody>
          </p:sp>
        </p:grpSp>
        <p:sp>
          <p:nvSpPr>
            <p:cNvPr id="33803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 dirty="0">
                <a:latin typeface="Garamond" pitchFamily="18" charset="0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776 h 1906"/>
                <a:gd name="T4" fmla="*/ 5758 w 5740"/>
                <a:gd name="T5" fmla="*/ 1776 h 1906"/>
                <a:gd name="T6" fmla="*/ 575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33805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3380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380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33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  <p:sldLayoutId id="2147483832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788024" y="836712"/>
            <a:ext cx="3657861" cy="52629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48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AKTUALNOŚĆ</a:t>
            </a:r>
          </a:p>
          <a:p>
            <a:r>
              <a:rPr lang="pl-PL" sz="48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FATIMY</a:t>
            </a:r>
          </a:p>
          <a:p>
            <a:endParaRPr lang="pl-PL" sz="4800" b="1" dirty="0" smtClean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pl-PL" sz="4800" b="1" dirty="0" smtClean="0">
                <a:solidFill>
                  <a:srgbClr val="FFFF00"/>
                </a:solidFill>
                <a:latin typeface="Calibri" pitchFamily="34" charset="0"/>
              </a:rPr>
              <a:t>Wielka</a:t>
            </a:r>
          </a:p>
          <a:p>
            <a:r>
              <a:rPr lang="pl-PL" sz="4800" b="1" dirty="0" smtClean="0">
                <a:solidFill>
                  <a:srgbClr val="FFFF00"/>
                </a:solidFill>
                <a:latin typeface="Calibri" pitchFamily="34" charset="0"/>
              </a:rPr>
              <a:t>Nowenna</a:t>
            </a:r>
          </a:p>
          <a:p>
            <a:r>
              <a:rPr lang="pl-PL" sz="4800" b="1" dirty="0" smtClean="0">
                <a:solidFill>
                  <a:srgbClr val="FFFF00"/>
                </a:solidFill>
                <a:latin typeface="Calibri" pitchFamily="34" charset="0"/>
              </a:rPr>
              <a:t>Fatimska</a:t>
            </a:r>
          </a:p>
          <a:p>
            <a:r>
              <a:rPr lang="pl-PL" sz="4800" b="1" dirty="0" smtClean="0">
                <a:solidFill>
                  <a:srgbClr val="FFFF00"/>
                </a:solidFill>
                <a:latin typeface="Calibri" pitchFamily="34" charset="0"/>
              </a:rPr>
              <a:t>2009-2017</a:t>
            </a:r>
            <a:endParaRPr lang="pl-PL" sz="4800" b="1" dirty="0"/>
          </a:p>
        </p:txBody>
      </p:sp>
      <p:pic>
        <p:nvPicPr>
          <p:cNvPr id="7" name="Picture 7" descr="C:\Users\Uzytkownik\Pictures\logo WNF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396044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76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382982" y="1893025"/>
            <a:ext cx="6509498" cy="319215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074" name="Picture 2" descr="C:\Users\Krzysztof\Documents\SEKRETARIAF FATIMSKI\Rok 2012\Internet\PLAKAT na 22  SIERPIEN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44651"/>
            <a:ext cx="1951159" cy="2724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/>
        </p:nvSpPr>
        <p:spPr>
          <a:xfrm>
            <a:off x="251520" y="264442"/>
            <a:ext cx="80361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6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Materiały </a:t>
            </a:r>
            <a:r>
              <a:rPr lang="pl-PL" sz="36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pomocnicze</a:t>
            </a:r>
          </a:p>
          <a:p>
            <a:r>
              <a:rPr lang="pl-PL" sz="24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Wielkiej </a:t>
            </a:r>
            <a:r>
              <a:rPr lang="pl-PL" sz="24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Nowenny </a:t>
            </a:r>
            <a:r>
              <a:rPr lang="pl-PL" sz="24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Fatimskiej wydawane</a:t>
            </a:r>
          </a:p>
          <a:p>
            <a:r>
              <a:rPr lang="pl-PL" sz="24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na kolejne lata Nowenny w temacie danego rok </a:t>
            </a:r>
            <a:endParaRPr lang="pl-PL" sz="240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2391656" y="5171708"/>
            <a:ext cx="62315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1. </a:t>
            </a:r>
            <a:r>
              <a:rPr lang="pl-PL" sz="24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Pastoralno-homiletyczne</a:t>
            </a:r>
            <a:endParaRPr lang="pl-PL" sz="240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pl-PL" sz="24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2. </a:t>
            </a:r>
            <a:r>
              <a:rPr lang="pl-PL" sz="24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Katechetyczno-katechizmowe</a:t>
            </a:r>
            <a:endParaRPr lang="pl-PL" sz="240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pl-PL" sz="24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3. Lektura przybliżająca treść objawień</a:t>
            </a:r>
          </a:p>
          <a:p>
            <a:r>
              <a:rPr lang="pl-PL" sz="24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4. Inne pomoce: foldery, plakaty, nagrania</a:t>
            </a:r>
          </a:p>
        </p:txBody>
      </p:sp>
      <p:pic>
        <p:nvPicPr>
          <p:cNvPr id="1026" name="Picture 2" descr="http://www.sekretariatfatimski.pl/images/stories/ROK_2014/2015_w%20stro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144650"/>
            <a:ext cx="1939065" cy="2724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sekretariatfatimski.pl/images/stories/ROK_2014/2015_wspomnieni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660" y="2144651"/>
            <a:ext cx="1954804" cy="2724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sekretariatfatimski.pl/images/stories/ROK_2014/2015_poteg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144651"/>
            <a:ext cx="1954805" cy="2724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sekretariatfatimski.pl/images/stories/ROK_2014/cd_210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24" y="5171708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029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627784" y="405411"/>
            <a:ext cx="6321471" cy="1498178"/>
          </a:xfrm>
        </p:spPr>
        <p:txBody>
          <a:bodyPr/>
          <a:lstStyle/>
          <a:p>
            <a:pPr algn="l"/>
            <a:r>
              <a:rPr lang="pl-PL" dirty="0" smtClean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  <a:t>Rozwój Wielkiej Nowenny Fatimskiej</a:t>
            </a:r>
            <a:endParaRPr lang="pl-PL" dirty="0">
              <a:solidFill>
                <a:srgbClr val="FFFF0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755576" y="2060848"/>
            <a:ext cx="784887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pl-PL" sz="2400" dirty="0" smtClean="0">
                <a:latin typeface="Calibri" pitchFamily="34" charset="0"/>
                <a:cs typeface="Calibri" pitchFamily="34" charset="0"/>
              </a:rPr>
              <a:t>zachęta </a:t>
            </a:r>
            <a:r>
              <a:rPr lang="pl-PL" sz="2400" dirty="0">
                <a:latin typeface="Calibri" pitchFamily="34" charset="0"/>
                <a:cs typeface="Calibri" pitchFamily="34" charset="0"/>
              </a:rPr>
              <a:t>Ks. Biskupów w </a:t>
            </a:r>
            <a:r>
              <a:rPr lang="pl-PL" sz="2400" dirty="0" smtClean="0">
                <a:latin typeface="Calibri" pitchFamily="34" charset="0"/>
                <a:cs typeface="Calibri" pitchFamily="34" charset="0"/>
              </a:rPr>
              <a:t>diecezjach</a:t>
            </a:r>
            <a:endParaRPr lang="pl-PL" sz="240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Tx/>
              <a:buChar char="-"/>
            </a:pPr>
            <a:r>
              <a:rPr lang="pl-PL" sz="2400" dirty="0" smtClean="0">
                <a:latin typeface="Calibri" pitchFamily="34" charset="0"/>
                <a:cs typeface="Calibri" pitchFamily="34" charset="0"/>
              </a:rPr>
              <a:t>wsparcie </a:t>
            </a:r>
            <a:r>
              <a:rPr lang="pl-PL" sz="2400" dirty="0">
                <a:latin typeface="Calibri" pitchFamily="34" charset="0"/>
                <a:cs typeface="Calibri" pitchFamily="34" charset="0"/>
              </a:rPr>
              <a:t>Sanktuarium w Fatimie, Instytutu </a:t>
            </a:r>
            <a:r>
              <a:rPr lang="pl-PL" sz="2400" dirty="0" smtClean="0">
                <a:latin typeface="Calibri" pitchFamily="34" charset="0"/>
                <a:cs typeface="Calibri" pitchFamily="34" charset="0"/>
              </a:rPr>
              <a:t>Maryjnego w </a:t>
            </a:r>
            <a:r>
              <a:rPr lang="pl-PL" sz="2400" dirty="0">
                <a:latin typeface="Calibri" pitchFamily="34" charset="0"/>
                <a:cs typeface="Calibri" pitchFamily="34" charset="0"/>
              </a:rPr>
              <a:t>Regensburgu, Apostolatu Fatimskiego w </a:t>
            </a:r>
            <a:r>
              <a:rPr lang="pl-PL" sz="2400" dirty="0" smtClean="0">
                <a:latin typeface="Calibri" pitchFamily="34" charset="0"/>
                <a:cs typeface="Calibri" pitchFamily="34" charset="0"/>
              </a:rPr>
              <a:t>USA oraz </a:t>
            </a:r>
            <a:r>
              <a:rPr lang="pl-PL" sz="2400" dirty="0">
                <a:latin typeface="Calibri" pitchFamily="34" charset="0"/>
                <a:cs typeface="Calibri" pitchFamily="34" charset="0"/>
              </a:rPr>
              <a:t>Światowego Apostolatu Fatimskiego w Portugalii</a:t>
            </a:r>
          </a:p>
          <a:p>
            <a:pPr marL="342900" indent="-342900">
              <a:buFontTx/>
              <a:buChar char="-"/>
            </a:pPr>
            <a:r>
              <a:rPr lang="pl-PL" sz="2400" dirty="0" smtClean="0">
                <a:latin typeface="Calibri" pitchFamily="34" charset="0"/>
                <a:cs typeface="Calibri" pitchFamily="34" charset="0"/>
              </a:rPr>
              <a:t>wprowadzanie nabożeństw </a:t>
            </a:r>
            <a:r>
              <a:rPr lang="pl-PL" sz="2400" dirty="0">
                <a:latin typeface="Calibri" pitchFamily="34" charset="0"/>
                <a:cs typeface="Calibri" pitchFamily="34" charset="0"/>
              </a:rPr>
              <a:t>„fatimskich” w </a:t>
            </a:r>
            <a:r>
              <a:rPr lang="pl-PL" sz="2400" dirty="0" smtClean="0">
                <a:latin typeface="Calibri" pitchFamily="34" charset="0"/>
                <a:cs typeface="Calibri" pitchFamily="34" charset="0"/>
              </a:rPr>
              <a:t>parafiach</a:t>
            </a:r>
            <a:endParaRPr lang="pl-PL" sz="240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Tx/>
              <a:buChar char="-"/>
            </a:pPr>
            <a:r>
              <a:rPr lang="pl-PL" sz="2400" dirty="0" smtClean="0">
                <a:latin typeface="Calibri" pitchFamily="34" charset="0"/>
                <a:cs typeface="Calibri" pitchFamily="34" charset="0"/>
              </a:rPr>
              <a:t>inicjatywy </a:t>
            </a:r>
            <a:r>
              <a:rPr lang="pl-PL" sz="2400" dirty="0">
                <a:latin typeface="Calibri" pitchFamily="34" charset="0"/>
                <a:cs typeface="Calibri" pitchFamily="34" charset="0"/>
              </a:rPr>
              <a:t>zgromadzeń </a:t>
            </a:r>
            <a:r>
              <a:rPr lang="pl-PL" sz="2400" dirty="0" smtClean="0">
                <a:latin typeface="Calibri" pitchFamily="34" charset="0"/>
                <a:cs typeface="Calibri" pitchFamily="34" charset="0"/>
              </a:rPr>
              <a:t>zakonnych</a:t>
            </a:r>
            <a:endParaRPr lang="pl-PL" sz="240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Tx/>
              <a:buChar char="-"/>
            </a:pPr>
            <a:r>
              <a:rPr lang="pl-PL" sz="2400" dirty="0" smtClean="0">
                <a:latin typeface="Calibri" pitchFamily="34" charset="0"/>
                <a:cs typeface="Calibri" pitchFamily="34" charset="0"/>
              </a:rPr>
              <a:t>apostolstwo  i zaangażowanie wspólnot modlitewnych</a:t>
            </a:r>
          </a:p>
          <a:p>
            <a:pPr marL="342900" indent="-342900">
              <a:buFontTx/>
              <a:buChar char="-"/>
            </a:pPr>
            <a:r>
              <a:rPr lang="pl-PL" sz="2400" dirty="0">
                <a:latin typeface="Calibri" pitchFamily="34" charset="0"/>
                <a:cs typeface="Calibri" pitchFamily="34" charset="0"/>
              </a:rPr>
              <a:t>włączanie się mediów katolickich</a:t>
            </a:r>
          </a:p>
          <a:p>
            <a:pPr marL="342900" indent="-342900">
              <a:buFontTx/>
              <a:buChar char="-"/>
            </a:pPr>
            <a:r>
              <a:rPr lang="pl-PL" sz="2400" dirty="0" smtClean="0">
                <a:latin typeface="Calibri" pitchFamily="34" charset="0"/>
                <a:cs typeface="Calibri" pitchFamily="34" charset="0"/>
              </a:rPr>
              <a:t>głęboka świadomość i oddanie </a:t>
            </a:r>
            <a:r>
              <a:rPr lang="pl-PL" sz="2400" dirty="0">
                <a:latin typeface="Calibri" pitchFamily="34" charset="0"/>
                <a:cs typeface="Calibri" pitchFamily="34" charset="0"/>
              </a:rPr>
              <a:t>ludzi </a:t>
            </a:r>
            <a:r>
              <a:rPr lang="pl-PL" sz="2400" dirty="0" smtClean="0">
                <a:latin typeface="Calibri" pitchFamily="34" charset="0"/>
                <a:cs typeface="Calibri" pitchFamily="34" charset="0"/>
              </a:rPr>
              <a:t>świeckich</a:t>
            </a:r>
          </a:p>
          <a:p>
            <a:pPr marL="342900" indent="-342900">
              <a:buFontTx/>
              <a:buChar char="-"/>
            </a:pPr>
            <a:r>
              <a:rPr lang="pl-PL" sz="2400" dirty="0" smtClean="0">
                <a:latin typeface="Calibri" pitchFamily="34" charset="0"/>
                <a:cs typeface="Calibri" pitchFamily="34" charset="0"/>
              </a:rPr>
              <a:t>Polska</a:t>
            </a:r>
            <a:r>
              <a:rPr lang="pl-PL" sz="2400" dirty="0">
                <a:latin typeface="Calibri" pitchFamily="34" charset="0"/>
                <a:cs typeface="Calibri" pitchFamily="34" charset="0"/>
              </a:rPr>
              <a:t>: </a:t>
            </a:r>
            <a:r>
              <a:rPr lang="pl-PL" sz="2400" dirty="0" smtClean="0">
                <a:latin typeface="Calibri" pitchFamily="34" charset="0"/>
                <a:cs typeface="Calibri" pitchFamily="34" charset="0"/>
              </a:rPr>
              <a:t>5400 </a:t>
            </a:r>
            <a:r>
              <a:rPr lang="pl-PL" sz="2400" dirty="0">
                <a:latin typeface="Calibri" pitchFamily="34" charset="0"/>
                <a:cs typeface="Calibri" pitchFamily="34" charset="0"/>
              </a:rPr>
              <a:t>ośrodków, w </a:t>
            </a:r>
            <a:r>
              <a:rPr lang="pl-PL" sz="2400" dirty="0" smtClean="0">
                <a:latin typeface="Calibri" pitchFamily="34" charset="0"/>
                <a:cs typeface="Calibri" pitchFamily="34" charset="0"/>
              </a:rPr>
              <a:t>1600 miejscowościach</a:t>
            </a:r>
            <a:endParaRPr lang="pl-PL" sz="240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Tx/>
              <a:buChar char="-"/>
            </a:pPr>
            <a:r>
              <a:rPr lang="pl-PL" sz="2400" dirty="0" smtClean="0">
                <a:latin typeface="Calibri" pitchFamily="34" charset="0"/>
                <a:cs typeface="Calibri" pitchFamily="34" charset="0"/>
              </a:rPr>
              <a:t>31 </a:t>
            </a:r>
            <a:r>
              <a:rPr lang="pl-PL" sz="2400" dirty="0">
                <a:latin typeface="Calibri" pitchFamily="34" charset="0"/>
                <a:cs typeface="Calibri" pitchFamily="34" charset="0"/>
              </a:rPr>
              <a:t>krajów: Polskie Misje Katolickie, Ośrodki </a:t>
            </a:r>
            <a:r>
              <a:rPr lang="pl-PL" sz="2400" dirty="0" smtClean="0">
                <a:latin typeface="Calibri" pitchFamily="34" charset="0"/>
                <a:cs typeface="Calibri" pitchFamily="34" charset="0"/>
              </a:rPr>
              <a:t>Misyjne</a:t>
            </a:r>
          </a:p>
        </p:txBody>
      </p:sp>
      <p:pic>
        <p:nvPicPr>
          <p:cNvPr id="4098" name="Picture 2" descr="C:\Users\Krzysztof\Documents\SEKRETARIAF FATIMSKI\Rok 2012\Internet\AKTUALNOŚCI\filipiny map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5411"/>
            <a:ext cx="1440160" cy="148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93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931916" y="836712"/>
            <a:ext cx="3816548" cy="4607718"/>
          </a:xfrm>
        </p:spPr>
        <p:txBody>
          <a:bodyPr/>
          <a:lstStyle/>
          <a:p>
            <a:pPr algn="l" eaLnBrk="1" hangingPunct="1">
              <a:defRPr/>
            </a:pPr>
            <a:r>
              <a:rPr lang="pl-PL" sz="5400" dirty="0" smtClean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  <a:t>WIELKA </a:t>
            </a:r>
            <a:br>
              <a:rPr lang="pl-PL" sz="5400" dirty="0" smtClean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</a:br>
            <a:r>
              <a:rPr lang="pl-PL" sz="5400" dirty="0" smtClean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  <a:t>NOWENNA </a:t>
            </a:r>
            <a:br>
              <a:rPr lang="pl-PL" sz="5400" dirty="0" smtClean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</a:br>
            <a:r>
              <a:rPr lang="pl-PL" sz="5400" dirty="0" smtClean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  <a:t>FATIMSKA</a:t>
            </a:r>
            <a:br>
              <a:rPr lang="pl-PL" sz="5400" dirty="0" smtClean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</a:br>
            <a:r>
              <a:rPr lang="pl-PL" sz="5400" dirty="0" smtClean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  <a:t/>
            </a:r>
            <a:br>
              <a:rPr lang="pl-PL" sz="5400" dirty="0" smtClean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</a:br>
            <a:r>
              <a:rPr lang="pl-PL" sz="5400" dirty="0" smtClean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  <a:t>2009-2017</a:t>
            </a:r>
          </a:p>
        </p:txBody>
      </p:sp>
      <p:pic>
        <p:nvPicPr>
          <p:cNvPr id="5" name="Picture 7" descr="C:\Users\Uzytkownik\Pictures\logo WNF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40768"/>
            <a:ext cx="352839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5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9552" y="1340768"/>
            <a:ext cx="3456384" cy="864096"/>
          </a:xfrm>
        </p:spPr>
        <p:txBody>
          <a:bodyPr/>
          <a:lstStyle/>
          <a:p>
            <a:pPr algn="l"/>
            <a:r>
              <a:rPr lang="pl-PL" sz="4000" dirty="0" smtClean="0">
                <a:effectLst/>
                <a:latin typeface="Calibri" pitchFamily="34" charset="0"/>
                <a:cs typeface="Calibri" pitchFamily="34" charset="0"/>
              </a:rPr>
              <a:t>22 sierpnia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2080692"/>
            <a:ext cx="7128791" cy="10404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indent="0">
              <a:buNone/>
            </a:pPr>
            <a:r>
              <a:rPr lang="pl-PL" sz="2000" dirty="0" smtClean="0">
                <a:effectLst/>
                <a:latin typeface="Calibri" pitchFamily="34" charset="0"/>
                <a:cs typeface="Calibri" pitchFamily="34" charset="0"/>
              </a:rPr>
              <a:t>- wspomnienie Maryi Królowej; dzień ponawiania</a:t>
            </a:r>
          </a:p>
          <a:p>
            <a:pPr marL="0" indent="0">
              <a:buNone/>
            </a:pPr>
            <a:r>
              <a:rPr lang="pl-PL" sz="2000" dirty="0" smtClean="0">
                <a:effectLst/>
                <a:latin typeface="Calibri" pitchFamily="34" charset="0"/>
                <a:cs typeface="Calibri" pitchFamily="34" charset="0"/>
              </a:rPr>
              <a:t>poświęcenia się Niepokalanemu Sercu Maryi w całym Kościele</a:t>
            </a:r>
          </a:p>
        </p:txBody>
      </p:sp>
      <p:sp>
        <p:nvSpPr>
          <p:cNvPr id="30725" name="Prostokąt 1"/>
          <p:cNvSpPr>
            <a:spLocks noChangeArrowheads="1"/>
          </p:cNvSpPr>
          <p:nvPr/>
        </p:nvSpPr>
        <p:spPr bwMode="auto">
          <a:xfrm>
            <a:off x="608851" y="5589240"/>
            <a:ext cx="6377737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l-PL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„To bowiem pozwala żywić </a:t>
            </a:r>
            <a:r>
              <a:rPr lang="pl-PL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niepłonną nadzieję, </a:t>
            </a:r>
            <a:br>
              <a:rPr lang="pl-PL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</a:br>
            <a:r>
              <a:rPr lang="pl-PL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że </a:t>
            </a:r>
            <a:r>
              <a:rPr lang="pl-PL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nadejdą czasy pomyślne, </a:t>
            </a:r>
            <a:r>
              <a:rPr lang="pl-PL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rozjaśnione </a:t>
            </a:r>
            <a:r>
              <a:rPr lang="pl-PL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triumfem religii </a:t>
            </a:r>
            <a:endParaRPr lang="pl-PL" dirty="0" smtClean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pl-PL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i </a:t>
            </a:r>
            <a:r>
              <a:rPr lang="pl-PL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chrześcijańskim </a:t>
            </a:r>
            <a:r>
              <a:rPr lang="pl-PL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pokojem”.</a:t>
            </a:r>
            <a:endParaRPr lang="pl-PL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  <a:p>
            <a:pPr algn="r"/>
            <a:r>
              <a:rPr lang="it-IT" sz="14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Ad caeli Reginam 1954, Pius XII</a:t>
            </a:r>
            <a:r>
              <a:rPr lang="pl-PL" sz="14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</a:p>
        </p:txBody>
      </p:sp>
      <p:sp>
        <p:nvSpPr>
          <p:cNvPr id="6" name="Rectangle 2"/>
          <p:cNvSpPr txBox="1">
            <a:spLocks noRot="1" noChangeArrowheads="1"/>
          </p:cNvSpPr>
          <p:nvPr/>
        </p:nvSpPr>
        <p:spPr bwMode="auto">
          <a:xfrm>
            <a:off x="529307" y="2996952"/>
            <a:ext cx="6778997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9pPr>
          </a:lstStyle>
          <a:p>
            <a:pPr algn="l"/>
            <a:r>
              <a:rPr lang="pl-PL" sz="4000" dirty="0" smtClean="0">
                <a:effectLst/>
                <a:latin typeface="Calibri" pitchFamily="34" charset="0"/>
                <a:cs typeface="Calibri" pitchFamily="34" charset="0"/>
              </a:rPr>
              <a:t>Pierwsze Soboty Miesiąca</a:t>
            </a:r>
          </a:p>
          <a:p>
            <a:pPr algn="l"/>
            <a:r>
              <a:rPr lang="pl-PL" sz="2000" b="0" dirty="0" smtClean="0">
                <a:effectLst/>
                <a:latin typeface="Calibri" pitchFamily="34" charset="0"/>
                <a:cs typeface="Calibri" pitchFamily="34" charset="0"/>
              </a:rPr>
              <a:t>- zgodnie ze wskazaniami jakie dała Maryja w Fatimie</a:t>
            </a:r>
          </a:p>
        </p:txBody>
      </p:sp>
      <p:pic>
        <p:nvPicPr>
          <p:cNvPr id="7" name="Picture 2" descr="C:\Users\Krzysztof\Documents\SEKRETARIAF FATIMSKI\FOTO FATIMA\Matka B FAT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4" t="-127" r="40128" b="-127"/>
          <a:stretch>
            <a:fillRect/>
          </a:stretch>
        </p:blipFill>
        <p:spPr bwMode="auto">
          <a:xfrm>
            <a:off x="6986588" y="-57150"/>
            <a:ext cx="2157412" cy="693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 txBox="1">
            <a:spLocks noRot="1" noChangeArrowheads="1"/>
          </p:cNvSpPr>
          <p:nvPr/>
        </p:nvSpPr>
        <p:spPr bwMode="auto">
          <a:xfrm>
            <a:off x="587858" y="117503"/>
            <a:ext cx="7368518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9pPr>
          </a:lstStyle>
          <a:p>
            <a:pPr algn="l"/>
            <a:r>
              <a:rPr lang="pl-PL" sz="5400" dirty="0" smtClean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  <a:t>Wskazania na dziś!</a:t>
            </a:r>
          </a:p>
        </p:txBody>
      </p:sp>
      <p:sp>
        <p:nvSpPr>
          <p:cNvPr id="9" name="Rectangle 2"/>
          <p:cNvSpPr txBox="1">
            <a:spLocks noRot="1" noChangeArrowheads="1"/>
          </p:cNvSpPr>
          <p:nvPr/>
        </p:nvSpPr>
        <p:spPr bwMode="auto">
          <a:xfrm>
            <a:off x="608851" y="4293096"/>
            <a:ext cx="6778997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9pPr>
          </a:lstStyle>
          <a:p>
            <a:pPr algn="l"/>
            <a:r>
              <a:rPr lang="pl-PL" sz="4000" dirty="0" smtClean="0">
                <a:effectLst/>
                <a:latin typeface="Calibri" pitchFamily="34" charset="0"/>
                <a:cs typeface="Calibri" pitchFamily="34" charset="0"/>
              </a:rPr>
              <a:t>Poświęcenie w 1946 r.</a:t>
            </a:r>
          </a:p>
          <a:p>
            <a:pPr algn="l"/>
            <a:r>
              <a:rPr lang="pl-PL" sz="2000" b="0" dirty="0" smtClean="0">
                <a:effectLst/>
                <a:latin typeface="Calibri" pitchFamily="34" charset="0"/>
                <a:cs typeface="Calibri" pitchFamily="34" charset="0"/>
              </a:rPr>
              <a:t>- </a:t>
            </a:r>
            <a:r>
              <a:rPr lang="pl-PL" sz="2000" b="0" dirty="0">
                <a:effectLst/>
                <a:latin typeface="Calibri" pitchFamily="34" charset="0"/>
                <a:cs typeface="Calibri" pitchFamily="34" charset="0"/>
              </a:rPr>
              <a:t>p</a:t>
            </a:r>
            <a:r>
              <a:rPr lang="pl-PL" sz="2000" b="0" dirty="0" smtClean="0">
                <a:effectLst/>
                <a:latin typeface="Calibri" pitchFamily="34" charset="0"/>
                <a:cs typeface="Calibri" pitchFamily="34" charset="0"/>
              </a:rPr>
              <a:t>rzypomnienie jako fundament</a:t>
            </a:r>
          </a:p>
        </p:txBody>
      </p:sp>
    </p:spTree>
    <p:extLst>
      <p:ext uri="{BB962C8B-B14F-4D97-AF65-F5344CB8AC3E}">
        <p14:creationId xmlns:p14="http://schemas.microsoft.com/office/powerpoint/2010/main" val="4194633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95842" y="341784"/>
            <a:ext cx="7928686" cy="1143000"/>
          </a:xfrm>
        </p:spPr>
        <p:txBody>
          <a:bodyPr/>
          <a:lstStyle/>
          <a:p>
            <a:pPr>
              <a:defRPr/>
            </a:pPr>
            <a:r>
              <a:rPr lang="pl-PL" sz="4800" dirty="0" smtClean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  <a:t>Pierwsze Soboty Miesiąca</a:t>
            </a:r>
            <a:endParaRPr lang="pl-PL" sz="4800" dirty="0">
              <a:solidFill>
                <a:srgbClr val="FFFF0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203575" y="1628179"/>
            <a:ext cx="5483225" cy="3529013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pl-PL" sz="2000" dirty="0" smtClean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  <a:t>- Warunki </a:t>
            </a:r>
            <a:r>
              <a:rPr lang="pl-PL" sz="2000" dirty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  <a:t>nabożeństwa wynagradzającego: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1. spowiedź św. - </a:t>
            </a:r>
            <a:r>
              <a:rPr lang="pl-PL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może być odprawiona wcześniej,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2. Różaniec </a:t>
            </a:r>
            <a:r>
              <a:rPr lang="pl-PL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- jedna część,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3. 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Medytacja </a:t>
            </a:r>
            <a:r>
              <a:rPr lang="pl-PL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(15 minut), </a:t>
            </a:r>
            <a:endParaRPr lang="pl-PL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4. komunia św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..</a:t>
            </a:r>
            <a:endParaRPr lang="pl-PL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endParaRPr lang="pl-PL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pl-PL" sz="2000" dirty="0" smtClean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  <a:t>- Wszystkie </a:t>
            </a:r>
            <a:r>
              <a:rPr lang="pl-PL" sz="2000" dirty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  <a:t>warunki wypełniamy, wzbudzając intencję wynagradzającą Niepokalanemu Sercu Maryi</a:t>
            </a:r>
            <a:r>
              <a:rPr lang="pl-PL" sz="2000" dirty="0" smtClean="0">
                <a:solidFill>
                  <a:srgbClr val="FFFF00"/>
                </a:solidFill>
                <a:effectLst/>
                <a:latin typeface="Microsoft PhagsPa" pitchFamily="34" charset="0"/>
              </a:rPr>
              <a:t>.</a:t>
            </a:r>
            <a:endParaRPr lang="pl-PL" dirty="0">
              <a:effectLst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2071638" y="5157788"/>
            <a:ext cx="66770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</a:t>
            </a: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Duszom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które w ten sposób starają się mi wynagradzać, obiecuję towarzyszyć   w godzinie śmierci z wszystkimi łaskami potrzebnymi do zbawienia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”.</a:t>
            </a:r>
            <a:endParaRPr lang="pl-PL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2" descr="F:\NS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432741"/>
            <a:ext cx="2071670" cy="64252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4662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395536" y="1037049"/>
            <a:ext cx="79928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To, </a:t>
            </a:r>
            <a:r>
              <a:rPr lang="pl-PL" b="1" dirty="0">
                <a:solidFill>
                  <a:srgbClr val="FFFF00"/>
                </a:solidFill>
                <a:latin typeface="Calibri" panose="020F0502020204030204" pitchFamily="34" charset="0"/>
              </a:rPr>
              <a:t>co podoba się Lucyferowi </a:t>
            </a:r>
            <a:r>
              <a:rPr lang="pl-PL" dirty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  <a:r>
              <a:rPr lang="pl-PL" b="1" dirty="0">
                <a:solidFill>
                  <a:srgbClr val="FFFF00"/>
                </a:solidFill>
                <a:latin typeface="Calibri" panose="020F0502020204030204" pitchFamily="34" charset="0"/>
              </a:rPr>
              <a:t>( z niektórych egzorcyzmów )</a:t>
            </a:r>
            <a:endParaRPr lang="pl-PL" dirty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pPr lvl="1"/>
            <a:r>
              <a:rPr lang="pl-PL" dirty="0">
                <a:latin typeface="Calibri" panose="020F0502020204030204" pitchFamily="34" charset="0"/>
              </a:rPr>
              <a:t>1. Komunia Święta udzielana na rękę</a:t>
            </a:r>
          </a:p>
          <a:p>
            <a:pPr lvl="1"/>
            <a:r>
              <a:rPr lang="pl-PL" dirty="0">
                <a:latin typeface="Calibri" panose="020F0502020204030204" pitchFamily="34" charset="0"/>
              </a:rPr>
              <a:t>2. Skąpe stroje</a:t>
            </a:r>
          </a:p>
          <a:p>
            <a:pPr lvl="1"/>
            <a:r>
              <a:rPr lang="pl-PL" dirty="0">
                <a:latin typeface="Calibri" panose="020F0502020204030204" pitchFamily="34" charset="0"/>
              </a:rPr>
              <a:t>3. Telewizja</a:t>
            </a:r>
          </a:p>
          <a:p>
            <a:pPr lvl="1"/>
            <a:r>
              <a:rPr lang="pl-PL" dirty="0">
                <a:latin typeface="Calibri" panose="020F0502020204030204" pitchFamily="34" charset="0"/>
              </a:rPr>
              <a:t>4. Dyskoteki...</a:t>
            </a:r>
          </a:p>
          <a:p>
            <a:pPr lvl="1"/>
            <a:r>
              <a:rPr lang="pl-PL" dirty="0">
                <a:latin typeface="Calibri" panose="020F0502020204030204" pitchFamily="34" charset="0"/>
              </a:rPr>
              <a:t>5. Rozwody... separacje małżonków</a:t>
            </a:r>
          </a:p>
          <a:p>
            <a:pPr lvl="1"/>
            <a:r>
              <a:rPr lang="pl-PL" dirty="0">
                <a:latin typeface="Calibri" panose="020F0502020204030204" pitchFamily="34" charset="0"/>
              </a:rPr>
              <a:t>6. Aborcja... zabijanie niewiniątek...!</a:t>
            </a:r>
          </a:p>
          <a:p>
            <a:pPr lvl="1"/>
            <a:r>
              <a:rPr lang="pl-PL" dirty="0">
                <a:latin typeface="Calibri" panose="020F0502020204030204" pitchFamily="34" charset="0"/>
              </a:rPr>
              <a:t>7. Narkotyki</a:t>
            </a:r>
          </a:p>
          <a:p>
            <a:r>
              <a:rPr lang="pl-PL" dirty="0">
                <a:latin typeface="Calibri" panose="020F0502020204030204" pitchFamily="34" charset="0"/>
              </a:rPr>
              <a:t> </a:t>
            </a:r>
          </a:p>
          <a:p>
            <a:r>
              <a:rPr lang="pl-PL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To, </a:t>
            </a:r>
            <a:r>
              <a:rPr lang="pl-PL" b="1" dirty="0">
                <a:solidFill>
                  <a:srgbClr val="FFFF00"/>
                </a:solidFill>
                <a:latin typeface="Calibri" panose="020F0502020204030204" pitchFamily="34" charset="0"/>
              </a:rPr>
              <a:t>co nie podoba się Lucyferowi (z niektórych egzorcyzmów)</a:t>
            </a:r>
            <a:endParaRPr lang="pl-PL" dirty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pPr lvl="1" algn="just"/>
            <a:r>
              <a:rPr lang="pl-PL" dirty="0">
                <a:latin typeface="Calibri" panose="020F0502020204030204" pitchFamily="34" charset="0"/>
              </a:rPr>
              <a:t>1. </a:t>
            </a:r>
            <a:r>
              <a:rPr lang="pl-PL" b="1" dirty="0">
                <a:solidFill>
                  <a:srgbClr val="FFFF00"/>
                </a:solidFill>
                <a:latin typeface="Calibri" panose="020F0502020204030204" pitchFamily="34" charset="0"/>
              </a:rPr>
              <a:t>Spowiedź</a:t>
            </a:r>
            <a:r>
              <a:rPr lang="pl-PL" b="1" dirty="0">
                <a:latin typeface="Calibri" panose="020F0502020204030204" pitchFamily="34" charset="0"/>
              </a:rPr>
              <a:t> .. co za głupi wynalazek...</a:t>
            </a:r>
            <a:r>
              <a:rPr lang="pl-PL" dirty="0">
                <a:latin typeface="Calibri" panose="020F0502020204030204" pitchFamily="34" charset="0"/>
              </a:rPr>
              <a:t>Ależ mnie ona boli, </a:t>
            </a:r>
          </a:p>
          <a:p>
            <a:pPr lvl="1" algn="just"/>
            <a:r>
              <a:rPr lang="pl-PL" dirty="0">
                <a:latin typeface="Calibri" panose="020F0502020204030204" pitchFamily="34" charset="0"/>
              </a:rPr>
              <a:t>2. Posiłek, gdzie spożywacie </a:t>
            </a:r>
            <a:r>
              <a:rPr lang="pl-PL" b="1" dirty="0">
                <a:latin typeface="Calibri" panose="020F0502020204030204" pitchFamily="34" charset="0"/>
              </a:rPr>
              <a:t>Ciało i Krew Tego Ukrzyżowanego, </a:t>
            </a:r>
            <a:r>
              <a:rPr lang="pl-PL" dirty="0">
                <a:latin typeface="Calibri" panose="020F0502020204030204" pitchFamily="34" charset="0"/>
              </a:rPr>
              <a:t> Którego ja zabiłem</a:t>
            </a:r>
            <a:r>
              <a:rPr lang="pl-PL" dirty="0" smtClean="0">
                <a:latin typeface="Calibri" panose="020F0502020204030204" pitchFamily="34" charset="0"/>
              </a:rPr>
              <a:t>... </a:t>
            </a:r>
            <a:r>
              <a:rPr lang="pl-PL" dirty="0" smtClean="0">
                <a:solidFill>
                  <a:srgbClr val="FFFF00"/>
                </a:solidFill>
                <a:latin typeface="Calibri" panose="020F0502020204030204" pitchFamily="34" charset="0"/>
              </a:rPr>
              <a:t>(Eucharystia)</a:t>
            </a:r>
            <a:endParaRPr lang="pl-PL" dirty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pPr lvl="1" algn="just"/>
            <a:r>
              <a:rPr lang="pl-PL" dirty="0">
                <a:latin typeface="Calibri" panose="020F0502020204030204" pitchFamily="34" charset="0"/>
              </a:rPr>
              <a:t>3. Jakże niedorzeczni są ci, którzy tracą wiele godzin dniem i nocą na kolanach, </a:t>
            </a:r>
            <a:r>
              <a:rPr lang="pl-PL" b="1" dirty="0">
                <a:latin typeface="Calibri" panose="020F0502020204030204" pitchFamily="34" charset="0"/>
              </a:rPr>
              <a:t>aby </a:t>
            </a:r>
            <a:r>
              <a:rPr lang="pl-PL" b="1" dirty="0">
                <a:solidFill>
                  <a:srgbClr val="FFFF00"/>
                </a:solidFill>
                <a:latin typeface="Calibri" panose="020F0502020204030204" pitchFamily="34" charset="0"/>
              </a:rPr>
              <a:t>adorować </a:t>
            </a:r>
            <a:r>
              <a:rPr lang="pl-PL" b="1" dirty="0">
                <a:latin typeface="Calibri" panose="020F0502020204030204" pitchFamily="34" charset="0"/>
              </a:rPr>
              <a:t>ten kawałek Chleba</a:t>
            </a:r>
            <a:endParaRPr lang="pl-PL" dirty="0">
              <a:latin typeface="Calibri" panose="020F0502020204030204" pitchFamily="34" charset="0"/>
            </a:endParaRPr>
          </a:p>
          <a:p>
            <a:pPr lvl="1" algn="just"/>
            <a:r>
              <a:rPr lang="pl-PL" dirty="0">
                <a:latin typeface="Calibri" panose="020F0502020204030204" pitchFamily="34" charset="0"/>
              </a:rPr>
              <a:t>4. </a:t>
            </a:r>
            <a:r>
              <a:rPr lang="pl-PL" b="1" dirty="0">
                <a:latin typeface="Calibri" panose="020F0502020204030204" pitchFamily="34" charset="0"/>
              </a:rPr>
              <a:t>Nienawidzę </a:t>
            </a:r>
            <a:r>
              <a:rPr lang="pl-PL" b="1" dirty="0">
                <a:solidFill>
                  <a:srgbClr val="FFFF00"/>
                </a:solidFill>
                <a:latin typeface="Calibri" panose="020F0502020204030204" pitchFamily="34" charset="0"/>
              </a:rPr>
              <a:t>Różańca...</a:t>
            </a:r>
            <a:r>
              <a:rPr lang="pl-PL" dirty="0">
                <a:latin typeface="Calibri" panose="020F0502020204030204" pitchFamily="34" charset="0"/>
              </a:rPr>
              <a:t>ten zniszczony wstrętny sprzęt</a:t>
            </a:r>
          </a:p>
          <a:p>
            <a:pPr lvl="1" algn="just"/>
            <a:r>
              <a:rPr lang="pl-PL" dirty="0">
                <a:latin typeface="Calibri" panose="020F0502020204030204" pitchFamily="34" charset="0"/>
              </a:rPr>
              <a:t>5. Największym złem dla mnie w tym czasie, są nieustanne </a:t>
            </a:r>
            <a:r>
              <a:rPr lang="pl-PL" b="1" dirty="0">
                <a:latin typeface="Calibri" panose="020F0502020204030204" pitchFamily="34" charset="0"/>
              </a:rPr>
              <a:t>Obecności</a:t>
            </a:r>
            <a:r>
              <a:rPr lang="pl-PL" dirty="0">
                <a:latin typeface="Calibri" panose="020F0502020204030204" pitchFamily="34" charset="0"/>
              </a:rPr>
              <a:t> (</a:t>
            </a:r>
            <a:r>
              <a:rPr lang="pl-PL" i="1" dirty="0">
                <a:latin typeface="Calibri" panose="020F0502020204030204" pitchFamily="34" charset="0"/>
              </a:rPr>
              <a:t>objawienia)</a:t>
            </a:r>
            <a:endParaRPr lang="pl-PL" dirty="0">
              <a:latin typeface="Calibri" panose="020F0502020204030204" pitchFamily="34" charset="0"/>
            </a:endParaRPr>
          </a:p>
          <a:p>
            <a:pPr lvl="1" algn="just"/>
            <a:r>
              <a:rPr lang="pl-PL" dirty="0">
                <a:latin typeface="Calibri" panose="020F0502020204030204" pitchFamily="34" charset="0"/>
              </a:rPr>
              <a:t>6. Jednak tym, co mnie niszczy najbardziej, to ośle posłuszeństwo temu </a:t>
            </a:r>
            <a:r>
              <a:rPr lang="pl-PL" b="1" dirty="0">
                <a:latin typeface="Calibri" panose="020F0502020204030204" pitchFamily="34" charset="0"/>
              </a:rPr>
              <a:t>Człowiekowi ubranemu na biało </a:t>
            </a:r>
            <a:r>
              <a:rPr lang="pl-PL" i="1" dirty="0">
                <a:latin typeface="Calibri" panose="020F0502020204030204" pitchFamily="34" charset="0"/>
              </a:rPr>
              <a:t>(Papieżowi)</a:t>
            </a:r>
            <a:endParaRPr lang="pl-PL" dirty="0">
              <a:latin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816" y="953074"/>
            <a:ext cx="1656184" cy="2900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ostokąt 4"/>
          <p:cNvSpPr/>
          <p:nvPr/>
        </p:nvSpPr>
        <p:spPr>
          <a:xfrm>
            <a:off x="467544" y="114334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i="1" dirty="0">
                <a:solidFill>
                  <a:srgbClr val="FFFF00"/>
                </a:solidFill>
                <a:latin typeface="Calibri" panose="020F0502020204030204" pitchFamily="34" charset="0"/>
              </a:rPr>
              <a:t>Niezamierzone pouczenia złego ducha podczas egzorcyzmów</a:t>
            </a:r>
            <a:r>
              <a:rPr lang="pl-PL" sz="2400" b="1" dirty="0">
                <a:solidFill>
                  <a:srgbClr val="FFFF00"/>
                </a:solidFill>
                <a:latin typeface="Calibri" panose="020F0502020204030204" pitchFamily="34" charset="0"/>
              </a:rPr>
              <a:t/>
            </a:r>
            <a:br>
              <a:rPr lang="pl-PL" sz="2400" b="1" dirty="0">
                <a:solidFill>
                  <a:srgbClr val="FFFF00"/>
                </a:solidFill>
                <a:latin typeface="Calibri" panose="020F0502020204030204" pitchFamily="34" charset="0"/>
              </a:rPr>
            </a:br>
            <a:r>
              <a:rPr lang="pl-PL" sz="24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Egzorcysta </a:t>
            </a:r>
            <a:r>
              <a:rPr lang="pl-PL" sz="2400" b="1" dirty="0">
                <a:solidFill>
                  <a:srgbClr val="FFFF00"/>
                </a:solidFill>
                <a:latin typeface="Calibri" panose="020F0502020204030204" pitchFamily="34" charset="0"/>
              </a:rPr>
              <a:t>ks. </a:t>
            </a:r>
            <a:r>
              <a:rPr lang="pl-PL" sz="2400" b="1" dirty="0" err="1" smtClean="0">
                <a:solidFill>
                  <a:srgbClr val="FFFF00"/>
                </a:solidFill>
                <a:latin typeface="Calibri" panose="020F0502020204030204" pitchFamily="34" charset="0"/>
              </a:rPr>
              <a:t>Pellegrino</a:t>
            </a:r>
            <a:r>
              <a:rPr lang="pl-PL" sz="24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  <a:r>
              <a:rPr lang="pl-PL" sz="2400" b="1" dirty="0" err="1">
                <a:solidFill>
                  <a:srgbClr val="FFFF00"/>
                </a:solidFill>
                <a:latin typeface="Calibri" panose="020F0502020204030204" pitchFamily="34" charset="0"/>
              </a:rPr>
              <a:t>Eretti</a:t>
            </a:r>
            <a:endParaRPr lang="pl-PL" sz="2400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45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83768" y="620688"/>
            <a:ext cx="5904656" cy="2362274"/>
          </a:xfrm>
        </p:spPr>
        <p:txBody>
          <a:bodyPr/>
          <a:lstStyle/>
          <a:p>
            <a:pPr algn="r"/>
            <a:r>
              <a:rPr lang="pl-PL" sz="3600" dirty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  <a:t>Czy nie </a:t>
            </a:r>
            <a:r>
              <a:rPr lang="pl-PL" sz="3600" dirty="0" smtClean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  <a:t>należy</a:t>
            </a:r>
            <a:br>
              <a:rPr lang="pl-PL" sz="3600" dirty="0" smtClean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</a:br>
            <a:r>
              <a:rPr lang="pl-PL" sz="3600" dirty="0" smtClean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  <a:t>postawić pytania</a:t>
            </a:r>
            <a:br>
              <a:rPr lang="pl-PL" sz="3600" dirty="0" smtClean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</a:br>
            <a:r>
              <a:rPr lang="pl-PL" sz="3600" dirty="0" smtClean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  <a:t>o wynagrodzenie</a:t>
            </a:r>
            <a:br>
              <a:rPr lang="pl-PL" sz="3600" dirty="0" smtClean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</a:br>
            <a:r>
              <a:rPr lang="pl-PL" sz="3600" dirty="0" smtClean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  <a:t>w </a:t>
            </a:r>
            <a:r>
              <a:rPr lang="pl-PL" sz="3600" dirty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  <a:t>Pierwsze Soboty Miesiąca</a:t>
            </a:r>
            <a:r>
              <a:rPr lang="pl-PL" sz="3600" dirty="0" smtClean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  <a:t>?</a:t>
            </a:r>
            <a:endParaRPr lang="pl-PL" dirty="0">
              <a:solidFill>
                <a:srgbClr val="FFFF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2996952"/>
            <a:ext cx="8229600" cy="3528392"/>
          </a:xfrm>
        </p:spPr>
        <p:txBody>
          <a:bodyPr/>
          <a:lstStyle/>
          <a:p>
            <a:pPr algn="just">
              <a:buFontTx/>
              <a:buChar char="-"/>
            </a:pPr>
            <a:r>
              <a:rPr lang="pl-PL" sz="2800" b="1" dirty="0" smtClean="0">
                <a:effectLst/>
                <a:latin typeface="Calibri" pitchFamily="34" charset="0"/>
                <a:cs typeface="Calibri" pitchFamily="34" charset="0"/>
              </a:rPr>
              <a:t>8 </a:t>
            </a:r>
            <a:r>
              <a:rPr lang="pl-PL" sz="2800" b="1" dirty="0">
                <a:effectLst/>
                <a:latin typeface="Calibri" pitchFamily="34" charset="0"/>
                <a:cs typeface="Calibri" pitchFamily="34" charset="0"/>
              </a:rPr>
              <a:t>grudnia</a:t>
            </a:r>
            <a:r>
              <a:rPr lang="pl-PL" sz="2800" dirty="0">
                <a:effectLst/>
                <a:latin typeface="Calibri" pitchFamily="34" charset="0"/>
                <a:cs typeface="Calibri" pitchFamily="34" charset="0"/>
              </a:rPr>
              <a:t> - </a:t>
            </a:r>
            <a:r>
              <a:rPr lang="pl-PL" sz="2400" dirty="0">
                <a:effectLst/>
                <a:latin typeface="Calibri" pitchFamily="34" charset="0"/>
                <a:cs typeface="Calibri" pitchFamily="34" charset="0"/>
              </a:rPr>
              <a:t>Uroczystość </a:t>
            </a:r>
            <a:r>
              <a:rPr lang="pl-PL" sz="2400" dirty="0" err="1" smtClean="0">
                <a:effectLst/>
                <a:latin typeface="Calibri" pitchFamily="34" charset="0"/>
                <a:cs typeface="Calibri" pitchFamily="34" charset="0"/>
              </a:rPr>
              <a:t>Niep</a:t>
            </a:r>
            <a:r>
              <a:rPr lang="pl-PL" sz="2400" dirty="0" smtClean="0">
                <a:effectLst/>
                <a:latin typeface="Calibri" pitchFamily="34" charset="0"/>
                <a:cs typeface="Calibri" pitchFamily="34" charset="0"/>
              </a:rPr>
              <a:t>. </a:t>
            </a:r>
            <a:r>
              <a:rPr lang="pl-PL" sz="2400" dirty="0">
                <a:effectLst/>
                <a:latin typeface="Calibri" pitchFamily="34" charset="0"/>
                <a:cs typeface="Calibri" pitchFamily="34" charset="0"/>
              </a:rPr>
              <a:t>Poczęcia </a:t>
            </a:r>
            <a:r>
              <a:rPr lang="pl-PL" sz="2400" dirty="0" smtClean="0">
                <a:effectLst/>
                <a:latin typeface="Calibri" pitchFamily="34" charset="0"/>
                <a:cs typeface="Calibri" pitchFamily="34" charset="0"/>
              </a:rPr>
              <a:t>NMP</a:t>
            </a:r>
          </a:p>
          <a:p>
            <a:pPr algn="just">
              <a:buFontTx/>
              <a:buChar char="-"/>
            </a:pPr>
            <a:r>
              <a:rPr lang="pl-PL" sz="2800" b="1" dirty="0" smtClean="0">
                <a:effectLst/>
                <a:latin typeface="Calibri" pitchFamily="34" charset="0"/>
                <a:cs typeface="Calibri" pitchFamily="34" charset="0"/>
              </a:rPr>
              <a:t>9 grudnia (2012)</a:t>
            </a:r>
            <a:r>
              <a:rPr lang="pl-PL" sz="2800" dirty="0" smtClean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pl-PL" sz="2400" dirty="0">
                <a:effectLst/>
                <a:latin typeface="Calibri" pitchFamily="34" charset="0"/>
                <a:cs typeface="Calibri" pitchFamily="34" charset="0"/>
              </a:rPr>
              <a:t>- zamach na Królową </a:t>
            </a:r>
            <a:r>
              <a:rPr lang="pl-PL" sz="2400" dirty="0" smtClean="0">
                <a:effectLst/>
                <a:latin typeface="Calibri" pitchFamily="34" charset="0"/>
                <a:cs typeface="Calibri" pitchFamily="34" charset="0"/>
              </a:rPr>
              <a:t>Polski</a:t>
            </a:r>
          </a:p>
          <a:p>
            <a:pPr algn="just">
              <a:buFontTx/>
              <a:buChar char="-"/>
            </a:pPr>
            <a:r>
              <a:rPr lang="pl-PL" sz="2800" b="1" dirty="0" smtClean="0">
                <a:effectLst/>
                <a:latin typeface="Calibri" pitchFamily="34" charset="0"/>
                <a:cs typeface="Calibri" pitchFamily="34" charset="0"/>
              </a:rPr>
              <a:t>10 </a:t>
            </a:r>
            <a:r>
              <a:rPr lang="pl-PL" sz="2800" b="1" dirty="0">
                <a:effectLst/>
                <a:latin typeface="Calibri" pitchFamily="34" charset="0"/>
                <a:cs typeface="Calibri" pitchFamily="34" charset="0"/>
              </a:rPr>
              <a:t>grudnia </a:t>
            </a:r>
            <a:r>
              <a:rPr lang="pl-PL" sz="2800" dirty="0">
                <a:effectLst/>
                <a:latin typeface="Calibri" pitchFamily="34" charset="0"/>
                <a:cs typeface="Calibri" pitchFamily="34" charset="0"/>
              </a:rPr>
              <a:t> - </a:t>
            </a:r>
            <a:r>
              <a:rPr lang="pl-PL" sz="2400" dirty="0">
                <a:effectLst/>
                <a:latin typeface="Calibri" pitchFamily="34" charset="0"/>
                <a:cs typeface="Calibri" pitchFamily="34" charset="0"/>
              </a:rPr>
              <a:t>przesłanie Matki Bożej dotyczące Pierwszych Sobót </a:t>
            </a:r>
            <a:r>
              <a:rPr lang="pl-PL" sz="2400" dirty="0" smtClean="0">
                <a:effectLst/>
                <a:latin typeface="Calibri" pitchFamily="34" charset="0"/>
                <a:cs typeface="Calibri" pitchFamily="34" charset="0"/>
              </a:rPr>
              <a:t>Miesiąca</a:t>
            </a:r>
            <a:endParaRPr lang="pl-PL" sz="2800" dirty="0">
              <a:effectLst/>
              <a:latin typeface="Calibri" pitchFamily="34" charset="0"/>
              <a:cs typeface="Calibri" pitchFamily="34" charset="0"/>
            </a:endParaRPr>
          </a:p>
          <a:p>
            <a:pPr marL="0" indent="0" algn="just">
              <a:buNone/>
            </a:pPr>
            <a:r>
              <a:rPr lang="pl-PL" sz="2000" dirty="0" smtClean="0">
                <a:effectLst/>
                <a:latin typeface="Calibri" pitchFamily="34" charset="0"/>
                <a:cs typeface="Calibri" pitchFamily="34" charset="0"/>
              </a:rPr>
              <a:t>(przekazane </a:t>
            </a:r>
            <a:r>
              <a:rPr lang="pl-PL" sz="2000" dirty="0">
                <a:effectLst/>
                <a:latin typeface="Calibri" pitchFamily="34" charset="0"/>
                <a:cs typeface="Calibri" pitchFamily="34" charset="0"/>
              </a:rPr>
              <a:t>Siostrze Łucji </a:t>
            </a:r>
            <a:r>
              <a:rPr lang="pl-PL" sz="2000" dirty="0" smtClean="0">
                <a:effectLst/>
                <a:latin typeface="Calibri" pitchFamily="34" charset="0"/>
                <a:cs typeface="Calibri" pitchFamily="34" charset="0"/>
              </a:rPr>
              <a:t>w </a:t>
            </a:r>
            <a:r>
              <a:rPr lang="pl-PL" sz="2000" dirty="0">
                <a:effectLst/>
                <a:latin typeface="Calibri" pitchFamily="34" charset="0"/>
                <a:cs typeface="Calibri" pitchFamily="34" charset="0"/>
              </a:rPr>
              <a:t>klasztorze w Pontevedra (10 grudnia 1925 r</a:t>
            </a:r>
            <a:r>
              <a:rPr lang="pl-PL" sz="2000" dirty="0" smtClean="0">
                <a:effectLst/>
                <a:latin typeface="Calibri" pitchFamily="34" charset="0"/>
                <a:cs typeface="Calibri" pitchFamily="34" charset="0"/>
              </a:rPr>
              <a:t>.)</a:t>
            </a:r>
          </a:p>
          <a:p>
            <a:pPr algn="just">
              <a:buFontTx/>
              <a:buChar char="-"/>
            </a:pPr>
            <a:r>
              <a:rPr lang="pl-PL" sz="2800" b="1" dirty="0" smtClean="0">
                <a:effectLst/>
                <a:latin typeface="Calibri" pitchFamily="34" charset="0"/>
                <a:cs typeface="Calibri" pitchFamily="34" charset="0"/>
              </a:rPr>
              <a:t>Czas adwentu </a:t>
            </a:r>
            <a:r>
              <a:rPr lang="pl-PL" sz="2400" dirty="0" smtClean="0">
                <a:effectLst/>
                <a:latin typeface="Calibri" pitchFamily="34" charset="0"/>
                <a:cs typeface="Calibri" pitchFamily="34" charset="0"/>
              </a:rPr>
              <a:t>– okres przygotowania do Bożego Narodzenia</a:t>
            </a:r>
          </a:p>
          <a:p>
            <a:pPr>
              <a:buFontTx/>
              <a:buChar char="-"/>
            </a:pPr>
            <a:r>
              <a:rPr lang="pl-PL" sz="2000" b="1" dirty="0" smtClean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  <a:t>Kończy się IV rok WNF poświęcony wynagrodzeniu </a:t>
            </a:r>
            <a:r>
              <a:rPr lang="pl-PL" sz="2000" b="1" dirty="0" err="1" smtClean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  <a:t>Niep</a:t>
            </a:r>
            <a:r>
              <a:rPr lang="pl-PL" sz="2000" b="1" dirty="0" smtClean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  <a:t>. Sercu Maryi</a:t>
            </a:r>
            <a:endParaRPr lang="pl-PL" sz="2000" b="1" dirty="0">
              <a:solidFill>
                <a:srgbClr val="FFFF0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 descr="C:\Users\Krzysztof\Documents\SEKRETARIAF FATIMSKI\ROK 2013\FOTO S. Łucja\S Lucja  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8680"/>
            <a:ext cx="1180636" cy="1633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ttp://www.sosnowiecfakty.pl/images/news/MatkaBoskaCzestochows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237" y="548680"/>
            <a:ext cx="2178512" cy="1633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46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55776" y="764704"/>
            <a:ext cx="5482952" cy="1143000"/>
          </a:xfrm>
        </p:spPr>
        <p:txBody>
          <a:bodyPr/>
          <a:lstStyle/>
          <a:p>
            <a:pPr algn="l"/>
            <a:r>
              <a:rPr lang="pl-PL" dirty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  <a:t>Dlaczego </a:t>
            </a:r>
            <a:r>
              <a:rPr lang="pl-PL" dirty="0" smtClean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  <a:t>pięć</a:t>
            </a:r>
            <a:br>
              <a:rPr lang="pl-PL" dirty="0" smtClean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</a:br>
            <a:r>
              <a:rPr lang="pl-PL" dirty="0" smtClean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  <a:t>pierwszych </a:t>
            </a:r>
            <a:r>
              <a:rPr lang="pl-PL" dirty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  <a:t>sobót?</a:t>
            </a:r>
            <a:endParaRPr lang="pl-PL" dirty="0">
              <a:solidFill>
                <a:srgbClr val="FFFF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864" y="2608312"/>
            <a:ext cx="8229600" cy="3989040"/>
          </a:xfrm>
        </p:spPr>
        <p:txBody>
          <a:bodyPr/>
          <a:lstStyle/>
          <a:p>
            <a:pPr marL="0" indent="0" algn="just">
              <a:buNone/>
            </a:pPr>
            <a:r>
              <a:rPr lang="pl-PL" sz="2400" b="1" dirty="0" smtClean="0">
                <a:effectLst/>
                <a:latin typeface="Calibri" pitchFamily="34" charset="0"/>
                <a:cs typeface="Calibri" pitchFamily="34" charset="0"/>
              </a:rPr>
              <a:t>	Jest </a:t>
            </a:r>
            <a:r>
              <a:rPr lang="pl-PL" sz="2400" b="1" dirty="0">
                <a:effectLst/>
                <a:latin typeface="Calibri" pitchFamily="34" charset="0"/>
                <a:cs typeface="Calibri" pitchFamily="34" charset="0"/>
              </a:rPr>
              <a:t>pięć rodzajów obelg i bluźnierstw wypowiadanych przeciwko Niepokalanemu Sercu Maryi</a:t>
            </a:r>
            <a:r>
              <a:rPr lang="pl-PL" sz="2400" b="1" dirty="0" smtClean="0">
                <a:effectLst/>
                <a:latin typeface="Calibri" pitchFamily="34" charset="0"/>
                <a:cs typeface="Calibri" pitchFamily="34" charset="0"/>
              </a:rPr>
              <a:t>.</a:t>
            </a:r>
          </a:p>
          <a:p>
            <a:pPr marL="0" indent="0">
              <a:buNone/>
            </a:pPr>
            <a:r>
              <a:rPr lang="pl-PL" sz="2400" b="1" dirty="0" smtClean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  <a:t>1</a:t>
            </a:r>
            <a:r>
              <a:rPr lang="pl-PL" sz="2400" dirty="0" smtClean="0">
                <a:effectLst/>
                <a:latin typeface="Calibri" pitchFamily="34" charset="0"/>
                <a:cs typeface="Calibri" pitchFamily="34" charset="0"/>
              </a:rPr>
              <a:t>. Bluźnierstwa przeciw Niepokalanemu Poczęciu.</a:t>
            </a:r>
            <a:br>
              <a:rPr lang="pl-PL" sz="2400" dirty="0" smtClean="0">
                <a:effectLst/>
                <a:latin typeface="Calibri" pitchFamily="34" charset="0"/>
                <a:cs typeface="Calibri" pitchFamily="34" charset="0"/>
              </a:rPr>
            </a:br>
            <a:r>
              <a:rPr lang="pl-PL" sz="2400" b="1" dirty="0" smtClean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  <a:t>2</a:t>
            </a:r>
            <a:r>
              <a:rPr lang="pl-PL" sz="2400" dirty="0" smtClean="0">
                <a:effectLst/>
                <a:latin typeface="Calibri" pitchFamily="34" charset="0"/>
                <a:cs typeface="Calibri" pitchFamily="34" charset="0"/>
              </a:rPr>
              <a:t>. Przeciwko Jej Dziewictwu.</a:t>
            </a:r>
            <a:br>
              <a:rPr lang="pl-PL" sz="2400" dirty="0" smtClean="0">
                <a:effectLst/>
                <a:latin typeface="Calibri" pitchFamily="34" charset="0"/>
                <a:cs typeface="Calibri" pitchFamily="34" charset="0"/>
              </a:rPr>
            </a:br>
            <a:r>
              <a:rPr lang="pl-PL" sz="2400" b="1" dirty="0" smtClean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  <a:t>3</a:t>
            </a:r>
            <a:r>
              <a:rPr lang="pl-PL" sz="2400" dirty="0" smtClean="0">
                <a:effectLst/>
                <a:latin typeface="Calibri" pitchFamily="34" charset="0"/>
                <a:cs typeface="Calibri" pitchFamily="34" charset="0"/>
              </a:rPr>
              <a:t>. Przeciwko Bożemu Macierzyństwu.</a:t>
            </a:r>
            <a:br>
              <a:rPr lang="pl-PL" sz="2400" dirty="0" smtClean="0">
                <a:effectLst/>
                <a:latin typeface="Calibri" pitchFamily="34" charset="0"/>
                <a:cs typeface="Calibri" pitchFamily="34" charset="0"/>
              </a:rPr>
            </a:br>
            <a:r>
              <a:rPr lang="pl-PL" sz="2400" b="1" dirty="0" smtClean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  <a:t>4</a:t>
            </a:r>
            <a:r>
              <a:rPr lang="pl-PL" sz="2400" dirty="0" smtClean="0">
                <a:effectLst/>
                <a:latin typeface="Calibri" pitchFamily="34" charset="0"/>
                <a:cs typeface="Calibri" pitchFamily="34" charset="0"/>
              </a:rPr>
              <a:t>. Bluźnierstwa tych, którzy starają się otwarcie zaszczepić w sercach dzieci obojętność, wzgardę, a nawet nienawiść do tej Niepokalanej Matki.</a:t>
            </a:r>
            <a:br>
              <a:rPr lang="pl-PL" sz="2400" dirty="0" smtClean="0">
                <a:effectLst/>
                <a:latin typeface="Calibri" pitchFamily="34" charset="0"/>
                <a:cs typeface="Calibri" pitchFamily="34" charset="0"/>
              </a:rPr>
            </a:br>
            <a:r>
              <a:rPr lang="pl-PL" sz="2400" b="1" dirty="0" smtClean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  <a:t>5</a:t>
            </a:r>
            <a:r>
              <a:rPr lang="pl-PL" sz="2400" dirty="0" smtClean="0">
                <a:effectLst/>
                <a:latin typeface="Calibri" pitchFamily="34" charset="0"/>
                <a:cs typeface="Calibri" pitchFamily="34" charset="0"/>
              </a:rPr>
              <a:t>. Bluźnierstwa tych, którzy urągają Jej bezpośrednio w Jej świętych wizerunkach. </a:t>
            </a:r>
            <a:endParaRPr lang="pl-PL" sz="2400" dirty="0"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122" name="Picture 2" descr="C:\Users\Krzysztof\Documents\SEKRETARIAF FATIMSKI\ROK 2013\FOTO FATIMA\Pict. 14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1518266" cy="210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72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4427984" y="404664"/>
            <a:ext cx="4572000" cy="63401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b="1" dirty="0">
                <a:solidFill>
                  <a:srgbClr val="FFFF00"/>
                </a:solidFill>
              </a:rPr>
              <a:t>Tematy Wielkiej Nowenny Fatimskiej:</a:t>
            </a:r>
          </a:p>
          <a:p>
            <a:endParaRPr lang="pl-PL" sz="1400" b="1" dirty="0"/>
          </a:p>
          <a:p>
            <a:r>
              <a:rPr lang="pl-PL" sz="1400" b="1" dirty="0"/>
              <a:t>1. PEWNI  ZWYCIĘSTWA (2009)</a:t>
            </a:r>
          </a:p>
          <a:p>
            <a:r>
              <a:rPr lang="pl-PL" sz="1400" dirty="0"/>
              <a:t>konfrontacja z cywilizacją śmierci</a:t>
            </a:r>
          </a:p>
          <a:p>
            <a:endParaRPr lang="pl-PL" sz="1400" b="1" dirty="0"/>
          </a:p>
          <a:p>
            <a:r>
              <a:rPr lang="pl-PL" sz="1400" b="1" dirty="0"/>
              <a:t>2. BEZPIECZNI NA KRAWĘDZI CZASU (2010)</a:t>
            </a:r>
          </a:p>
          <a:p>
            <a:r>
              <a:rPr lang="pl-PL" sz="1400" dirty="0"/>
              <a:t>zawsze przy Maryi</a:t>
            </a:r>
          </a:p>
          <a:p>
            <a:endParaRPr lang="pl-PL" sz="1400" b="1" dirty="0"/>
          </a:p>
          <a:p>
            <a:r>
              <a:rPr lang="pl-PL" sz="1400" b="1" dirty="0"/>
              <a:t>3. WIĘCEJ NIŻ DOCZESNOŚĆ (2011)</a:t>
            </a:r>
          </a:p>
          <a:p>
            <a:r>
              <a:rPr lang="pl-PL" sz="1400" dirty="0"/>
              <a:t>jest niebo, jest piekło, jest czyściec</a:t>
            </a:r>
          </a:p>
          <a:p>
            <a:r>
              <a:rPr lang="pl-PL" sz="1400" b="1" dirty="0"/>
              <a:t> </a:t>
            </a:r>
          </a:p>
          <a:p>
            <a:r>
              <a:rPr lang="pl-PL" sz="1400" b="1" dirty="0"/>
              <a:t>4. NIE ŻYJEMY DLA SIEBIE (2012)</a:t>
            </a:r>
          </a:p>
          <a:p>
            <a:r>
              <a:rPr lang="pl-PL" sz="1400" dirty="0"/>
              <a:t>wynagradzanie za grzechy świata</a:t>
            </a:r>
          </a:p>
          <a:p>
            <a:endParaRPr lang="pl-PL" sz="1400" b="1" dirty="0"/>
          </a:p>
          <a:p>
            <a:r>
              <a:rPr lang="pl-PL" sz="1400" b="1" dirty="0"/>
              <a:t>5. EUCHARYSTYCZNY KLUCZ (2013)</a:t>
            </a:r>
          </a:p>
          <a:p>
            <a:r>
              <a:rPr lang="pl-PL" sz="1400" dirty="0"/>
              <a:t>cud na cudami, który zmienia wszystko</a:t>
            </a:r>
          </a:p>
          <a:p>
            <a:endParaRPr lang="pl-PL" sz="1400" b="1" dirty="0"/>
          </a:p>
          <a:p>
            <a:r>
              <a:rPr lang="pl-PL" sz="1400" b="1" dirty="0"/>
              <a:t>6. ZAPRASZANI DO NIEBA (2014)</a:t>
            </a:r>
          </a:p>
          <a:p>
            <a:r>
              <a:rPr lang="pl-PL" sz="1400" dirty="0"/>
              <a:t>jednak różaniec, szkaplerz, sznur pokutny</a:t>
            </a:r>
          </a:p>
          <a:p>
            <a:endParaRPr lang="pl-PL" sz="1400" b="1" dirty="0"/>
          </a:p>
          <a:p>
            <a:r>
              <a:rPr lang="pl-PL" sz="1400" b="1" dirty="0"/>
              <a:t>7. POTĘGA RODZINY (2015)</a:t>
            </a:r>
          </a:p>
          <a:p>
            <a:r>
              <a:rPr lang="pl-PL" sz="1400" dirty="0"/>
              <a:t>domowy Kościół, którego nie przemogą bramy piekła</a:t>
            </a:r>
          </a:p>
          <a:p>
            <a:endParaRPr lang="pl-PL" sz="1400" b="1" dirty="0"/>
          </a:p>
          <a:p>
            <a:r>
              <a:rPr lang="pl-PL" sz="1400" b="1" dirty="0"/>
              <a:t>8. BÓG JEST MIŁOSIERNY (2016)</a:t>
            </a:r>
          </a:p>
          <a:p>
            <a:r>
              <a:rPr lang="pl-PL" sz="1400" dirty="0"/>
              <a:t>ostatnie słowo należy do Boga, który jest Miłością</a:t>
            </a:r>
          </a:p>
          <a:p>
            <a:r>
              <a:rPr lang="pl-PL" sz="1400" b="1" dirty="0"/>
              <a:t> </a:t>
            </a:r>
          </a:p>
          <a:p>
            <a:r>
              <a:rPr lang="pl-PL" sz="1400" b="1" dirty="0"/>
              <a:t>9. DROGA PRZEZ SERCE (2017)</a:t>
            </a:r>
          </a:p>
          <a:p>
            <a:r>
              <a:rPr lang="pl-PL" sz="1400" dirty="0"/>
              <a:t>przymierze serc Jezusa, Maryi, naszych</a:t>
            </a:r>
          </a:p>
        </p:txBody>
      </p:sp>
      <p:pic>
        <p:nvPicPr>
          <p:cNvPr id="2052" name="Picture 4" descr="C:\Users\Krzysztof\Documents\SEKRETARIAF FATIMSKI\Rok 2012\Internet\plakat nowenn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3902130" cy="5457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1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539552" y="647392"/>
            <a:ext cx="8352928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20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	Co </a:t>
            </a:r>
            <a:r>
              <a:rPr lang="pl-PL" sz="20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to znaczy włączyć się w dzieło Wielkiej Nowenny </a:t>
            </a:r>
            <a:r>
              <a:rPr lang="pl-PL" sz="20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Fatimskiej?</a:t>
            </a:r>
            <a:endParaRPr lang="pl-PL" sz="200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  <a:p>
            <a:pPr algn="r"/>
            <a:r>
              <a:rPr lang="pl-PL" sz="20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	Włączyć </a:t>
            </a:r>
            <a:r>
              <a:rPr lang="pl-PL" sz="20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się – znaczy wypełnić to, o co Maryja prosiła w Fatimie</a:t>
            </a:r>
            <a:r>
              <a:rPr lang="pl-PL" sz="20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!</a:t>
            </a:r>
          </a:p>
          <a:p>
            <a:endParaRPr lang="pl-PL" b="1" dirty="0">
              <a:latin typeface="Calibri" pitchFamily="34" charset="0"/>
              <a:cs typeface="Calibri" pitchFamily="34" charset="0"/>
            </a:endParaRPr>
          </a:p>
          <a:p>
            <a:r>
              <a:rPr lang="pl-PL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	Nowenna nie jest formą nabożeństwa, a ideą duszpasterską </a:t>
            </a:r>
            <a:r>
              <a:rPr lang="pl-PL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- </a:t>
            </a:r>
            <a:r>
              <a:rPr lang="pl-PL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ZATEM</a:t>
            </a:r>
            <a:r>
              <a:rPr lang="pl-PL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:</a:t>
            </a:r>
            <a:endParaRPr lang="pl-PL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AutoNum type="arabicPeriod"/>
            </a:pPr>
            <a:r>
              <a:rPr lang="pl-PL" dirty="0" smtClean="0">
                <a:latin typeface="Calibri" pitchFamily="34" charset="0"/>
                <a:cs typeface="Calibri" pitchFamily="34" charset="0"/>
              </a:rPr>
              <a:t>Odmawiamy </a:t>
            </a:r>
            <a:r>
              <a:rPr lang="pl-PL" dirty="0">
                <a:latin typeface="Calibri" pitchFamily="34" charset="0"/>
                <a:cs typeface="Calibri" pitchFamily="34" charset="0"/>
              </a:rPr>
              <a:t>różaniec, najlepiej </a:t>
            </a:r>
            <a:r>
              <a:rPr lang="pl-PL" dirty="0" smtClean="0">
                <a:latin typeface="Calibri" pitchFamily="34" charset="0"/>
                <a:cs typeface="Calibri" pitchFamily="34" charset="0"/>
              </a:rPr>
              <a:t>codziennie</a:t>
            </a:r>
            <a:r>
              <a:rPr lang="pl-PL" dirty="0">
                <a:latin typeface="Calibri" pitchFamily="34" charset="0"/>
                <a:cs typeface="Calibri" pitchFamily="34" charset="0"/>
              </a:rPr>
              <a:t>,</a:t>
            </a:r>
          </a:p>
          <a:p>
            <a:endParaRPr lang="pl-PL" dirty="0">
              <a:latin typeface="Calibri" pitchFamily="34" charset="0"/>
              <a:cs typeface="Calibri" pitchFamily="34" charset="0"/>
            </a:endParaRPr>
          </a:p>
          <a:p>
            <a:r>
              <a:rPr lang="pl-PL" dirty="0">
                <a:latin typeface="Calibri" pitchFamily="34" charset="0"/>
                <a:cs typeface="Calibri" pitchFamily="34" charset="0"/>
              </a:rPr>
              <a:t>2. Odprawiamy nabożeństwo pierwszych sobót, w którym uczestniczymy przez kolejnych pięć pierwszych sobót </a:t>
            </a:r>
            <a:r>
              <a:rPr lang="pl-PL" dirty="0" smtClean="0">
                <a:latin typeface="Calibri" pitchFamily="34" charset="0"/>
                <a:cs typeface="Calibri" pitchFamily="34" charset="0"/>
              </a:rPr>
              <a:t>miesiąca,</a:t>
            </a:r>
          </a:p>
          <a:p>
            <a:endParaRPr lang="pl-PL" dirty="0">
              <a:latin typeface="Calibri" pitchFamily="34" charset="0"/>
              <a:cs typeface="Calibri" pitchFamily="34" charset="0"/>
            </a:endParaRPr>
          </a:p>
          <a:p>
            <a:r>
              <a:rPr lang="pl-PL" dirty="0">
                <a:latin typeface="Calibri" pitchFamily="34" charset="0"/>
                <a:cs typeface="Calibri" pitchFamily="34" charset="0"/>
              </a:rPr>
              <a:t>3. Świadomie poświęcamy się Niepokalanemu Sercu </a:t>
            </a:r>
            <a:r>
              <a:rPr lang="pl-PL" dirty="0" smtClean="0">
                <a:latin typeface="Calibri" pitchFamily="34" charset="0"/>
                <a:cs typeface="Calibri" pitchFamily="34" charset="0"/>
              </a:rPr>
              <a:t>Maryi</a:t>
            </a:r>
            <a:r>
              <a:rPr lang="pl-PL" dirty="0">
                <a:latin typeface="Calibri" pitchFamily="34" charset="0"/>
                <a:cs typeface="Calibri" pitchFamily="34" charset="0"/>
              </a:rPr>
              <a:t>,</a:t>
            </a:r>
            <a:endParaRPr lang="pl-PL" dirty="0" smtClean="0">
              <a:latin typeface="Calibri" pitchFamily="34" charset="0"/>
              <a:cs typeface="Calibri" pitchFamily="34" charset="0"/>
            </a:endParaRPr>
          </a:p>
          <a:p>
            <a:endParaRPr lang="pl-PL" dirty="0">
              <a:latin typeface="Calibri" pitchFamily="34" charset="0"/>
              <a:cs typeface="Calibri" pitchFamily="34" charset="0"/>
            </a:endParaRPr>
          </a:p>
          <a:p>
            <a:r>
              <a:rPr lang="pl-PL" dirty="0">
                <a:latin typeface="Calibri" pitchFamily="34" charset="0"/>
                <a:cs typeface="Calibri" pitchFamily="34" charset="0"/>
              </a:rPr>
              <a:t>4. Uczestniczymy w Nowennie przez odmawianie modlitw Wielkiej Nowenny Fatimskiej, np. raz w tygodniu - (znak jedności wszystkich włączających się do Nowenny</a:t>
            </a:r>
            <a:r>
              <a:rPr lang="pl-PL" dirty="0" smtClean="0">
                <a:latin typeface="Calibri" pitchFamily="34" charset="0"/>
                <a:cs typeface="Calibri" pitchFamily="34" charset="0"/>
              </a:rPr>
              <a:t>),</a:t>
            </a:r>
          </a:p>
          <a:p>
            <a:endParaRPr lang="pl-PL" dirty="0">
              <a:latin typeface="Calibri" pitchFamily="34" charset="0"/>
              <a:cs typeface="Calibri" pitchFamily="34" charset="0"/>
            </a:endParaRPr>
          </a:p>
          <a:p>
            <a:r>
              <a:rPr lang="pl-PL" dirty="0">
                <a:latin typeface="Calibri" pitchFamily="34" charset="0"/>
                <a:cs typeface="Calibri" pitchFamily="34" charset="0"/>
              </a:rPr>
              <a:t>5. Uczestniczymy w nabożeństwach fatimskich odprawianych trzynastego dnia </a:t>
            </a:r>
            <a:r>
              <a:rPr lang="pl-PL" dirty="0" smtClean="0">
                <a:latin typeface="Calibri" pitchFamily="34" charset="0"/>
                <a:cs typeface="Calibri" pitchFamily="34" charset="0"/>
              </a:rPr>
              <a:t>miesiąca,</a:t>
            </a:r>
          </a:p>
          <a:p>
            <a:endParaRPr lang="pl-PL" dirty="0">
              <a:latin typeface="Calibri" pitchFamily="34" charset="0"/>
              <a:cs typeface="Calibri" pitchFamily="34" charset="0"/>
            </a:endParaRPr>
          </a:p>
          <a:p>
            <a:r>
              <a:rPr lang="pl-PL" dirty="0">
                <a:latin typeface="Calibri" pitchFamily="34" charset="0"/>
                <a:cs typeface="Calibri" pitchFamily="34" charset="0"/>
              </a:rPr>
              <a:t>6. Poznajemy coraz lepiej Maryję przez lekturę książek</a:t>
            </a:r>
            <a:r>
              <a:rPr lang="pl-PL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endParaRPr lang="pl-PL" dirty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pl-PL" i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*** </a:t>
            </a:r>
            <a:r>
              <a:rPr lang="pl-PL" i="1" dirty="0" smtClean="0">
                <a:latin typeface="Calibri" pitchFamily="34" charset="0"/>
                <a:cs typeface="Calibri" pitchFamily="34" charset="0"/>
              </a:rPr>
              <a:t>Wszyscy</a:t>
            </a:r>
            <a:r>
              <a:rPr lang="pl-PL" i="1" dirty="0">
                <a:latin typeface="Calibri" pitchFamily="34" charset="0"/>
                <a:cs typeface="Calibri" pitchFamily="34" charset="0"/>
              </a:rPr>
              <a:t>, którzy włączają się w dzieło Nowenny są wpisywani do Złotej Księgi Nowenny Fatimskiej, która zostanie złożona w darach ofiarnych w Fatimie, w czasie uroczystości 100. rocznicy Objawień. </a:t>
            </a:r>
          </a:p>
        </p:txBody>
      </p:sp>
      <p:pic>
        <p:nvPicPr>
          <p:cNvPr id="3" name="Picture 7" descr="C:\Users\Uzytkownik\Pictures\logo WNF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0668"/>
            <a:ext cx="126014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58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Rot="1" noChangeArrowheads="1"/>
          </p:cNvSpPr>
          <p:nvPr/>
        </p:nvSpPr>
        <p:spPr bwMode="auto">
          <a:xfrm>
            <a:off x="386460" y="1124744"/>
            <a:ext cx="627377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9pPr>
          </a:lstStyle>
          <a:p>
            <a:pPr algn="just"/>
            <a:r>
              <a:rPr lang="pl-PL" sz="1600" b="0" dirty="0" smtClean="0">
                <a:effectLst/>
                <a:latin typeface="Calibri" pitchFamily="34" charset="0"/>
                <a:cs typeface="Calibri" pitchFamily="34" charset="0"/>
              </a:rPr>
              <a:t>"</a:t>
            </a:r>
            <a:r>
              <a:rPr lang="pl-PL" sz="1600" b="0" dirty="0">
                <a:effectLst/>
                <a:latin typeface="Calibri" pitchFamily="34" charset="0"/>
                <a:cs typeface="Calibri" pitchFamily="34" charset="0"/>
              </a:rPr>
              <a:t>Główne akcenty nowenny są </a:t>
            </a:r>
            <a:r>
              <a:rPr lang="pl-PL" sz="1600" b="0" dirty="0" smtClean="0">
                <a:effectLst/>
                <a:latin typeface="Calibri" pitchFamily="34" charset="0"/>
                <a:cs typeface="Calibri" pitchFamily="34" charset="0"/>
              </a:rPr>
              <a:t>położone </a:t>
            </a:r>
            <a:r>
              <a:rPr lang="pl-PL" sz="1600" b="0" dirty="0">
                <a:effectLst/>
                <a:latin typeface="Calibri" pitchFamily="34" charset="0"/>
                <a:cs typeface="Calibri" pitchFamily="34" charset="0"/>
              </a:rPr>
              <a:t>na wprowadzenie nabożeństwa pierwszych sobót miesiąca, propagowanie nabożeństw fatimskich i pogłębianie znajomości orędzia fatimskiego. Zachętą niech będą słowa Sługi Bożego Jana Pawła </a:t>
            </a:r>
            <a:r>
              <a:rPr lang="pl-PL" sz="1600" b="0" dirty="0" smtClean="0">
                <a:effectLst/>
                <a:latin typeface="Calibri" pitchFamily="34" charset="0"/>
                <a:cs typeface="Calibri" pitchFamily="34" charset="0"/>
              </a:rPr>
              <a:t>II </a:t>
            </a:r>
            <a:r>
              <a:rPr lang="pl-PL" sz="1600" b="0" dirty="0">
                <a:effectLst/>
                <a:latin typeface="Calibri" pitchFamily="34" charset="0"/>
                <a:cs typeface="Calibri" pitchFamily="34" charset="0"/>
              </a:rPr>
              <a:t>wypowiedziane w Fatimie: </a:t>
            </a:r>
            <a:r>
              <a:rPr lang="pl-PL" sz="1600" b="0" i="1" dirty="0">
                <a:effectLst/>
                <a:latin typeface="Calibri" pitchFamily="34" charset="0"/>
                <a:cs typeface="Calibri" pitchFamily="34" charset="0"/>
              </a:rPr>
              <a:t>To orędzie jest dziś jeszcze bardziej aktualne </a:t>
            </a:r>
            <a:r>
              <a:rPr lang="pl-PL" sz="1600" b="0" i="1" dirty="0" smtClean="0">
                <a:effectLst/>
                <a:latin typeface="Calibri" pitchFamily="34" charset="0"/>
                <a:cs typeface="Calibri" pitchFamily="34" charset="0"/>
              </a:rPr>
              <a:t>i </a:t>
            </a:r>
            <a:r>
              <a:rPr lang="pl-PL" sz="1600" b="0" i="1" dirty="0">
                <a:effectLst/>
                <a:latin typeface="Calibri" pitchFamily="34" charset="0"/>
                <a:cs typeface="Calibri" pitchFamily="34" charset="0"/>
              </a:rPr>
              <a:t>bardziej naglące niż kiedykolwiek</a:t>
            </a:r>
            <a:r>
              <a:rPr lang="pl-PL" sz="1600" b="0" dirty="0">
                <a:effectLst/>
                <a:latin typeface="Calibri" pitchFamily="34" charset="0"/>
                <a:cs typeface="Calibri" pitchFamily="34" charset="0"/>
              </a:rPr>
              <a:t>.</a:t>
            </a:r>
          </a:p>
          <a:p>
            <a:pPr algn="just"/>
            <a:r>
              <a:rPr lang="pl-PL" sz="1600" b="0" dirty="0">
                <a:effectLst/>
                <a:latin typeface="Calibri" pitchFamily="34" charset="0"/>
                <a:cs typeface="Calibri" pitchFamily="34" charset="0"/>
              </a:rPr>
              <a:t>Bardzo proszę, aby w parafiach odbywały się nabożeństwa pierwszych sobót...</a:t>
            </a:r>
          </a:p>
          <a:p>
            <a:pPr algn="just"/>
            <a:r>
              <a:rPr lang="pl-PL" sz="1600" b="0" dirty="0">
                <a:effectLst/>
                <a:latin typeface="Calibri" pitchFamily="34" charset="0"/>
                <a:cs typeface="Calibri" pitchFamily="34" charset="0"/>
              </a:rPr>
              <a:t>Na trud pracy duszpasterskiej związanej z realizacją Wielkiej Nowenny </a:t>
            </a:r>
            <a:r>
              <a:rPr lang="pl-PL" sz="1600" b="0" dirty="0" smtClean="0">
                <a:effectLst/>
                <a:latin typeface="Calibri" pitchFamily="34" charset="0"/>
                <a:cs typeface="Calibri" pitchFamily="34" charset="0"/>
              </a:rPr>
              <a:t/>
            </a:r>
            <a:br>
              <a:rPr lang="pl-PL" sz="1600" b="0" dirty="0" smtClean="0">
                <a:effectLst/>
                <a:latin typeface="Calibri" pitchFamily="34" charset="0"/>
                <a:cs typeface="Calibri" pitchFamily="34" charset="0"/>
              </a:rPr>
            </a:br>
            <a:r>
              <a:rPr lang="pl-PL" sz="1600" b="0" dirty="0" smtClean="0">
                <a:effectLst/>
                <a:latin typeface="Calibri" pitchFamily="34" charset="0"/>
                <a:cs typeface="Calibri" pitchFamily="34" charset="0"/>
              </a:rPr>
              <a:t>i </a:t>
            </a:r>
            <a:r>
              <a:rPr lang="pl-PL" sz="1600" b="0" dirty="0">
                <a:effectLst/>
                <a:latin typeface="Calibri" pitchFamily="34" charset="0"/>
                <a:cs typeface="Calibri" pitchFamily="34" charset="0"/>
              </a:rPr>
              <a:t>upowszechniania orędzia fatimskiego z serca błogosławię</a:t>
            </a:r>
            <a:r>
              <a:rPr lang="pl-PL" sz="1600" b="0" dirty="0" smtClean="0">
                <a:effectLst/>
                <a:latin typeface="Calibri" pitchFamily="34" charset="0"/>
                <a:cs typeface="Calibri" pitchFamily="34" charset="0"/>
              </a:rPr>
              <a:t>".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74018" y="3849434"/>
            <a:ext cx="6474446" cy="714133"/>
          </a:xfrm>
        </p:spPr>
        <p:txBody>
          <a:bodyPr/>
          <a:lstStyle/>
          <a:p>
            <a:pPr algn="l"/>
            <a:r>
              <a:rPr lang="pl-PL" sz="1800" dirty="0" smtClean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  <a:t>Stanisław Kard. Dziwisz </a:t>
            </a:r>
            <a:r>
              <a:rPr lang="pl-PL" sz="1800" b="0" dirty="0" smtClean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  <a:t>- </a:t>
            </a:r>
            <a:r>
              <a:rPr lang="pl-PL" sz="1800" dirty="0" smtClean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  <a:t>do kapłanów </a:t>
            </a:r>
            <a:r>
              <a:rPr lang="pl-PL" sz="1800" dirty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  <a:t>a</a:t>
            </a:r>
            <a:r>
              <a:rPr lang="pl-PL" sz="1800" dirty="0" smtClean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  <a:t>rchidiecezji krakowskiej</a:t>
            </a:r>
            <a:br>
              <a:rPr lang="pl-PL" sz="1800" dirty="0" smtClean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</a:br>
            <a:r>
              <a:rPr lang="pl-PL" sz="1800" b="0" dirty="0" smtClean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  <a:t>Kraków</a:t>
            </a:r>
            <a:r>
              <a:rPr lang="pl-PL" sz="1800" b="0" dirty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  <a:t>, dnia 15 maja 2009</a:t>
            </a:r>
            <a:r>
              <a:rPr lang="pl-PL" sz="1800" i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pl-PL" sz="1800" i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</a:br>
            <a:endParaRPr lang="pl-PL" sz="180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386460" y="4432463"/>
            <a:ext cx="843401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 smtClean="0">
                <a:latin typeface="Calibri" pitchFamily="34" charset="0"/>
                <a:cs typeface="Calibri" pitchFamily="34" charset="0"/>
              </a:rPr>
              <a:t>		</a:t>
            </a:r>
            <a:r>
              <a:rPr lang="pl-PL" sz="1600" dirty="0" smtClean="0">
                <a:latin typeface="Calibri" pitchFamily="34" charset="0"/>
                <a:cs typeface="Calibri" pitchFamily="34" charset="0"/>
              </a:rPr>
              <a:t>W </a:t>
            </a:r>
            <a:r>
              <a:rPr lang="pl-PL" sz="1600" dirty="0">
                <a:latin typeface="Calibri" pitchFamily="34" charset="0"/>
                <a:cs typeface="Calibri" pitchFamily="34" charset="0"/>
              </a:rPr>
              <a:t>2017 roku przypada setna rocznica objawień fatimskich. Słuszna wydaje się </a:t>
            </a:r>
            <a:r>
              <a:rPr lang="pl-PL" sz="1600" dirty="0" smtClean="0">
                <a:latin typeface="Calibri" pitchFamily="34" charset="0"/>
                <a:cs typeface="Calibri" pitchFamily="34" charset="0"/>
              </a:rPr>
              <a:t>		więc inicjatywa </a:t>
            </a:r>
            <a:r>
              <a:rPr lang="pl-PL" sz="1600" dirty="0">
                <a:latin typeface="Calibri" pitchFamily="34" charset="0"/>
                <a:cs typeface="Calibri" pitchFamily="34" charset="0"/>
              </a:rPr>
              <a:t>Księży Pallotynów, aby przygotować się do tego </a:t>
            </a:r>
            <a:r>
              <a:rPr lang="pl-PL" sz="1600" dirty="0" smtClean="0">
                <a:latin typeface="Calibri" pitchFamily="34" charset="0"/>
                <a:cs typeface="Calibri" pitchFamily="34" charset="0"/>
              </a:rPr>
              <a:t>wydarzenia 			przez wielką, trwającą </a:t>
            </a:r>
            <a:r>
              <a:rPr lang="pl-PL" sz="1600" dirty="0">
                <a:latin typeface="Calibri" pitchFamily="34" charset="0"/>
                <a:cs typeface="Calibri" pitchFamily="34" charset="0"/>
              </a:rPr>
              <a:t>dziewięć lat Nowennę, która rozpoczyna się w maju </a:t>
            </a:r>
            <a:r>
              <a:rPr lang="pl-PL" sz="1600" dirty="0" smtClean="0">
                <a:latin typeface="Calibri" pitchFamily="34" charset="0"/>
                <a:cs typeface="Calibri" pitchFamily="34" charset="0"/>
              </a:rPr>
              <a:t>			2009 </a:t>
            </a:r>
            <a:r>
              <a:rPr lang="pl-PL" sz="1600" dirty="0">
                <a:latin typeface="Calibri" pitchFamily="34" charset="0"/>
                <a:cs typeface="Calibri" pitchFamily="34" charset="0"/>
              </a:rPr>
              <a:t>r., a kończy 13 </a:t>
            </a:r>
            <a:r>
              <a:rPr lang="pl-PL" sz="1600" dirty="0" smtClean="0">
                <a:latin typeface="Calibri" pitchFamily="34" charset="0"/>
                <a:cs typeface="Calibri" pitchFamily="34" charset="0"/>
              </a:rPr>
              <a:t>maja 2017 </a:t>
            </a:r>
            <a:r>
              <a:rPr lang="pl-PL" sz="1600" dirty="0">
                <a:latin typeface="Calibri" pitchFamily="34" charset="0"/>
                <a:cs typeface="Calibri" pitchFamily="34" charset="0"/>
              </a:rPr>
              <a:t>r.</a:t>
            </a:r>
          </a:p>
          <a:p>
            <a:pPr algn="just"/>
            <a:r>
              <a:rPr lang="pl-PL" sz="1600" dirty="0">
                <a:latin typeface="Calibri" pitchFamily="34" charset="0"/>
                <a:cs typeface="Calibri" pitchFamily="34" charset="0"/>
              </a:rPr>
              <a:t>Z tej racji zachęcam Duszpasterzy Archidiecezji Krakowskiej, do wzięcia udziału w programie Wielkiej Nowenny Fatimskiej poprzez wdrażanie nabożeństwa pierwszych sobót miesiąca, zachęcając wiernych do spowiedzi wynagradzającej, Komunii świętej, odmawiania w tym dniu jednej części różańca świętego w intencji wynagradzającej oraz 15-minutowej medytacji</a:t>
            </a:r>
            <a:r>
              <a:rPr lang="pl-PL" sz="1600" dirty="0" smtClean="0"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3" name="Prostokąt 2"/>
          <p:cNvSpPr/>
          <p:nvPr/>
        </p:nvSpPr>
        <p:spPr>
          <a:xfrm>
            <a:off x="467544" y="513546"/>
            <a:ext cx="66967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Ks. Bp Tadeusz Rakoczy – do kapłanów diecezji </a:t>
            </a:r>
            <a:r>
              <a:rPr lang="pl-PL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bielsko-żywieckiej</a:t>
            </a:r>
          </a:p>
          <a:p>
            <a:pPr algn="just"/>
            <a:r>
              <a:rPr lang="pl-PL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Bielsko-Biała, kwiecień </a:t>
            </a:r>
            <a:r>
              <a:rPr lang="pl-PL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2009</a:t>
            </a:r>
          </a:p>
          <a:p>
            <a:pPr algn="just"/>
            <a:endParaRPr lang="pl-PL" b="1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 descr="http://cdn8.se.smcloud.net/t/photos/thumbnails/111147/kardynal_stanislaw_dziwisz_640x0_rozmiar-niestandardow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26" y="4065458"/>
            <a:ext cx="2116153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nfo.wiara.pl/files/09/07/14/556864_BIELSKO220508HP20_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980729"/>
            <a:ext cx="2141615" cy="165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164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mień">
  <a:themeElements>
    <a:clrScheme name="Strumień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umień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mień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mień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mień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mień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mień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mień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mień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mień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mień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3715</TotalTime>
  <Words>543</Words>
  <Application>Microsoft Office PowerPoint</Application>
  <PresentationFormat>Pokaz na ekranie (4:3)</PresentationFormat>
  <Paragraphs>126</Paragraphs>
  <Slides>12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Strumień</vt:lpstr>
      <vt:lpstr>Prezentacja programu PowerPoint</vt:lpstr>
      <vt:lpstr>22 sierpnia</vt:lpstr>
      <vt:lpstr>Pierwsze Soboty Miesiąca</vt:lpstr>
      <vt:lpstr>Prezentacja programu PowerPoint</vt:lpstr>
      <vt:lpstr>Czy nie należy postawić pytania o wynagrodzenie w Pierwsze Soboty Miesiąca?</vt:lpstr>
      <vt:lpstr>Dlaczego pięć pierwszych sobót?</vt:lpstr>
      <vt:lpstr>Prezentacja programu PowerPoint</vt:lpstr>
      <vt:lpstr>Prezentacja programu PowerPoint</vt:lpstr>
      <vt:lpstr>Stanisław Kard. Dziwisz - do kapłanów archidiecezji krakowskiej Kraków, dnia 15 maja 2009 </vt:lpstr>
      <vt:lpstr>Prezentacja programu PowerPoint</vt:lpstr>
      <vt:lpstr>Rozwój Wielkiej Nowenny Fatimskiej</vt:lpstr>
      <vt:lpstr>WIELKA  NOWENNA  FATIMSKA  2009-2017</vt:lpstr>
    </vt:vector>
  </TitlesOfParts>
  <Company>Acer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CZY  PAMIETAMY  NASZE  ŚLUBOWANIA?</dc:title>
  <dc:creator>Krzysztof</dc:creator>
  <cp:lastModifiedBy>uzytkownik</cp:lastModifiedBy>
  <cp:revision>254</cp:revision>
  <dcterms:created xsi:type="dcterms:W3CDTF">2010-07-26T09:49:24Z</dcterms:created>
  <dcterms:modified xsi:type="dcterms:W3CDTF">2014-10-26T11:16:18Z</dcterms:modified>
</cp:coreProperties>
</file>