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sldIdLst>
    <p:sldId id="374" r:id="rId2"/>
    <p:sldId id="342" r:id="rId3"/>
    <p:sldId id="457" r:id="rId4"/>
    <p:sldId id="458" r:id="rId5"/>
    <p:sldId id="459" r:id="rId6"/>
    <p:sldId id="346" r:id="rId7"/>
    <p:sldId id="347" r:id="rId8"/>
    <p:sldId id="348" r:id="rId9"/>
    <p:sldId id="349" r:id="rId10"/>
    <p:sldId id="257" r:id="rId11"/>
    <p:sldId id="362" r:id="rId12"/>
    <p:sldId id="397" r:id="rId13"/>
    <p:sldId id="402" r:id="rId14"/>
    <p:sldId id="403" r:id="rId15"/>
    <p:sldId id="361" r:id="rId16"/>
    <p:sldId id="398" r:id="rId1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Microsoft PhagsPa" pitchFamily="34" charset="0"/>
        <a:ea typeface="+mn-ea"/>
        <a:cs typeface="Arial" charset="0"/>
      </a:defRPr>
    </a:lvl1pPr>
    <a:lvl2pPr marL="457200" algn="l" rtl="0" fontAlgn="base">
      <a:spcBef>
        <a:spcPct val="0"/>
      </a:spcBef>
      <a:spcAft>
        <a:spcPct val="0"/>
      </a:spcAft>
      <a:defRPr kern="1200">
        <a:solidFill>
          <a:schemeClr val="tx1"/>
        </a:solidFill>
        <a:latin typeface="Microsoft PhagsPa" pitchFamily="34" charset="0"/>
        <a:ea typeface="+mn-ea"/>
        <a:cs typeface="Arial" charset="0"/>
      </a:defRPr>
    </a:lvl2pPr>
    <a:lvl3pPr marL="914400" algn="l" rtl="0" fontAlgn="base">
      <a:spcBef>
        <a:spcPct val="0"/>
      </a:spcBef>
      <a:spcAft>
        <a:spcPct val="0"/>
      </a:spcAft>
      <a:defRPr kern="1200">
        <a:solidFill>
          <a:schemeClr val="tx1"/>
        </a:solidFill>
        <a:latin typeface="Microsoft PhagsPa" pitchFamily="34" charset="0"/>
        <a:ea typeface="+mn-ea"/>
        <a:cs typeface="Arial" charset="0"/>
      </a:defRPr>
    </a:lvl3pPr>
    <a:lvl4pPr marL="1371600" algn="l" rtl="0" fontAlgn="base">
      <a:spcBef>
        <a:spcPct val="0"/>
      </a:spcBef>
      <a:spcAft>
        <a:spcPct val="0"/>
      </a:spcAft>
      <a:defRPr kern="1200">
        <a:solidFill>
          <a:schemeClr val="tx1"/>
        </a:solidFill>
        <a:latin typeface="Microsoft PhagsPa" pitchFamily="34" charset="0"/>
        <a:ea typeface="+mn-ea"/>
        <a:cs typeface="Arial" charset="0"/>
      </a:defRPr>
    </a:lvl4pPr>
    <a:lvl5pPr marL="1828800" algn="l" rtl="0" fontAlgn="base">
      <a:spcBef>
        <a:spcPct val="0"/>
      </a:spcBef>
      <a:spcAft>
        <a:spcPct val="0"/>
      </a:spcAft>
      <a:defRPr kern="1200">
        <a:solidFill>
          <a:schemeClr val="tx1"/>
        </a:solidFill>
        <a:latin typeface="Microsoft PhagsPa" pitchFamily="34" charset="0"/>
        <a:ea typeface="+mn-ea"/>
        <a:cs typeface="Arial" charset="0"/>
      </a:defRPr>
    </a:lvl5pPr>
    <a:lvl6pPr marL="2286000" algn="l" defTabSz="914400" rtl="0" eaLnBrk="1" latinLnBrk="0" hangingPunct="1">
      <a:defRPr kern="1200">
        <a:solidFill>
          <a:schemeClr val="tx1"/>
        </a:solidFill>
        <a:latin typeface="Microsoft PhagsPa" pitchFamily="34" charset="0"/>
        <a:ea typeface="+mn-ea"/>
        <a:cs typeface="Arial" charset="0"/>
      </a:defRPr>
    </a:lvl6pPr>
    <a:lvl7pPr marL="2743200" algn="l" defTabSz="914400" rtl="0" eaLnBrk="1" latinLnBrk="0" hangingPunct="1">
      <a:defRPr kern="1200">
        <a:solidFill>
          <a:schemeClr val="tx1"/>
        </a:solidFill>
        <a:latin typeface="Microsoft PhagsPa" pitchFamily="34" charset="0"/>
        <a:ea typeface="+mn-ea"/>
        <a:cs typeface="Arial" charset="0"/>
      </a:defRPr>
    </a:lvl7pPr>
    <a:lvl8pPr marL="3200400" algn="l" defTabSz="914400" rtl="0" eaLnBrk="1" latinLnBrk="0" hangingPunct="1">
      <a:defRPr kern="1200">
        <a:solidFill>
          <a:schemeClr val="tx1"/>
        </a:solidFill>
        <a:latin typeface="Microsoft PhagsPa" pitchFamily="34" charset="0"/>
        <a:ea typeface="+mn-ea"/>
        <a:cs typeface="Arial" charset="0"/>
      </a:defRPr>
    </a:lvl8pPr>
    <a:lvl9pPr marL="3657600" algn="l" defTabSz="914400" rtl="0" eaLnBrk="1" latinLnBrk="0" hangingPunct="1">
      <a:defRPr kern="1200">
        <a:solidFill>
          <a:schemeClr val="tx1"/>
        </a:solidFill>
        <a:latin typeface="Microsoft PhagsP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51" autoAdjust="0"/>
    <p:restoredTop sz="94595" autoAdjust="0"/>
  </p:normalViewPr>
  <p:slideViewPr>
    <p:cSldViewPr>
      <p:cViewPr>
        <p:scale>
          <a:sx n="66" d="100"/>
          <a:sy n="66" d="100"/>
        </p:scale>
        <p:origin x="-2214" y="-708"/>
      </p:cViewPr>
      <p:guideLst>
        <p:guide orient="horz" pos="2160"/>
        <p:guide pos="2880"/>
      </p:guideLst>
    </p:cSldViewPr>
  </p:slideViewPr>
  <p:outlineViewPr>
    <p:cViewPr>
      <p:scale>
        <a:sx n="33" d="100"/>
        <a:sy n="33" d="100"/>
      </p:scale>
      <p:origin x="0" y="102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8"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itchFamily="18" charset="0"/>
              </a:defRPr>
            </a:lvl1pPr>
          </a:lstStyle>
          <a:p>
            <a:pPr>
              <a:defRPr/>
            </a:pPr>
            <a:fld id="{B3DEE132-1529-448F-8AEF-A4A563A6BD59}" type="datetimeFigureOut">
              <a:rPr lang="pl-PL"/>
              <a:pPr>
                <a:defRPr/>
              </a:pPr>
              <a:t>2014-10-26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8"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itchFamily="18" charset="0"/>
              </a:defRPr>
            </a:lvl1pPr>
          </a:lstStyle>
          <a:p>
            <a:pPr>
              <a:defRPr/>
            </a:pPr>
            <a:fld id="{337E172B-3B6F-40D0-9574-8603315D7FE8}" type="slidenum">
              <a:rPr lang="pl-PL"/>
              <a:pPr>
                <a:defRPr/>
              </a:pPr>
              <a:t>‹#›</a:t>
            </a:fld>
            <a:endParaRPr lang="pl-PL" dirty="0"/>
          </a:p>
        </p:txBody>
      </p:sp>
    </p:spTree>
    <p:extLst>
      <p:ext uri="{BB962C8B-B14F-4D97-AF65-F5344CB8AC3E}">
        <p14:creationId xmlns:p14="http://schemas.microsoft.com/office/powerpoint/2010/main" val="34855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smtClean="0"/>
          </a:p>
          <a:p>
            <a:pPr eaLnBrk="1" hangingPunct="1">
              <a:spcBef>
                <a:spcPct val="0"/>
              </a:spcBef>
            </a:pPr>
            <a:endParaRPr lang="pl-PL" smtClean="0"/>
          </a:p>
        </p:txBody>
      </p:sp>
      <p:sp>
        <p:nvSpPr>
          <p:cNvPr id="348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Microsoft PhagsPa" pitchFamily="34" charset="0"/>
                <a:cs typeface="Arial" charset="0"/>
              </a:defRPr>
            </a:lvl1pPr>
            <a:lvl2pPr marL="742950" indent="-285750" eaLnBrk="0" hangingPunct="0">
              <a:defRPr>
                <a:solidFill>
                  <a:schemeClr val="tx1"/>
                </a:solidFill>
                <a:latin typeface="Microsoft PhagsPa" pitchFamily="34" charset="0"/>
                <a:cs typeface="Arial" charset="0"/>
              </a:defRPr>
            </a:lvl2pPr>
            <a:lvl3pPr marL="1143000" indent="-228600" eaLnBrk="0" hangingPunct="0">
              <a:defRPr>
                <a:solidFill>
                  <a:schemeClr val="tx1"/>
                </a:solidFill>
                <a:latin typeface="Microsoft PhagsPa" pitchFamily="34" charset="0"/>
                <a:cs typeface="Arial" charset="0"/>
              </a:defRPr>
            </a:lvl3pPr>
            <a:lvl4pPr marL="1600200" indent="-228600" eaLnBrk="0" hangingPunct="0">
              <a:defRPr>
                <a:solidFill>
                  <a:schemeClr val="tx1"/>
                </a:solidFill>
                <a:latin typeface="Microsoft PhagsPa" pitchFamily="34" charset="0"/>
                <a:cs typeface="Arial" charset="0"/>
              </a:defRPr>
            </a:lvl4pPr>
            <a:lvl5pPr marL="2057400" indent="-228600" eaLnBrk="0" hangingPunct="0">
              <a:defRPr>
                <a:solidFill>
                  <a:schemeClr val="tx1"/>
                </a:solidFill>
                <a:latin typeface="Microsoft PhagsPa" pitchFamily="34" charset="0"/>
                <a:cs typeface="Arial" charset="0"/>
              </a:defRPr>
            </a:lvl5pPr>
            <a:lvl6pPr marL="2514600" indent="-228600" eaLnBrk="0" fontAlgn="base" hangingPunct="0">
              <a:spcBef>
                <a:spcPct val="0"/>
              </a:spcBef>
              <a:spcAft>
                <a:spcPct val="0"/>
              </a:spcAft>
              <a:defRPr>
                <a:solidFill>
                  <a:schemeClr val="tx1"/>
                </a:solidFill>
                <a:latin typeface="Microsoft PhagsPa" pitchFamily="34" charset="0"/>
                <a:cs typeface="Arial" charset="0"/>
              </a:defRPr>
            </a:lvl6pPr>
            <a:lvl7pPr marL="2971800" indent="-228600" eaLnBrk="0" fontAlgn="base" hangingPunct="0">
              <a:spcBef>
                <a:spcPct val="0"/>
              </a:spcBef>
              <a:spcAft>
                <a:spcPct val="0"/>
              </a:spcAft>
              <a:defRPr>
                <a:solidFill>
                  <a:schemeClr val="tx1"/>
                </a:solidFill>
                <a:latin typeface="Microsoft PhagsPa" pitchFamily="34" charset="0"/>
                <a:cs typeface="Arial" charset="0"/>
              </a:defRPr>
            </a:lvl7pPr>
            <a:lvl8pPr marL="3429000" indent="-228600" eaLnBrk="0" fontAlgn="base" hangingPunct="0">
              <a:spcBef>
                <a:spcPct val="0"/>
              </a:spcBef>
              <a:spcAft>
                <a:spcPct val="0"/>
              </a:spcAft>
              <a:defRPr>
                <a:solidFill>
                  <a:schemeClr val="tx1"/>
                </a:solidFill>
                <a:latin typeface="Microsoft PhagsPa" pitchFamily="34" charset="0"/>
                <a:cs typeface="Arial" charset="0"/>
              </a:defRPr>
            </a:lvl8pPr>
            <a:lvl9pPr marL="3886200" indent="-228600" eaLnBrk="0" fontAlgn="base" hangingPunct="0">
              <a:spcBef>
                <a:spcPct val="0"/>
              </a:spcBef>
              <a:spcAft>
                <a:spcPct val="0"/>
              </a:spcAft>
              <a:defRPr>
                <a:solidFill>
                  <a:schemeClr val="tx1"/>
                </a:solidFill>
                <a:latin typeface="Microsoft PhagsPa" pitchFamily="34" charset="0"/>
                <a:cs typeface="Arial" charset="0"/>
              </a:defRPr>
            </a:lvl9pPr>
          </a:lstStyle>
          <a:p>
            <a:pPr eaLnBrk="1" hangingPunct="1"/>
            <a:fld id="{FDEE8B68-DFEB-4EED-B8B3-80E938ACC959}" type="slidenum">
              <a:rPr lang="pl-PL" smtClean="0">
                <a:latin typeface="Garamond" pitchFamily="18" charset="0"/>
              </a:rPr>
              <a:pPr eaLnBrk="1" hangingPunct="1"/>
              <a:t>2</a:t>
            </a:fld>
            <a:endParaRPr lang="pl-PL" smtClean="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358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Microsoft PhagsPa" pitchFamily="34" charset="0"/>
                <a:cs typeface="Arial" charset="0"/>
              </a:defRPr>
            </a:lvl1pPr>
            <a:lvl2pPr marL="742950" indent="-285750" eaLnBrk="0" hangingPunct="0">
              <a:defRPr>
                <a:solidFill>
                  <a:schemeClr val="tx1"/>
                </a:solidFill>
                <a:latin typeface="Microsoft PhagsPa" pitchFamily="34" charset="0"/>
                <a:cs typeface="Arial" charset="0"/>
              </a:defRPr>
            </a:lvl2pPr>
            <a:lvl3pPr marL="1143000" indent="-228600" eaLnBrk="0" hangingPunct="0">
              <a:defRPr>
                <a:solidFill>
                  <a:schemeClr val="tx1"/>
                </a:solidFill>
                <a:latin typeface="Microsoft PhagsPa" pitchFamily="34" charset="0"/>
                <a:cs typeface="Arial" charset="0"/>
              </a:defRPr>
            </a:lvl3pPr>
            <a:lvl4pPr marL="1600200" indent="-228600" eaLnBrk="0" hangingPunct="0">
              <a:defRPr>
                <a:solidFill>
                  <a:schemeClr val="tx1"/>
                </a:solidFill>
                <a:latin typeface="Microsoft PhagsPa" pitchFamily="34" charset="0"/>
                <a:cs typeface="Arial" charset="0"/>
              </a:defRPr>
            </a:lvl4pPr>
            <a:lvl5pPr marL="2057400" indent="-228600" eaLnBrk="0" hangingPunct="0">
              <a:defRPr>
                <a:solidFill>
                  <a:schemeClr val="tx1"/>
                </a:solidFill>
                <a:latin typeface="Microsoft PhagsPa" pitchFamily="34" charset="0"/>
                <a:cs typeface="Arial" charset="0"/>
              </a:defRPr>
            </a:lvl5pPr>
            <a:lvl6pPr marL="2514600" indent="-228600" eaLnBrk="0" fontAlgn="base" hangingPunct="0">
              <a:spcBef>
                <a:spcPct val="0"/>
              </a:spcBef>
              <a:spcAft>
                <a:spcPct val="0"/>
              </a:spcAft>
              <a:defRPr>
                <a:solidFill>
                  <a:schemeClr val="tx1"/>
                </a:solidFill>
                <a:latin typeface="Microsoft PhagsPa" pitchFamily="34" charset="0"/>
                <a:cs typeface="Arial" charset="0"/>
              </a:defRPr>
            </a:lvl6pPr>
            <a:lvl7pPr marL="2971800" indent="-228600" eaLnBrk="0" fontAlgn="base" hangingPunct="0">
              <a:spcBef>
                <a:spcPct val="0"/>
              </a:spcBef>
              <a:spcAft>
                <a:spcPct val="0"/>
              </a:spcAft>
              <a:defRPr>
                <a:solidFill>
                  <a:schemeClr val="tx1"/>
                </a:solidFill>
                <a:latin typeface="Microsoft PhagsPa" pitchFamily="34" charset="0"/>
                <a:cs typeface="Arial" charset="0"/>
              </a:defRPr>
            </a:lvl7pPr>
            <a:lvl8pPr marL="3429000" indent="-228600" eaLnBrk="0" fontAlgn="base" hangingPunct="0">
              <a:spcBef>
                <a:spcPct val="0"/>
              </a:spcBef>
              <a:spcAft>
                <a:spcPct val="0"/>
              </a:spcAft>
              <a:defRPr>
                <a:solidFill>
                  <a:schemeClr val="tx1"/>
                </a:solidFill>
                <a:latin typeface="Microsoft PhagsPa" pitchFamily="34" charset="0"/>
                <a:cs typeface="Arial" charset="0"/>
              </a:defRPr>
            </a:lvl8pPr>
            <a:lvl9pPr marL="3886200" indent="-228600" eaLnBrk="0" fontAlgn="base" hangingPunct="0">
              <a:spcBef>
                <a:spcPct val="0"/>
              </a:spcBef>
              <a:spcAft>
                <a:spcPct val="0"/>
              </a:spcAft>
              <a:defRPr>
                <a:solidFill>
                  <a:schemeClr val="tx1"/>
                </a:solidFill>
                <a:latin typeface="Microsoft PhagsPa" pitchFamily="34" charset="0"/>
                <a:cs typeface="Arial" charset="0"/>
              </a:defRPr>
            </a:lvl9pPr>
          </a:lstStyle>
          <a:p>
            <a:pPr eaLnBrk="1" hangingPunct="1"/>
            <a:fld id="{3505F303-DD78-4774-BA4B-EEE505E9BA93}" type="slidenum">
              <a:rPr lang="pl-PL" smtClean="0">
                <a:latin typeface="Garamond" pitchFamily="18" charset="0"/>
              </a:rPr>
              <a:pPr eaLnBrk="1" hangingPunct="1"/>
              <a:t>10</a:t>
            </a:fld>
            <a:endParaRPr lang="pl-PL" smtClean="0">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56F4BE7-EF17-4953-A708-7C7A6CCA57D8}" type="slidenum">
              <a:rPr lang="pl-PL"/>
              <a:pPr>
                <a:defRPr/>
              </a:pPr>
              <a:t>‹#›</a:t>
            </a:fld>
            <a:endParaRPr lang="pl-PL" dirty="0"/>
          </a:p>
        </p:txBody>
      </p:sp>
    </p:spTree>
    <p:extLst>
      <p:ext uri="{BB962C8B-B14F-4D97-AF65-F5344CB8AC3E}">
        <p14:creationId xmlns:p14="http://schemas.microsoft.com/office/powerpoint/2010/main" val="163816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395B0A9-0EE8-48E0-9065-61D3EFEBC4B0}"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7337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A4B54BF-7B22-4965-8D90-560DBBA8C09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0796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
          <p:cNvSpPr>
            <a:spLocks noGrp="1" noChangeArrowheads="1"/>
          </p:cNvSpPr>
          <p:nvPr>
            <p:ph type="dt" sz="half" idx="10"/>
          </p:nvPr>
        </p:nvSpPr>
        <p:spPr>
          <a:ln/>
        </p:spPr>
        <p:txBody>
          <a:bodyPr/>
          <a:lstStyle>
            <a:lvl1pPr>
              <a:defRPr/>
            </a:lvl1pPr>
          </a:lstStyle>
          <a:p>
            <a:pPr>
              <a:defRPr/>
            </a:pPr>
            <a:endParaRPr lang="pl-PL"/>
          </a:p>
        </p:txBody>
      </p:sp>
      <p:sp>
        <p:nvSpPr>
          <p:cNvPr id="7" name="Rectangle 3"/>
          <p:cNvSpPr>
            <a:spLocks noGrp="1" noChangeArrowheads="1"/>
          </p:cNvSpPr>
          <p:nvPr>
            <p:ph type="sldNum" sz="quarter" idx="11"/>
          </p:nvPr>
        </p:nvSpPr>
        <p:spPr>
          <a:ln/>
        </p:spPr>
        <p:txBody>
          <a:bodyPr/>
          <a:lstStyle>
            <a:lvl1pPr>
              <a:defRPr/>
            </a:lvl1pPr>
          </a:lstStyle>
          <a:p>
            <a:pPr>
              <a:defRPr/>
            </a:pPr>
            <a:fld id="{375195E9-2ABE-4C80-A9F5-A5C69D43C76B}"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6809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91FFDFBD-257D-4B57-A7CA-21E0AC51F081}"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33266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754A81C7-012E-443B-BCCE-67A0DEFA926F}"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443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CEF00C69-5BA1-4554-9CFB-D0D9371FC58A}"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47679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B8A756D8-9A63-4B64-8ED8-D107AC93A63B}"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385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40777A55-BEBD-4FFA-B248-603DBB9A9A82}"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229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
          <p:cNvSpPr>
            <a:spLocks noGrp="1" noChangeArrowheads="1"/>
          </p:cNvSpPr>
          <p:nvPr>
            <p:ph type="dt" sz="half" idx="10"/>
          </p:nvPr>
        </p:nvSpPr>
        <p:spPr>
          <a:ln/>
        </p:spPr>
        <p:txBody>
          <a:bodyPr/>
          <a:lstStyle>
            <a:lvl1pPr>
              <a:defRPr/>
            </a:lvl1pPr>
          </a:lstStyle>
          <a:p>
            <a:pPr>
              <a:defRPr/>
            </a:pPr>
            <a:endParaRPr lang="pl-PL"/>
          </a:p>
        </p:txBody>
      </p:sp>
      <p:sp>
        <p:nvSpPr>
          <p:cNvPr id="8" name="Rectangle 3"/>
          <p:cNvSpPr>
            <a:spLocks noGrp="1" noChangeArrowheads="1"/>
          </p:cNvSpPr>
          <p:nvPr>
            <p:ph type="sldNum" sz="quarter" idx="11"/>
          </p:nvPr>
        </p:nvSpPr>
        <p:spPr>
          <a:ln/>
        </p:spPr>
        <p:txBody>
          <a:bodyPr/>
          <a:lstStyle>
            <a:lvl1pPr>
              <a:defRPr/>
            </a:lvl1pPr>
          </a:lstStyle>
          <a:p>
            <a:pPr>
              <a:defRPr/>
            </a:pPr>
            <a:fld id="{0136E73C-B61F-448E-94BA-A06C4F84FFEB}"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5813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
          <p:cNvSpPr>
            <a:spLocks noGrp="1" noChangeArrowheads="1"/>
          </p:cNvSpPr>
          <p:nvPr>
            <p:ph type="dt" sz="half" idx="10"/>
          </p:nvPr>
        </p:nvSpPr>
        <p:spPr>
          <a:ln/>
        </p:spPr>
        <p:txBody>
          <a:bodyPr/>
          <a:lstStyle>
            <a:lvl1pPr>
              <a:defRPr/>
            </a:lvl1pPr>
          </a:lstStyle>
          <a:p>
            <a:pPr>
              <a:defRPr/>
            </a:pPr>
            <a:endParaRPr lang="pl-PL"/>
          </a:p>
        </p:txBody>
      </p:sp>
      <p:sp>
        <p:nvSpPr>
          <p:cNvPr id="4" name="Rectangle 3"/>
          <p:cNvSpPr>
            <a:spLocks noGrp="1" noChangeArrowheads="1"/>
          </p:cNvSpPr>
          <p:nvPr>
            <p:ph type="sldNum" sz="quarter" idx="11"/>
          </p:nvPr>
        </p:nvSpPr>
        <p:spPr>
          <a:ln/>
        </p:spPr>
        <p:txBody>
          <a:bodyPr/>
          <a:lstStyle>
            <a:lvl1pPr>
              <a:defRPr/>
            </a:lvl1pPr>
          </a:lstStyle>
          <a:p>
            <a:pPr>
              <a:defRPr/>
            </a:pPr>
            <a:fld id="{C98E8FF8-CD89-4065-AB2D-5D023ECD59DA}"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02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a:p>
        </p:txBody>
      </p:sp>
      <p:sp>
        <p:nvSpPr>
          <p:cNvPr id="3" name="Rectangle 3"/>
          <p:cNvSpPr>
            <a:spLocks noGrp="1" noChangeArrowheads="1"/>
          </p:cNvSpPr>
          <p:nvPr>
            <p:ph type="sldNum" sz="quarter" idx="11"/>
          </p:nvPr>
        </p:nvSpPr>
        <p:spPr>
          <a:ln/>
        </p:spPr>
        <p:txBody>
          <a:bodyPr/>
          <a:lstStyle>
            <a:lvl1pPr>
              <a:defRPr/>
            </a:lvl1pPr>
          </a:lstStyle>
          <a:p>
            <a:pPr>
              <a:defRPr/>
            </a:pPr>
            <a:fld id="{24559514-289D-4DE2-8848-8FA32E37D86C}"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0377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EC1A501B-F1EA-41BD-8CC6-21FE61B1FFC9}"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8290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C169252F-6C19-42D7-9765-2940068DAE43}"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763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EEF8FA-3952-4BD2-B1E3-FBD858F62D6A}" type="slidenum">
              <a:rPr lang="pl-PL"/>
              <a:pPr>
                <a:defRPr/>
              </a:pPr>
              <a:t>‹#›</a:t>
            </a:fld>
            <a:endParaRPr lang="pl-PL"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pl-PL"/>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dk2" tx1="lt1" bg2="dk1" tx2="lt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004048" y="1196752"/>
            <a:ext cx="3988592" cy="4524315"/>
          </a:xfrm>
          <a:prstGeom prst="rect">
            <a:avLst/>
          </a:prstGeom>
        </p:spPr>
        <p:txBody>
          <a:bodyPr wrap="none">
            <a:spAutoFit/>
          </a:bodyPr>
          <a:lstStyle/>
          <a:p>
            <a:r>
              <a:rPr lang="pl-PL" sz="4800" b="1" dirty="0" smtClean="0">
                <a:solidFill>
                  <a:srgbClr val="FFFF00"/>
                </a:solidFill>
                <a:latin typeface="Calibri" pitchFamily="34" charset="0"/>
                <a:cs typeface="Calibri" pitchFamily="34" charset="0"/>
              </a:rPr>
              <a:t>AKTUALNOŚĆ</a:t>
            </a:r>
          </a:p>
          <a:p>
            <a:r>
              <a:rPr lang="pl-PL" sz="4800" b="1" dirty="0" smtClean="0">
                <a:solidFill>
                  <a:srgbClr val="FFFF00"/>
                </a:solidFill>
                <a:latin typeface="Calibri" pitchFamily="34" charset="0"/>
                <a:cs typeface="Calibri" pitchFamily="34" charset="0"/>
              </a:rPr>
              <a:t>FATIMY</a:t>
            </a:r>
          </a:p>
          <a:p>
            <a:endParaRPr lang="pl-PL" sz="4800" b="1" dirty="0" smtClean="0">
              <a:solidFill>
                <a:srgbClr val="FFFF00"/>
              </a:solidFill>
              <a:latin typeface="Calibri" pitchFamily="34" charset="0"/>
              <a:cs typeface="Calibri" pitchFamily="34" charset="0"/>
            </a:endParaRPr>
          </a:p>
          <a:p>
            <a:r>
              <a:rPr lang="pl-PL" sz="4800" b="1" dirty="0" smtClean="0">
                <a:solidFill>
                  <a:srgbClr val="FFFF00"/>
                </a:solidFill>
                <a:latin typeface="Calibri" pitchFamily="34" charset="0"/>
              </a:rPr>
              <a:t>Treść objawień</a:t>
            </a:r>
          </a:p>
          <a:p>
            <a:r>
              <a:rPr lang="pl-PL" sz="4800" b="1" dirty="0" smtClean="0">
                <a:solidFill>
                  <a:srgbClr val="FFFF00"/>
                </a:solidFill>
                <a:latin typeface="Calibri" pitchFamily="34" charset="0"/>
              </a:rPr>
              <a:t>Pierwsza</a:t>
            </a:r>
          </a:p>
          <a:p>
            <a:r>
              <a:rPr lang="pl-PL" sz="4800" b="1" dirty="0" smtClean="0">
                <a:solidFill>
                  <a:srgbClr val="FFFF00"/>
                </a:solidFill>
                <a:latin typeface="Calibri" pitchFamily="34" charset="0"/>
              </a:rPr>
              <a:t>tajemnica</a:t>
            </a:r>
            <a:endParaRPr lang="pl-PL" sz="4800" b="1" dirty="0"/>
          </a:p>
        </p:txBody>
      </p:sp>
      <p:pic>
        <p:nvPicPr>
          <p:cNvPr id="4" name="Picture 2" descr="C:\Users\Uzytkownik\Pictures\Fatim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8"/>
            <a:ext cx="4896090" cy="686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9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rostokąt 1"/>
          <p:cNvSpPr>
            <a:spLocks noChangeArrowheads="1"/>
          </p:cNvSpPr>
          <p:nvPr/>
        </p:nvSpPr>
        <p:spPr bwMode="auto">
          <a:xfrm>
            <a:off x="250825" y="476250"/>
            <a:ext cx="32416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l-PL" sz="2800" b="1">
                <a:solidFill>
                  <a:srgbClr val="FFFF00"/>
                </a:solidFill>
                <a:latin typeface="Calibri" pitchFamily="34" charset="0"/>
                <a:cs typeface="Calibri" pitchFamily="34" charset="0"/>
              </a:rPr>
              <a:t>FATIMA  1917</a:t>
            </a:r>
          </a:p>
          <a:p>
            <a:pPr algn="ctr"/>
            <a:r>
              <a:rPr lang="pl-PL" sz="2800" b="1">
                <a:solidFill>
                  <a:srgbClr val="FFFF00"/>
                </a:solidFill>
                <a:latin typeface="Calibri" pitchFamily="34" charset="0"/>
                <a:cs typeface="Calibri" pitchFamily="34" charset="0"/>
              </a:rPr>
              <a:t>Prośba </a:t>
            </a:r>
          </a:p>
          <a:p>
            <a:pPr algn="ctr"/>
            <a:r>
              <a:rPr lang="pl-PL" sz="2800" b="1">
                <a:solidFill>
                  <a:srgbClr val="FFFF00"/>
                </a:solidFill>
                <a:latin typeface="Calibri" pitchFamily="34" charset="0"/>
                <a:cs typeface="Calibri" pitchFamily="34" charset="0"/>
              </a:rPr>
              <a:t>Matki Bożej </a:t>
            </a:r>
          </a:p>
          <a:p>
            <a:pPr algn="ctr"/>
            <a:r>
              <a:rPr lang="pl-PL" sz="2800" b="1">
                <a:solidFill>
                  <a:srgbClr val="FFFF00"/>
                </a:solidFill>
                <a:latin typeface="Calibri" pitchFamily="34" charset="0"/>
                <a:cs typeface="Calibri" pitchFamily="34" charset="0"/>
              </a:rPr>
              <a:t>przekazana trójce</a:t>
            </a:r>
          </a:p>
          <a:p>
            <a:pPr algn="ctr"/>
            <a:r>
              <a:rPr lang="pl-PL" sz="2800" b="1">
                <a:solidFill>
                  <a:srgbClr val="FFFF00"/>
                </a:solidFill>
                <a:latin typeface="Calibri" pitchFamily="34" charset="0"/>
                <a:cs typeface="Calibri" pitchFamily="34" charset="0"/>
              </a:rPr>
              <a:t> fatimskich </a:t>
            </a:r>
          </a:p>
          <a:p>
            <a:pPr algn="ctr"/>
            <a:r>
              <a:rPr lang="pl-PL" sz="2800" b="1">
                <a:solidFill>
                  <a:srgbClr val="FFFF00"/>
                </a:solidFill>
                <a:latin typeface="Calibri" pitchFamily="34" charset="0"/>
                <a:cs typeface="Calibri" pitchFamily="34" charset="0"/>
              </a:rPr>
              <a:t>pastuszków</a:t>
            </a:r>
          </a:p>
        </p:txBody>
      </p:sp>
      <p:pic>
        <p:nvPicPr>
          <p:cNvPr id="5123" name="Picture 2" descr="C:\Users\Krzysztof\Documents\SEKRETARIAF FATIMSKI\FOTO FATIMA\Dzieci fatimskie\fatima_h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3204423" cy="338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ymbol zastępczy zawartości 2"/>
          <p:cNvSpPr>
            <a:spLocks noGrp="1"/>
          </p:cNvSpPr>
          <p:nvPr>
            <p:ph sz="half" idx="1"/>
          </p:nvPr>
        </p:nvSpPr>
        <p:spPr>
          <a:xfrm>
            <a:off x="3492500" y="683344"/>
            <a:ext cx="5405438" cy="5842000"/>
          </a:xfrm>
        </p:spPr>
        <p:txBody>
          <a:bodyPr/>
          <a:lstStyle/>
          <a:p>
            <a:pPr marL="0" indent="0" algn="just">
              <a:buFont typeface="Wingdings" pitchFamily="2" charset="2"/>
              <a:buNone/>
              <a:defRPr/>
            </a:pPr>
            <a:r>
              <a:rPr lang="pl-PL" sz="1600" dirty="0" smtClean="0">
                <a:effectLst/>
                <a:latin typeface="Calibri" pitchFamily="34" charset="0"/>
                <a:cs typeface="Calibri" pitchFamily="34" charset="0"/>
              </a:rPr>
              <a:t>- «Widzieliście piekło, dokąd idą dusze biednych grzeszników. </a:t>
            </a:r>
            <a:r>
              <a:rPr lang="pl-PL" sz="1600" b="1" dirty="0" smtClean="0">
                <a:solidFill>
                  <a:srgbClr val="FFFF00"/>
                </a:solidFill>
                <a:effectLst/>
                <a:latin typeface="Calibri" pitchFamily="34" charset="0"/>
                <a:cs typeface="Calibri" pitchFamily="34" charset="0"/>
              </a:rPr>
              <a:t>Aby ich ratować, Bóg chce ustanowić na świecie nabożeństwo do mego Niepokalanego Serca.  </a:t>
            </a:r>
            <a:r>
              <a:rPr lang="pl-PL" sz="1600" dirty="0" smtClean="0">
                <a:effectLst/>
                <a:latin typeface="Calibri" pitchFamily="34" charset="0"/>
                <a:cs typeface="Calibri" pitchFamily="34" charset="0"/>
              </a:rPr>
              <a:t>Jeśli zrobi się to, co ja wam mówię, wiele dusz zostanie uratowanych, nastanie pokój na świecie. Wojna się skończy. Ale jeżeli się nie przestanie obrażać Boga, to za pontyfikatu Piusa XI</a:t>
            </a:r>
            <a:r>
              <a:rPr lang="pl-PL" sz="1600" baseline="30000" dirty="0" smtClean="0">
                <a:effectLst/>
                <a:latin typeface="Calibri" pitchFamily="34" charset="0"/>
                <a:cs typeface="Calibri" pitchFamily="34" charset="0"/>
              </a:rPr>
              <a:t> </a:t>
            </a:r>
            <a:r>
              <a:rPr lang="pl-PL" sz="1600" dirty="0" smtClean="0">
                <a:effectLst/>
                <a:latin typeface="Calibri" pitchFamily="34" charset="0"/>
                <a:cs typeface="Calibri" pitchFamily="34" charset="0"/>
              </a:rPr>
              <a:t>rozpocznie się druga, gorsza. Kiedy ujrzy­cie noc oświetloną przez nieznane światło, wiedzcie, że to jest wielki znak, który wam Bóg daje, że ukarze świat za jego zbrodnie przez wojnę, głód i prześladowania Kościoła i Ojca św. </a:t>
            </a:r>
          </a:p>
          <a:p>
            <a:pPr algn="just">
              <a:defRPr/>
            </a:pPr>
            <a:endParaRPr lang="pl-PL" sz="1600" dirty="0" smtClean="0">
              <a:effectLst/>
              <a:latin typeface="Calibri" pitchFamily="34" charset="0"/>
              <a:cs typeface="Calibri" pitchFamily="34" charset="0"/>
            </a:endParaRPr>
          </a:p>
          <a:p>
            <a:pPr marL="0" indent="0" algn="just">
              <a:buFont typeface="Wingdings" pitchFamily="2" charset="2"/>
              <a:buNone/>
              <a:defRPr/>
            </a:pPr>
            <a:r>
              <a:rPr lang="pl-PL" sz="1600" b="1" dirty="0" smtClean="0">
                <a:solidFill>
                  <a:srgbClr val="FFFF00"/>
                </a:solidFill>
                <a:effectLst/>
                <a:latin typeface="Calibri" pitchFamily="34" charset="0"/>
                <a:cs typeface="Calibri" pitchFamily="34" charset="0"/>
              </a:rPr>
              <a:t>- Żeby temu zapobiec, przyjdę, by żądać poświęcenia Rosji memu Niepokalanemu Sercu i ofiarowania Komunii św. </a:t>
            </a:r>
            <a:br>
              <a:rPr lang="pl-PL" sz="1600" b="1" dirty="0" smtClean="0">
                <a:solidFill>
                  <a:srgbClr val="FFFF00"/>
                </a:solidFill>
                <a:effectLst/>
                <a:latin typeface="Calibri" pitchFamily="34" charset="0"/>
                <a:cs typeface="Calibri" pitchFamily="34" charset="0"/>
              </a:rPr>
            </a:br>
            <a:r>
              <a:rPr lang="pl-PL" sz="1600" b="1" dirty="0" smtClean="0">
                <a:solidFill>
                  <a:srgbClr val="FFFF00"/>
                </a:solidFill>
                <a:effectLst/>
                <a:latin typeface="Calibri" pitchFamily="34" charset="0"/>
                <a:cs typeface="Calibri" pitchFamily="34" charset="0"/>
              </a:rPr>
              <a:t>w pierwsze soboty na zadośćuczynienie.</a:t>
            </a:r>
          </a:p>
          <a:p>
            <a:pPr algn="just">
              <a:defRPr/>
            </a:pPr>
            <a:endParaRPr lang="pl-PL" sz="1600" b="1" dirty="0" smtClean="0">
              <a:solidFill>
                <a:srgbClr val="FFFF00"/>
              </a:solidFill>
              <a:effectLst/>
              <a:latin typeface="Calibri" pitchFamily="34" charset="0"/>
              <a:cs typeface="Calibri" pitchFamily="34" charset="0"/>
            </a:endParaRPr>
          </a:p>
          <a:p>
            <a:pPr marL="0" indent="0" algn="just">
              <a:buFont typeface="Wingdings" pitchFamily="2" charset="2"/>
              <a:buNone/>
              <a:defRPr/>
            </a:pPr>
            <a:r>
              <a:rPr lang="pl-PL" sz="1600" dirty="0" smtClean="0">
                <a:solidFill>
                  <a:srgbClr val="FFFF00"/>
                </a:solidFill>
                <a:effectLst/>
                <a:latin typeface="Calibri" pitchFamily="34" charset="0"/>
                <a:cs typeface="Calibri" pitchFamily="34" charset="0"/>
              </a:rPr>
              <a:t>- Jeżeli ludzie me życzenia spełnią, Rosja nawróci się i </a:t>
            </a:r>
            <a:r>
              <a:rPr lang="pl-PL" sz="1600" dirty="0" smtClean="0">
                <a:effectLst/>
                <a:latin typeface="Calibri" pitchFamily="34" charset="0"/>
                <a:cs typeface="Calibri" pitchFamily="34" charset="0"/>
              </a:rPr>
              <a:t>zapanuje pokój, jeżeli nie, Rosja rozszerzy swoje błędne nauki po świecie wywołu­jąc wojny i prześladowania Kościoła. Sprawiedliwi będą męczeni, Ojciec św. będzie bardzo cierpieć, wiele narodów zostanie zniszczonych, na koniec zatriumfuje moje Niepokalane Serce. Ojciec św. poświęci mi Rosję, która się nawróci, a dla świata nastanie okres pokoju.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13947" y="3356992"/>
            <a:ext cx="8126011" cy="2862322"/>
          </a:xfrm>
          <a:prstGeom prst="rect">
            <a:avLst/>
          </a:prstGeom>
        </p:spPr>
        <p:txBody>
          <a:bodyPr wrap="square">
            <a:spAutoFit/>
          </a:bodyPr>
          <a:lstStyle/>
          <a:p>
            <a:pPr algn="just"/>
            <a:r>
              <a:rPr lang="pl-PL" sz="2000" dirty="0" smtClean="0">
                <a:latin typeface="Calibri" panose="020F0502020204030204" pitchFamily="34" charset="0"/>
              </a:rPr>
              <a:t>- „</a:t>
            </a:r>
            <a:r>
              <a:rPr lang="pl-PL" sz="2000" b="1" dirty="0">
                <a:solidFill>
                  <a:srgbClr val="FFFF00"/>
                </a:solidFill>
                <a:latin typeface="Calibri" panose="020F0502020204030204" pitchFamily="34" charset="0"/>
              </a:rPr>
              <a:t>Pani nasza pokazała nam morze ognia, </a:t>
            </a:r>
            <a:r>
              <a:rPr lang="pl-PL" sz="2000" dirty="0">
                <a:latin typeface="Calibri" panose="020F0502020204030204" pitchFamily="34" charset="0"/>
              </a:rPr>
              <a:t>które wydawało się znajdować w głębi ziemi, widzieliśmy w tym morzu demony i dusze jakby były przezroczystymi czarami lub brunatnymi żarzącymi się węgielkami w ludzkiej postaci. Unosiły się w pożarze, unoszone przez płomienie, które z nich wydobywały się wraz z kłębami dymu. Padały na wszystkie strony jak iskry w czasie wielkich pożarów, bez wagi, w stanie nieważkości, wśród bolesnego wycia i rozpaczliwego, krzyku. Na ich widok można by ogłupieć i umrzeć ze strachu. Demony miały straszne i obrzydliwe kształty wstrętnych, nieznanych zwierząt. Lecz i one były przejrzyste i czarne” (</a:t>
            </a:r>
            <a:r>
              <a:rPr lang="pl-PL" sz="2000" i="1" dirty="0" smtClean="0">
                <a:latin typeface="Calibri" panose="020F0502020204030204" pitchFamily="34" charset="0"/>
              </a:rPr>
              <a:t>Wspomnienia,</a:t>
            </a:r>
            <a:r>
              <a:rPr lang="pl-PL" sz="2000" dirty="0" smtClean="0">
                <a:latin typeface="Calibri" panose="020F0502020204030204" pitchFamily="34" charset="0"/>
              </a:rPr>
              <a:t> </a:t>
            </a:r>
            <a:r>
              <a:rPr lang="pl-PL" sz="2000" dirty="0">
                <a:latin typeface="Calibri" panose="020F0502020204030204" pitchFamily="34" charset="0"/>
              </a:rPr>
              <a:t>s. Łucji).</a:t>
            </a:r>
          </a:p>
        </p:txBody>
      </p:sp>
      <p:pic>
        <p:nvPicPr>
          <p:cNvPr id="10242" name="Picture 2" descr="http://justina.media.gloria.tv/g/jb/media-3929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07504"/>
            <a:ext cx="8128399"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971600" y="1584466"/>
            <a:ext cx="7632848" cy="954107"/>
          </a:xfrm>
          <a:prstGeom prst="rect">
            <a:avLst/>
          </a:prstGeom>
        </p:spPr>
        <p:txBody>
          <a:bodyPr wrap="square">
            <a:spAutoFit/>
          </a:bodyPr>
          <a:lstStyle/>
          <a:p>
            <a:r>
              <a:rPr lang="pl-PL" sz="2800" b="1" dirty="0" smtClean="0">
                <a:latin typeface="Calibri" panose="020F0502020204030204" pitchFamily="34" charset="0"/>
              </a:rPr>
              <a:t>„</a:t>
            </a:r>
            <a:r>
              <a:rPr lang="pl-PL" sz="2800" b="1" dirty="0">
                <a:latin typeface="Calibri" panose="020F0502020204030204" pitchFamily="34" charset="0"/>
              </a:rPr>
              <a:t>A więc tajemnica składa się z trzech odmiennych części. Pierwszą więc była wizja piekła. </a:t>
            </a:r>
          </a:p>
        </p:txBody>
      </p:sp>
    </p:spTree>
    <p:extLst>
      <p:ext uri="{BB962C8B-B14F-4D97-AF65-F5344CB8AC3E}">
        <p14:creationId xmlns:p14="http://schemas.microsoft.com/office/powerpoint/2010/main" val="38113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99592" y="1859340"/>
            <a:ext cx="7416824" cy="3416320"/>
          </a:xfrm>
          <a:prstGeom prst="rect">
            <a:avLst/>
          </a:prstGeom>
        </p:spPr>
        <p:txBody>
          <a:bodyPr wrap="square">
            <a:spAutoFit/>
          </a:bodyPr>
          <a:lstStyle/>
          <a:p>
            <a:r>
              <a:rPr lang="pl-PL" sz="2400" b="1" dirty="0">
                <a:solidFill>
                  <a:srgbClr val="FFFF00"/>
                </a:solidFill>
              </a:rPr>
              <a:t>Bardzo sugestywnie i obrazowo nakreśliła również obraz piekła bł. Katarzyna Emmerich. </a:t>
            </a:r>
            <a:endParaRPr lang="pl-PL" sz="2400" b="1" dirty="0" smtClean="0">
              <a:solidFill>
                <a:srgbClr val="FFFF00"/>
              </a:solidFill>
            </a:endParaRPr>
          </a:p>
          <a:p>
            <a:endParaRPr lang="pl-PL" sz="2400" dirty="0"/>
          </a:p>
          <a:p>
            <a:pPr algn="just"/>
            <a:r>
              <a:rPr lang="pl-PL" sz="2400" dirty="0" smtClean="0"/>
              <a:t> </a:t>
            </a:r>
            <a:r>
              <a:rPr lang="pl-PL" sz="2400" dirty="0"/>
              <a:t>„Ukazało mi się ono w postaci ogromnej, straszliwej, czarnej, świecącej metalicznym blaskiem budowli, do której wchodziło się przez niesamowite, budzące lęk czarne bramy, zaopatrzone w rygle i zamki. Rozległ się ryk i krzyki przerażenia, bramy rozwarły się i ukazał się potworny, mroczny świat”.</a:t>
            </a:r>
          </a:p>
        </p:txBody>
      </p:sp>
    </p:spTree>
    <p:extLst>
      <p:ext uri="{BB962C8B-B14F-4D97-AF65-F5344CB8AC3E}">
        <p14:creationId xmlns:p14="http://schemas.microsoft.com/office/powerpoint/2010/main" val="379976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47564" y="1988840"/>
            <a:ext cx="7848872" cy="4154984"/>
          </a:xfrm>
          <a:prstGeom prst="rect">
            <a:avLst/>
          </a:prstGeom>
        </p:spPr>
        <p:txBody>
          <a:bodyPr wrap="square">
            <a:spAutoFit/>
          </a:bodyPr>
          <a:lstStyle/>
          <a:p>
            <a:pPr algn="just"/>
            <a:r>
              <a:rPr lang="pl-PL" sz="2400" dirty="0" smtClean="0">
                <a:latin typeface="Calibri" panose="020F0502020204030204" pitchFamily="34" charset="0"/>
              </a:rPr>
              <a:t>- Prawda dotycząca piekła jest zawarta </a:t>
            </a:r>
            <a:r>
              <a:rPr lang="pl-PL" sz="2400" dirty="0">
                <a:latin typeface="Calibri" panose="020F0502020204030204" pitchFamily="34" charset="0"/>
              </a:rPr>
              <a:t>w </a:t>
            </a:r>
            <a:r>
              <a:rPr lang="pl-PL" sz="2400" dirty="0" smtClean="0">
                <a:latin typeface="Calibri" panose="020F0502020204030204" pitchFamily="34" charset="0"/>
              </a:rPr>
              <a:t>Ewangelii, </a:t>
            </a:r>
            <a:r>
              <a:rPr lang="pl-PL" sz="2400" dirty="0">
                <a:latin typeface="Calibri" panose="020F0502020204030204" pitchFamily="34" charset="0"/>
              </a:rPr>
              <a:t>to jednak w Fatimie w XX wieku została ona przypomniana bardzo dobitnie. </a:t>
            </a:r>
            <a:r>
              <a:rPr lang="pl-PL" sz="2400" b="1" dirty="0">
                <a:solidFill>
                  <a:srgbClr val="FFFF00"/>
                </a:solidFill>
                <a:latin typeface="Calibri" panose="020F0502020204030204" pitchFamily="34" charset="0"/>
              </a:rPr>
              <a:t>Dlaczego</a:t>
            </a:r>
            <a:r>
              <a:rPr lang="pl-PL" sz="2400" b="1" dirty="0" smtClean="0">
                <a:solidFill>
                  <a:srgbClr val="FFFF00"/>
                </a:solidFill>
                <a:latin typeface="Calibri" panose="020F0502020204030204" pitchFamily="34" charset="0"/>
              </a:rPr>
              <a:t>?</a:t>
            </a:r>
          </a:p>
          <a:p>
            <a:pPr algn="just"/>
            <a:endParaRPr lang="pl-PL" sz="2400" b="1" dirty="0" smtClean="0">
              <a:solidFill>
                <a:srgbClr val="FFFF00"/>
              </a:solidFill>
              <a:latin typeface="Calibri" panose="020F0502020204030204" pitchFamily="34" charset="0"/>
            </a:endParaRPr>
          </a:p>
          <a:p>
            <a:pPr algn="just"/>
            <a:r>
              <a:rPr lang="pl-PL" sz="2400" dirty="0" smtClean="0">
                <a:latin typeface="Calibri" panose="020F0502020204030204" pitchFamily="34" charset="0"/>
              </a:rPr>
              <a:t>„</a:t>
            </a:r>
            <a:r>
              <a:rPr lang="pl-PL" sz="2400" dirty="0">
                <a:latin typeface="Calibri" panose="020F0502020204030204" pitchFamily="34" charset="0"/>
              </a:rPr>
              <a:t>Nie wiem, czy to dlatego, abyśmy lepiej zrozumieli potrzebę składania Bogu ofiar oraz modlitwy za nawrócenie grzeszników, Nasza Pani chciała pokazać nam piekło, w Świetle ogromnego Bożego Jestestwa; </a:t>
            </a:r>
            <a:r>
              <a:rPr lang="pl-PL" sz="2400" b="1" dirty="0">
                <a:latin typeface="Calibri" panose="020F0502020204030204" pitchFamily="34" charset="0"/>
              </a:rPr>
              <a:t>być może również dlatego, </a:t>
            </a:r>
            <a:r>
              <a:rPr lang="pl-PL" sz="2400" b="1" dirty="0">
                <a:solidFill>
                  <a:srgbClr val="FFFF00"/>
                </a:solidFill>
                <a:latin typeface="Calibri" panose="020F0502020204030204" pitchFamily="34" charset="0"/>
              </a:rPr>
              <a:t>iż wiedziała, że w przyszłych czasach prawda ta zostanie negowana lub poddana w wątpliwość</a:t>
            </a:r>
            <a:r>
              <a:rPr lang="pl-PL" sz="2400" b="1" dirty="0">
                <a:latin typeface="Calibri" panose="020F0502020204030204" pitchFamily="34" charset="0"/>
              </a:rPr>
              <a:t>”</a:t>
            </a:r>
            <a:r>
              <a:rPr lang="pl-PL" sz="2400" dirty="0">
                <a:latin typeface="Calibri" panose="020F0502020204030204" pitchFamily="34" charset="0"/>
              </a:rPr>
              <a:t>.</a:t>
            </a:r>
            <a:r>
              <a:rPr lang="pl-PL" sz="2400" i="1" dirty="0">
                <a:latin typeface="Calibri" panose="020F0502020204030204" pitchFamily="34" charset="0"/>
              </a:rPr>
              <a:t> </a:t>
            </a:r>
            <a:r>
              <a:rPr lang="pl-PL" sz="2400" dirty="0" smtClean="0">
                <a:latin typeface="Calibri" panose="020F0502020204030204" pitchFamily="34" charset="0"/>
              </a:rPr>
              <a:t>(</a:t>
            </a:r>
            <a:r>
              <a:rPr lang="pl-PL" sz="2400" i="1" dirty="0" smtClean="0">
                <a:latin typeface="Calibri" panose="020F0502020204030204" pitchFamily="34" charset="0"/>
              </a:rPr>
              <a:t>Przesłanie z Fatimy, </a:t>
            </a:r>
            <a:r>
              <a:rPr lang="pl-PL" sz="2400" dirty="0" smtClean="0">
                <a:latin typeface="Calibri" panose="020F0502020204030204" pitchFamily="34" charset="0"/>
              </a:rPr>
              <a:t>s. Łucja)</a:t>
            </a:r>
            <a:endParaRPr lang="pl-PL" sz="2400" dirty="0">
              <a:latin typeface="Calibri" panose="020F0502020204030204" pitchFamily="34" charset="0"/>
            </a:endParaRPr>
          </a:p>
        </p:txBody>
      </p:sp>
      <p:sp>
        <p:nvSpPr>
          <p:cNvPr id="7" name="Prostokąt 6"/>
          <p:cNvSpPr/>
          <p:nvPr/>
        </p:nvSpPr>
        <p:spPr>
          <a:xfrm>
            <a:off x="679972" y="692696"/>
            <a:ext cx="7564435" cy="1200329"/>
          </a:xfrm>
          <a:prstGeom prst="rect">
            <a:avLst/>
          </a:prstGeom>
        </p:spPr>
        <p:txBody>
          <a:bodyPr wrap="square">
            <a:spAutoFit/>
          </a:bodyPr>
          <a:lstStyle/>
          <a:p>
            <a:r>
              <a:rPr lang="pl-PL" sz="2400" b="1" dirty="0">
                <a:solidFill>
                  <a:srgbClr val="FFFF00"/>
                </a:solidFill>
                <a:latin typeface="Calibri" panose="020F0502020204030204" pitchFamily="34" charset="0"/>
              </a:rPr>
              <a:t>Siostra Łucja opisała wizję piekła dopiero w 1942 r. </a:t>
            </a:r>
          </a:p>
          <a:p>
            <a:r>
              <a:rPr lang="pl-PL" sz="2400" b="1" dirty="0" smtClean="0">
                <a:solidFill>
                  <a:srgbClr val="FFFF00"/>
                </a:solidFill>
                <a:latin typeface="Calibri" panose="020F0502020204030204" pitchFamily="34" charset="0"/>
              </a:rPr>
              <a:t>w </a:t>
            </a:r>
            <a:r>
              <a:rPr lang="pl-PL" sz="2400" b="1" dirty="0">
                <a:solidFill>
                  <a:srgbClr val="FFFF00"/>
                </a:solidFill>
                <a:latin typeface="Calibri" panose="020F0502020204030204" pitchFamily="34" charset="0"/>
              </a:rPr>
              <a:t>25 rocznicę fatimskich </a:t>
            </a:r>
            <a:r>
              <a:rPr lang="pl-PL" sz="2400" b="1" dirty="0" smtClean="0">
                <a:solidFill>
                  <a:srgbClr val="FFFF00"/>
                </a:solidFill>
                <a:latin typeface="Calibri" panose="020F0502020204030204" pitchFamily="34" charset="0"/>
              </a:rPr>
              <a:t>objawień</a:t>
            </a:r>
          </a:p>
          <a:p>
            <a:r>
              <a:rPr lang="pl-PL" sz="2400" b="1" dirty="0" smtClean="0">
                <a:solidFill>
                  <a:srgbClr val="FFFF00"/>
                </a:solidFill>
                <a:latin typeface="Calibri" panose="020F0502020204030204" pitchFamily="34" charset="0"/>
              </a:rPr>
              <a:t> </a:t>
            </a:r>
            <a:r>
              <a:rPr lang="pl-PL" sz="2400" b="1" dirty="0">
                <a:solidFill>
                  <a:srgbClr val="FFFF00"/>
                </a:solidFill>
                <a:latin typeface="Calibri" panose="020F0502020204030204" pitchFamily="34" charset="0"/>
              </a:rPr>
              <a:t>na prośbę biskupa </a:t>
            </a:r>
            <a:r>
              <a:rPr lang="pl-PL" sz="2400" b="1" dirty="0" err="1">
                <a:solidFill>
                  <a:srgbClr val="FFFF00"/>
                </a:solidFill>
                <a:latin typeface="Calibri" panose="020F0502020204030204" pitchFamily="34" charset="0"/>
              </a:rPr>
              <a:t>Leirii</a:t>
            </a:r>
            <a:r>
              <a:rPr lang="pl-PL" sz="2400" b="1" dirty="0">
                <a:solidFill>
                  <a:srgbClr val="FFFF00"/>
                </a:solidFill>
                <a:latin typeface="Calibri" panose="020F0502020204030204" pitchFamily="34" charset="0"/>
              </a:rPr>
              <a:t>.</a:t>
            </a:r>
          </a:p>
        </p:txBody>
      </p:sp>
    </p:spTree>
    <p:extLst>
      <p:ext uri="{BB962C8B-B14F-4D97-AF65-F5344CB8AC3E}">
        <p14:creationId xmlns:p14="http://schemas.microsoft.com/office/powerpoint/2010/main" val="172175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544" y="749017"/>
            <a:ext cx="8280920" cy="5632311"/>
          </a:xfrm>
          <a:prstGeom prst="rect">
            <a:avLst/>
          </a:prstGeom>
        </p:spPr>
        <p:txBody>
          <a:bodyPr wrap="square">
            <a:spAutoFit/>
          </a:bodyPr>
          <a:lstStyle/>
          <a:p>
            <a:pPr algn="just"/>
            <a:r>
              <a:rPr lang="pl-PL" sz="2400" b="1" dirty="0">
                <a:solidFill>
                  <a:srgbClr val="FFFF00"/>
                </a:solidFill>
                <a:latin typeface="Calibri" panose="020F0502020204030204" pitchFamily="34" charset="0"/>
              </a:rPr>
              <a:t>Treść przywołanej wizji była tajemnicą „według wyraźnego nakazu Matki Bożej” – jak pisała s. Łucja do Papieża Piusa XII. Dlaczego? </a:t>
            </a:r>
            <a:endParaRPr lang="pl-PL" sz="2400" b="1" dirty="0" smtClean="0">
              <a:solidFill>
                <a:srgbClr val="FFFF00"/>
              </a:solidFill>
              <a:latin typeface="Calibri" panose="020F0502020204030204" pitchFamily="34" charset="0"/>
            </a:endParaRPr>
          </a:p>
          <a:p>
            <a:pPr algn="just"/>
            <a:r>
              <a:rPr lang="pl-PL" sz="2400" dirty="0" smtClean="0">
                <a:latin typeface="Calibri" panose="020F0502020204030204" pitchFamily="34" charset="0"/>
              </a:rPr>
              <a:t>Interesującej </a:t>
            </a:r>
            <a:r>
              <a:rPr lang="pl-PL" sz="2400" dirty="0">
                <a:latin typeface="Calibri" panose="020F0502020204030204" pitchFamily="34" charset="0"/>
              </a:rPr>
              <a:t>odpowiedzi udziela portugalski jezuita ks. prof. Luigi Gonzaga. Zwraca on uwagę na powszechną trudność dotyczącą wyrażenia i zinterpretowania w ludzkim języku doznań mistycznych. „W przypadku Fatimy trudność, nawet jeśli jest mała, to jest tym poważniejsza, że osobami widzącymi były dzieci analfabeci, z bardzo wąskim bagażem pojęć i jeszcze uboższym słownictwem. Łucja miała tego świadomość, kiedy napisała, że «milczenie nakazane przez Dziewicę było dla nich wielką, naprawdę opatrznościową łaską. Jeśli musieliby mówić w 1917 r., z ich ograniczonymi pojęciami i brakiem słownictwa wobec gęstwiny inkwizytorów niezgadzających się między sobą, to zrobiliby takie zamieszanie, że być może popsuliby dzieło Boże»”.</a:t>
            </a:r>
          </a:p>
        </p:txBody>
      </p:sp>
    </p:spTree>
    <p:extLst>
      <p:ext uri="{BB962C8B-B14F-4D97-AF65-F5344CB8AC3E}">
        <p14:creationId xmlns:p14="http://schemas.microsoft.com/office/powerpoint/2010/main" val="386747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27584" y="4976008"/>
            <a:ext cx="6840760" cy="1477328"/>
          </a:xfrm>
          <a:prstGeom prst="rect">
            <a:avLst/>
          </a:prstGeom>
        </p:spPr>
        <p:txBody>
          <a:bodyPr wrap="square">
            <a:spAutoFit/>
          </a:bodyPr>
          <a:lstStyle/>
          <a:p>
            <a:r>
              <a:rPr lang="pl-PL" b="1" dirty="0">
                <a:latin typeface="Calibri" panose="020F0502020204030204" pitchFamily="34" charset="0"/>
              </a:rPr>
              <a:t>Jan Paweł II, 25.03. 1984</a:t>
            </a:r>
            <a:endParaRPr lang="pl-PL" dirty="0">
              <a:latin typeface="Calibri" panose="020F0502020204030204" pitchFamily="34" charset="0"/>
            </a:endParaRPr>
          </a:p>
          <a:p>
            <a:pPr algn="just"/>
            <a:r>
              <a:rPr lang="pl-PL" dirty="0">
                <a:latin typeface="Calibri" panose="020F0502020204030204" pitchFamily="34" charset="0"/>
              </a:rPr>
              <a:t>O Serce Niepokalane! Pomóż nam przezwyciężyć grozę zła, które tak łatwo zakorzenia się w sercach współczesnych ludzi - zła, które w swych niewymiernych skutkach ciąży już nad naszą współczesnością i </a:t>
            </a:r>
            <a:r>
              <a:rPr lang="pl-PL" b="1" dirty="0">
                <a:solidFill>
                  <a:srgbClr val="FFFF00"/>
                </a:solidFill>
                <a:latin typeface="Calibri" panose="020F0502020204030204" pitchFamily="34" charset="0"/>
              </a:rPr>
              <a:t>zdaje się zamykać drogi ku przyszłości</a:t>
            </a:r>
            <a:r>
              <a:rPr lang="pl-PL" dirty="0">
                <a:latin typeface="Calibri" panose="020F0502020204030204" pitchFamily="34" charset="0"/>
              </a:rPr>
              <a:t>!</a:t>
            </a:r>
          </a:p>
        </p:txBody>
      </p:sp>
      <p:sp>
        <p:nvSpPr>
          <p:cNvPr id="7" name="Prostokąt 6"/>
          <p:cNvSpPr/>
          <p:nvPr/>
        </p:nvSpPr>
        <p:spPr>
          <a:xfrm>
            <a:off x="827584" y="655528"/>
            <a:ext cx="5400600" cy="1477328"/>
          </a:xfrm>
          <a:prstGeom prst="rect">
            <a:avLst/>
          </a:prstGeom>
        </p:spPr>
        <p:txBody>
          <a:bodyPr wrap="square">
            <a:spAutoFit/>
          </a:bodyPr>
          <a:lstStyle/>
          <a:p>
            <a:pPr algn="just"/>
            <a:r>
              <a:rPr lang="pl-PL" b="1" dirty="0">
                <a:solidFill>
                  <a:srgbClr val="FFFF00"/>
                </a:solidFill>
                <a:latin typeface="Calibri" panose="020F0502020204030204" pitchFamily="34" charset="0"/>
              </a:rPr>
              <a:t>Po co </a:t>
            </a:r>
            <a:r>
              <a:rPr lang="pl-PL" b="1" dirty="0" smtClean="0">
                <a:solidFill>
                  <a:srgbClr val="FFFF00"/>
                </a:solidFill>
                <a:latin typeface="Calibri" panose="020F0502020204030204" pitchFamily="34" charset="0"/>
              </a:rPr>
              <a:t>burzyć </a:t>
            </a:r>
            <a:r>
              <a:rPr lang="pl-PL" b="1" dirty="0">
                <a:solidFill>
                  <a:srgbClr val="FFFF00"/>
                </a:solidFill>
                <a:latin typeface="Calibri" panose="020F0502020204030204" pitchFamily="34" charset="0"/>
              </a:rPr>
              <a:t>spokój, straszyć, przypominać </a:t>
            </a:r>
            <a:r>
              <a:rPr lang="pl-PL" dirty="0">
                <a:latin typeface="Calibri" panose="020F0502020204030204" pitchFamily="34" charset="0"/>
              </a:rPr>
              <a:t>to, co złe. Jakże błędne to jednak myślenie. Nie można przecież budować zdrowej pobożności na strachu, ale nie można jej również budować na fikcji i ułudzie, szukając za wszelką cenę „świętego spokoju”.</a:t>
            </a:r>
          </a:p>
        </p:txBody>
      </p:sp>
      <p:sp>
        <p:nvSpPr>
          <p:cNvPr id="8" name="Prostokąt 7"/>
          <p:cNvSpPr/>
          <p:nvPr/>
        </p:nvSpPr>
        <p:spPr>
          <a:xfrm>
            <a:off x="827584" y="2549803"/>
            <a:ext cx="5400600" cy="2031325"/>
          </a:xfrm>
          <a:prstGeom prst="rect">
            <a:avLst/>
          </a:prstGeom>
        </p:spPr>
        <p:txBody>
          <a:bodyPr wrap="square">
            <a:spAutoFit/>
          </a:bodyPr>
          <a:lstStyle/>
          <a:p>
            <a:pPr algn="just"/>
            <a:r>
              <a:rPr lang="pl-PL" dirty="0">
                <a:latin typeface="Calibri" panose="020F0502020204030204" pitchFamily="34" charset="0"/>
              </a:rPr>
              <a:t>Czy i my, ludzie wierzący, nie ulegamy czasem tym współczesnym prądom? „Niektórzy ludzie, nawet pobożni, nie chcą dzieciom mówić o piekle, żeby ich nie przerażać, </a:t>
            </a:r>
            <a:r>
              <a:rPr lang="pl-PL" b="1" dirty="0">
                <a:latin typeface="Calibri" panose="020F0502020204030204" pitchFamily="34" charset="0"/>
              </a:rPr>
              <a:t>ale </a:t>
            </a:r>
            <a:r>
              <a:rPr lang="pl-PL" b="1" dirty="0">
                <a:solidFill>
                  <a:srgbClr val="FFFF00"/>
                </a:solidFill>
                <a:latin typeface="Calibri" panose="020F0502020204030204" pitchFamily="34" charset="0"/>
              </a:rPr>
              <a:t>Bóg nie zawahał się pokazać go trojgu dzieciom, z których jedno miało zaledwie 8 lat</a:t>
            </a:r>
            <a:r>
              <a:rPr lang="pl-PL" b="1" dirty="0">
                <a:latin typeface="Calibri" panose="020F0502020204030204" pitchFamily="34" charset="0"/>
              </a:rPr>
              <a:t>”</a:t>
            </a:r>
            <a:r>
              <a:rPr lang="pl-PL" dirty="0">
                <a:latin typeface="Calibri" panose="020F0502020204030204" pitchFamily="34" charset="0"/>
              </a:rPr>
              <a:t> - tak oto z perspektywy lat postrzegała Siostra Łucja rolę wizji piekła w procesie formowania sumienia i pobożności.</a:t>
            </a:r>
          </a:p>
        </p:txBody>
      </p:sp>
      <p:pic>
        <p:nvPicPr>
          <p:cNvPr id="11266" name="Picture 2" descr="C:\Users\uzytkownik\Pictures\FOTO RELIGIA\Archanioł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 contrast="10000"/>
                    </a14:imgEffect>
                  </a14:imgLayer>
                </a14:imgProps>
              </a:ext>
              <a:ext uri="{28A0092B-C50C-407E-A947-70E740481C1C}">
                <a14:useLocalDpi xmlns:a14="http://schemas.microsoft.com/office/drawing/2010/main" val="0"/>
              </a:ext>
            </a:extLst>
          </a:blip>
          <a:srcRect/>
          <a:stretch>
            <a:fillRect/>
          </a:stretch>
        </p:blipFill>
        <p:spPr bwMode="auto">
          <a:xfrm>
            <a:off x="6444208" y="620688"/>
            <a:ext cx="2699792" cy="411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83568" y="692696"/>
            <a:ext cx="7848872" cy="5632311"/>
          </a:xfrm>
          <a:prstGeom prst="rect">
            <a:avLst/>
          </a:prstGeom>
        </p:spPr>
        <p:txBody>
          <a:bodyPr wrap="square">
            <a:spAutoFit/>
          </a:bodyPr>
          <a:lstStyle/>
          <a:p>
            <a:pPr algn="just"/>
            <a:r>
              <a:rPr lang="pl-PL" sz="2400" b="1" dirty="0">
                <a:solidFill>
                  <a:srgbClr val="FFFF00"/>
                </a:solidFill>
                <a:latin typeface="Calibri" panose="020F0502020204030204" pitchFamily="34" charset="0"/>
              </a:rPr>
              <a:t>W swoim Dzienniczku św. s. Faustyna zapisała: </a:t>
            </a:r>
            <a:endParaRPr lang="pl-PL" sz="2400" b="1" dirty="0" smtClean="0">
              <a:solidFill>
                <a:srgbClr val="FFFF00"/>
              </a:solidFill>
              <a:latin typeface="Calibri" panose="020F0502020204030204" pitchFamily="34" charset="0"/>
            </a:endParaRPr>
          </a:p>
          <a:p>
            <a:pPr algn="just"/>
            <a:r>
              <a:rPr lang="pl-PL" sz="2400" dirty="0" smtClean="0">
                <a:latin typeface="Calibri" panose="020F0502020204030204" pitchFamily="34" charset="0"/>
              </a:rPr>
              <a:t>„</a:t>
            </a:r>
            <a:r>
              <a:rPr lang="pl-PL" sz="2400" dirty="0">
                <a:latin typeface="Calibri" panose="020F0502020204030204" pitchFamily="34" charset="0"/>
              </a:rPr>
              <a:t>W pewnym dniu ujrzałam </a:t>
            </a:r>
            <a:r>
              <a:rPr lang="pl-PL" sz="2400" b="1" dirty="0">
                <a:latin typeface="Calibri" panose="020F0502020204030204" pitchFamily="34" charset="0"/>
              </a:rPr>
              <a:t>dwie drogi</a:t>
            </a:r>
            <a:r>
              <a:rPr lang="pl-PL" sz="2400" dirty="0">
                <a:latin typeface="Calibri" panose="020F0502020204030204" pitchFamily="34" charset="0"/>
              </a:rPr>
              <a:t>: jedna droga szeroka, wysypana piaskiem i kwiatami, pełna radości i muzyki, i różnych przyjemności. Ludzie szli tą drogą, tańcząc i bawiąc się - dochodzili do końca, nie spostrzegając, że już koniec. Ale na końcu tej drogi była straszna przepaść, czyli otchłań piekielna. Dusze te na oślep wpadały w tę przepaść; jak szły, tak i wpadały. A była ich tak wielka liczba, że nie można było ich zliczyć. I widziałam drugą drogę, a raczej ścieżkę, bo była wąska i zasłana cierniami i kamieniami, a ludzie, którzy nią szli mieli łzy w oczach i różne boleści były ich udziałem. Jedni padali na te kamienie, ale zaraz powstawali i szli dalej. A w końcu drogi był wspaniały ogród, przepełniony wszelkim rodzajem szczęścia, i wchodziły tam te wszystkie dusze. Zaraz w pierwszym momencie zapominały o swoich cierpieniach”.</a:t>
            </a:r>
          </a:p>
        </p:txBody>
      </p:sp>
    </p:spTree>
    <p:extLst>
      <p:ext uri="{BB962C8B-B14F-4D97-AF65-F5344CB8AC3E}">
        <p14:creationId xmlns:p14="http://schemas.microsoft.com/office/powerpoint/2010/main" val="346986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734194" y="4797152"/>
            <a:ext cx="7942262" cy="1944216"/>
          </a:xfrm>
        </p:spPr>
        <p:txBody>
          <a:bodyPr/>
          <a:lstStyle/>
          <a:p>
            <a:pPr algn="r"/>
            <a:r>
              <a:rPr lang="pl-PL" sz="3200" dirty="0" smtClean="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t>„</a:t>
            </a:r>
            <a:r>
              <a:rPr lang="pl-PL" sz="3200" dirty="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t>Bóg pragnie </a:t>
            </a:r>
            <a:br>
              <a:rPr lang="pl-PL" sz="3200" dirty="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br>
            <a:r>
              <a:rPr lang="pl-PL" sz="3200" dirty="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t>ustanowić na świecie nabożeństwo</a:t>
            </a:r>
            <a:br>
              <a:rPr lang="pl-PL" sz="3200" dirty="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br>
            <a:r>
              <a:rPr lang="pl-PL" sz="3200" dirty="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t>do Mego Niepokalanego Serca</a:t>
            </a:r>
            <a:r>
              <a:rPr lang="pl-PL" sz="3200" dirty="0" smtClean="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t>”.</a:t>
            </a:r>
            <a:br>
              <a:rPr lang="pl-PL" sz="3200" dirty="0" smtClean="0">
                <a:solidFill>
                  <a:srgbClr val="FFFF00"/>
                </a:solidFill>
                <a:effectLst>
                  <a:outerShdw blurRad="38100" dist="25400" dir="5400000" algn="tl" rotWithShape="0">
                    <a:srgbClr val="000000">
                      <a:alpha val="43000"/>
                    </a:srgbClr>
                  </a:outerShdw>
                </a:effectLst>
                <a:latin typeface="Calibri" pitchFamily="34" charset="0"/>
                <a:cs typeface="Calibri" pitchFamily="34" charset="0"/>
              </a:rPr>
            </a:br>
            <a:r>
              <a:rPr lang="pl-PL" sz="1600" i="1" dirty="0">
                <a:latin typeface="Calibri" pitchFamily="34" charset="0"/>
                <a:cs typeface="Calibri" pitchFamily="34" charset="0"/>
              </a:rPr>
              <a:t> </a:t>
            </a:r>
            <a:r>
              <a:rPr lang="pl-PL" sz="1600" i="1" dirty="0">
                <a:solidFill>
                  <a:srgbClr val="FF0000"/>
                </a:solidFill>
                <a:latin typeface="Calibri" pitchFamily="34" charset="0"/>
                <a:cs typeface="Calibri" pitchFamily="34" charset="0"/>
              </a:rPr>
              <a:t>Fatima, 13 </a:t>
            </a:r>
            <a:r>
              <a:rPr lang="pl-PL" sz="1600" i="1" dirty="0" smtClean="0">
                <a:solidFill>
                  <a:srgbClr val="FF0000"/>
                </a:solidFill>
                <a:latin typeface="Calibri" pitchFamily="34" charset="0"/>
                <a:cs typeface="Calibri" pitchFamily="34" charset="0"/>
              </a:rPr>
              <a:t>l</a:t>
            </a:r>
            <a:r>
              <a:rPr lang="pl-PL" sz="1600" i="1" dirty="0" smtClean="0">
                <a:solidFill>
                  <a:srgbClr val="FF0000"/>
                </a:solidFill>
                <a:effectLst>
                  <a:outerShdw blurRad="38100" dist="25400" dir="5400000" algn="tl" rotWithShape="0">
                    <a:srgbClr val="000000">
                      <a:alpha val="43000"/>
                    </a:srgbClr>
                  </a:outerShdw>
                </a:effectLst>
                <a:latin typeface="Calibri" pitchFamily="34" charset="0"/>
                <a:cs typeface="Calibri" pitchFamily="34" charset="0"/>
              </a:rPr>
              <a:t>ipca 1917</a:t>
            </a:r>
            <a:endParaRPr lang="pl-PL" sz="1600" i="1" dirty="0">
              <a:solidFill>
                <a:srgbClr val="FF0000"/>
              </a:solidFill>
              <a:effectLst>
                <a:outerShdw blurRad="38100" dist="25400" dir="5400000" algn="tl" rotWithShape="0">
                  <a:srgbClr val="000000">
                    <a:alpha val="43000"/>
                  </a:srgbClr>
                </a:outerShdw>
              </a:effectLst>
              <a:latin typeface="Calibri" pitchFamily="34" charset="0"/>
              <a:cs typeface="Calibri" pitchFamily="34" charset="0"/>
            </a:endParaRPr>
          </a:p>
        </p:txBody>
      </p:sp>
      <p:pic>
        <p:nvPicPr>
          <p:cNvPr id="1026" name="Picture 2" descr="C:\Users\Krzysztof\Documents\SEKRETARIAF FATIMSKI\Rok 2012\Internet\AKTUALNOŚCI\fatima ob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78" y="100781"/>
            <a:ext cx="3423018" cy="4048299"/>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539552" y="1463293"/>
            <a:ext cx="6696744" cy="3477875"/>
          </a:xfrm>
          <a:prstGeom prst="rect">
            <a:avLst/>
          </a:prstGeom>
        </p:spPr>
        <p:txBody>
          <a:bodyPr wrap="square">
            <a:spAutoFit/>
          </a:bodyPr>
          <a:lstStyle/>
          <a:p>
            <a:r>
              <a:rPr lang="pl-PL" sz="2800" b="1" dirty="0">
                <a:solidFill>
                  <a:srgbClr val="FFFF00"/>
                </a:solidFill>
                <a:latin typeface="Calibri" pitchFamily="34" charset="0"/>
                <a:cs typeface="Calibri" pitchFamily="34" charset="0"/>
              </a:rPr>
              <a:t>„</a:t>
            </a:r>
            <a:r>
              <a:rPr lang="pl-PL" sz="2800" dirty="0">
                <a:solidFill>
                  <a:srgbClr val="FFFF00"/>
                </a:solidFill>
                <a:latin typeface="Calibri" pitchFamily="34" charset="0"/>
                <a:cs typeface="Calibri" pitchFamily="34" charset="0"/>
              </a:rPr>
              <a:t>Przyszłam was </a:t>
            </a:r>
            <a:r>
              <a:rPr lang="pl-PL" sz="2800" dirty="0" smtClean="0">
                <a:solidFill>
                  <a:srgbClr val="FFFF00"/>
                </a:solidFill>
                <a:latin typeface="Calibri" pitchFamily="34" charset="0"/>
                <a:cs typeface="Calibri" pitchFamily="34" charset="0"/>
              </a:rPr>
              <a:t>prosić,</a:t>
            </a:r>
          </a:p>
          <a:p>
            <a:r>
              <a:rPr lang="pl-PL" sz="2800" dirty="0" smtClean="0">
                <a:solidFill>
                  <a:srgbClr val="FFFF00"/>
                </a:solidFill>
                <a:latin typeface="Calibri" pitchFamily="34" charset="0"/>
                <a:cs typeface="Calibri" pitchFamily="34" charset="0"/>
              </a:rPr>
              <a:t>abyście </a:t>
            </a:r>
            <a:r>
              <a:rPr lang="pl-PL" sz="2800" dirty="0">
                <a:solidFill>
                  <a:srgbClr val="FFFF00"/>
                </a:solidFill>
                <a:latin typeface="Calibri" pitchFamily="34" charset="0"/>
                <a:cs typeface="Calibri" pitchFamily="34" charset="0"/>
              </a:rPr>
              <a:t>tu </a:t>
            </a:r>
            <a:r>
              <a:rPr lang="pl-PL" sz="2800" dirty="0" smtClean="0">
                <a:solidFill>
                  <a:srgbClr val="FFFF00"/>
                </a:solidFill>
                <a:latin typeface="Calibri" pitchFamily="34" charset="0"/>
                <a:cs typeface="Calibri" pitchFamily="34" charset="0"/>
              </a:rPr>
              <a:t>przychodzili</a:t>
            </a:r>
          </a:p>
          <a:p>
            <a:r>
              <a:rPr lang="pl-PL" sz="2800" dirty="0" smtClean="0">
                <a:solidFill>
                  <a:srgbClr val="FFFF00"/>
                </a:solidFill>
                <a:latin typeface="Calibri" pitchFamily="34" charset="0"/>
                <a:cs typeface="Calibri" pitchFamily="34" charset="0"/>
              </a:rPr>
              <a:t>przez </a:t>
            </a:r>
            <a:r>
              <a:rPr lang="pl-PL" sz="2800" dirty="0">
                <a:solidFill>
                  <a:srgbClr val="FFFF00"/>
                </a:solidFill>
                <a:latin typeface="Calibri" pitchFamily="34" charset="0"/>
                <a:cs typeface="Calibri" pitchFamily="34" charset="0"/>
              </a:rPr>
              <a:t>6 kolejnych miesięcy, </a:t>
            </a:r>
            <a:endParaRPr lang="pl-PL" sz="2800" dirty="0" smtClean="0">
              <a:solidFill>
                <a:srgbClr val="FFFF00"/>
              </a:solidFill>
              <a:latin typeface="Calibri" pitchFamily="34" charset="0"/>
              <a:cs typeface="Calibri" pitchFamily="34" charset="0"/>
            </a:endParaRPr>
          </a:p>
          <a:p>
            <a:r>
              <a:rPr lang="pl-PL" sz="2800" dirty="0" smtClean="0">
                <a:solidFill>
                  <a:srgbClr val="FFFF00"/>
                </a:solidFill>
                <a:latin typeface="Calibri" pitchFamily="34" charset="0"/>
                <a:cs typeface="Calibri" pitchFamily="34" charset="0"/>
              </a:rPr>
              <a:t>dnia </a:t>
            </a:r>
            <a:r>
              <a:rPr lang="pl-PL" sz="2800" dirty="0">
                <a:solidFill>
                  <a:srgbClr val="FFFF00"/>
                </a:solidFill>
                <a:latin typeface="Calibri" pitchFamily="34" charset="0"/>
                <a:cs typeface="Calibri" pitchFamily="34" charset="0"/>
              </a:rPr>
              <a:t>13 o tej samej </a:t>
            </a:r>
            <a:r>
              <a:rPr lang="pl-PL" sz="2800" dirty="0" smtClean="0">
                <a:solidFill>
                  <a:srgbClr val="FFFF00"/>
                </a:solidFill>
                <a:latin typeface="Calibri" pitchFamily="34" charset="0"/>
                <a:cs typeface="Calibri" pitchFamily="34" charset="0"/>
              </a:rPr>
              <a:t>godzinie.</a:t>
            </a:r>
          </a:p>
          <a:p>
            <a:r>
              <a:rPr lang="pl-PL" sz="2800" b="1" dirty="0" smtClean="0">
                <a:solidFill>
                  <a:srgbClr val="FFFF00"/>
                </a:solidFill>
                <a:latin typeface="Calibri" pitchFamily="34" charset="0"/>
                <a:cs typeface="Calibri" pitchFamily="34" charset="0"/>
              </a:rPr>
              <a:t>Potem </a:t>
            </a:r>
            <a:r>
              <a:rPr lang="pl-PL" sz="2800" b="1" dirty="0">
                <a:solidFill>
                  <a:srgbClr val="FFFF00"/>
                </a:solidFill>
                <a:latin typeface="Calibri" pitchFamily="34" charset="0"/>
                <a:cs typeface="Calibri" pitchFamily="34" charset="0"/>
              </a:rPr>
              <a:t>powiem, kim </a:t>
            </a:r>
            <a:r>
              <a:rPr lang="pl-PL" sz="2800" b="1" dirty="0" smtClean="0">
                <a:solidFill>
                  <a:srgbClr val="FFFF00"/>
                </a:solidFill>
                <a:latin typeface="Calibri" pitchFamily="34" charset="0"/>
                <a:cs typeface="Calibri" pitchFamily="34" charset="0"/>
              </a:rPr>
              <a:t>jestem</a:t>
            </a:r>
          </a:p>
          <a:p>
            <a:r>
              <a:rPr lang="pl-PL" sz="2800" b="1" dirty="0" smtClean="0">
                <a:solidFill>
                  <a:srgbClr val="FFFF00"/>
                </a:solidFill>
                <a:latin typeface="Calibri" pitchFamily="34" charset="0"/>
                <a:cs typeface="Calibri" pitchFamily="34" charset="0"/>
              </a:rPr>
              <a:t>i </a:t>
            </a:r>
            <a:r>
              <a:rPr lang="pl-PL" sz="2800" b="1" dirty="0">
                <a:solidFill>
                  <a:srgbClr val="FFFF00"/>
                </a:solidFill>
                <a:latin typeface="Calibri" pitchFamily="34" charset="0"/>
                <a:cs typeface="Calibri" pitchFamily="34" charset="0"/>
              </a:rPr>
              <a:t>czego </a:t>
            </a:r>
            <a:r>
              <a:rPr lang="pl-PL" sz="2800" b="1" dirty="0" smtClean="0">
                <a:solidFill>
                  <a:srgbClr val="FFFF00"/>
                </a:solidFill>
                <a:latin typeface="Calibri" pitchFamily="34" charset="0"/>
                <a:cs typeface="Calibri" pitchFamily="34" charset="0"/>
              </a:rPr>
              <a:t>chcę”. </a:t>
            </a:r>
          </a:p>
          <a:p>
            <a:r>
              <a:rPr lang="pl-PL" sz="1600" b="1" i="1" dirty="0" smtClean="0">
                <a:solidFill>
                  <a:srgbClr val="FF0000"/>
                </a:solidFill>
                <a:latin typeface="Calibri" pitchFamily="34" charset="0"/>
                <a:cs typeface="Calibri" pitchFamily="34" charset="0"/>
              </a:rPr>
              <a:t> Fatima, 13 maja 1917</a:t>
            </a:r>
          </a:p>
          <a:p>
            <a:endParaRPr lang="pl-PL" sz="1200" b="1" i="1" dirty="0">
              <a:latin typeface="Calibri" pitchFamily="34" charset="0"/>
              <a:cs typeface="Calibri" pitchFamily="34" charset="0"/>
            </a:endParaRPr>
          </a:p>
          <a:p>
            <a:r>
              <a:rPr lang="pl-PL" sz="2400" b="1" dirty="0" smtClean="0">
                <a:latin typeface="Calibri" pitchFamily="34" charset="0"/>
                <a:cs typeface="Calibri" pitchFamily="34" charset="0"/>
              </a:rPr>
              <a:t>Matka Boża Fatimska - Matka Boża Różańcowa</a:t>
            </a:r>
            <a:endParaRPr lang="pl-PL" sz="2400" b="1" dirty="0">
              <a:latin typeface="Calibri" pitchFamily="34" charset="0"/>
              <a:cs typeface="Calibri" pitchFamily="34" charset="0"/>
            </a:endParaRPr>
          </a:p>
        </p:txBody>
      </p:sp>
      <p:sp>
        <p:nvSpPr>
          <p:cNvPr id="6" name="Prostokąt 5"/>
          <p:cNvSpPr/>
          <p:nvPr/>
        </p:nvSpPr>
        <p:spPr>
          <a:xfrm>
            <a:off x="590343" y="548680"/>
            <a:ext cx="4629729" cy="707886"/>
          </a:xfrm>
          <a:prstGeom prst="rect">
            <a:avLst/>
          </a:prstGeom>
        </p:spPr>
        <p:txBody>
          <a:bodyPr wrap="none">
            <a:spAutoFit/>
          </a:bodyPr>
          <a:lstStyle/>
          <a:p>
            <a:r>
              <a:rPr lang="pl-PL" sz="4000" b="1" dirty="0" smtClean="0">
                <a:solidFill>
                  <a:srgbClr val="FFFF00"/>
                </a:solidFill>
                <a:latin typeface="Calibri" pitchFamily="34" charset="0"/>
              </a:rPr>
              <a:t>Fatima – fakt – treść!</a:t>
            </a:r>
            <a:endParaRPr lang="pl-PL" sz="4000" b="1" dirty="0"/>
          </a:p>
        </p:txBody>
      </p:sp>
    </p:spTree>
    <p:extLst>
      <p:ext uri="{BB962C8B-B14F-4D97-AF65-F5344CB8AC3E}">
        <p14:creationId xmlns:p14="http://schemas.microsoft.com/office/powerpoint/2010/main" val="186550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487025"/>
            <a:ext cx="8352928" cy="5632311"/>
          </a:xfrm>
          <a:prstGeom prst="rect">
            <a:avLst/>
          </a:prstGeom>
        </p:spPr>
        <p:txBody>
          <a:bodyPr wrap="square">
            <a:spAutoFit/>
          </a:bodyPr>
          <a:lstStyle/>
          <a:p>
            <a:r>
              <a:rPr lang="pl-PL" sz="2400" b="1" dirty="0" smtClean="0">
                <a:solidFill>
                  <a:srgbClr val="FFFF00"/>
                </a:solidFill>
                <a:latin typeface="Calibri" panose="020F0502020204030204" pitchFamily="34" charset="0"/>
              </a:rPr>
              <a:t>B</a:t>
            </a:r>
            <a:r>
              <a:rPr lang="fr-FR" sz="2400" b="1" dirty="0" smtClean="0">
                <a:solidFill>
                  <a:srgbClr val="FFFF00"/>
                </a:solidFill>
                <a:latin typeface="Calibri" panose="020F0502020204030204" pitchFamily="34" charset="0"/>
              </a:rPr>
              <a:t>p </a:t>
            </a:r>
            <a:r>
              <a:rPr lang="fr-FR" sz="2400" b="1" dirty="0">
                <a:solidFill>
                  <a:srgbClr val="FFFF00"/>
                </a:solidFill>
                <a:latin typeface="Calibri" panose="020F0502020204030204" pitchFamily="34" charset="0"/>
              </a:rPr>
              <a:t>Venancio Pereira z Fatimy, 1967</a:t>
            </a:r>
            <a:endParaRPr lang="pl-PL" sz="2400" dirty="0">
              <a:solidFill>
                <a:srgbClr val="FFFF00"/>
              </a:solidFill>
              <a:latin typeface="Calibri" panose="020F0502020204030204" pitchFamily="34" charset="0"/>
            </a:endParaRPr>
          </a:p>
          <a:p>
            <a:r>
              <a:rPr lang="pl-PL" sz="2400" b="1" dirty="0">
                <a:solidFill>
                  <a:srgbClr val="FFFF00"/>
                </a:solidFill>
                <a:latin typeface="Calibri" panose="020F0502020204030204" pitchFamily="34" charset="0"/>
              </a:rPr>
              <a:t>List pasterski biskupa </a:t>
            </a:r>
            <a:r>
              <a:rPr lang="pl-PL" sz="2400" b="1" dirty="0" err="1">
                <a:solidFill>
                  <a:srgbClr val="FFFF00"/>
                </a:solidFill>
                <a:latin typeface="Calibri" panose="020F0502020204030204" pitchFamily="34" charset="0"/>
              </a:rPr>
              <a:t>Venancio</a:t>
            </a:r>
            <a:r>
              <a:rPr lang="pl-PL" sz="2400" b="1" dirty="0">
                <a:solidFill>
                  <a:srgbClr val="FFFF00"/>
                </a:solidFill>
                <a:latin typeface="Calibri" panose="020F0502020204030204" pitchFamily="34" charset="0"/>
              </a:rPr>
              <a:t> Pereira</a:t>
            </a:r>
            <a:r>
              <a:rPr lang="pl-PL" sz="2400" dirty="0">
                <a:solidFill>
                  <a:srgbClr val="FFFF00"/>
                </a:solidFill>
                <a:latin typeface="Calibri" panose="020F0502020204030204" pitchFamily="34" charset="0"/>
              </a:rPr>
              <a:t> z Fatimy, napisany z okazji pięćdziesięciolecia objawień fatimskich, ujmuje w następujący katalog wielość prawd wiary akcentowanych przez objawienia w 1917 roku</a:t>
            </a:r>
            <a:r>
              <a:rPr lang="pl-PL" sz="2400" dirty="0" smtClean="0">
                <a:solidFill>
                  <a:srgbClr val="FFFF00"/>
                </a:solidFill>
                <a:latin typeface="Calibri" panose="020F0502020204030204" pitchFamily="34" charset="0"/>
              </a:rPr>
              <a:t>:</a:t>
            </a:r>
          </a:p>
          <a:p>
            <a:endParaRPr lang="pl-PL" sz="2400" dirty="0">
              <a:latin typeface="Calibri" panose="020F0502020204030204" pitchFamily="34" charset="0"/>
            </a:endParaRPr>
          </a:p>
          <a:p>
            <a:r>
              <a:rPr lang="pl-PL" sz="2400" dirty="0" smtClean="0">
                <a:latin typeface="Calibri" panose="020F0502020204030204" pitchFamily="34" charset="0"/>
              </a:rPr>
              <a:t>- „</a:t>
            </a:r>
            <a:r>
              <a:rPr lang="pl-PL" sz="2400" dirty="0">
                <a:latin typeface="Calibri" panose="020F0502020204030204" pitchFamily="34" charset="0"/>
              </a:rPr>
              <a:t>Bóg zajmuje się naszymi sprawami, nawet najbardziej błahymi</a:t>
            </a:r>
            <a:r>
              <a:rPr lang="pl-PL" sz="2400" dirty="0" smtClean="0">
                <a:latin typeface="Calibri" panose="020F0502020204030204" pitchFamily="34" charset="0"/>
              </a:rPr>
              <a:t>.</a:t>
            </a:r>
          </a:p>
          <a:p>
            <a:pPr marL="342900" indent="-342900">
              <a:buFontTx/>
              <a:buChar char="-"/>
            </a:pPr>
            <a:endParaRPr lang="pl-PL" sz="2400" dirty="0">
              <a:latin typeface="Calibri" panose="020F0502020204030204" pitchFamily="34" charset="0"/>
            </a:endParaRPr>
          </a:p>
          <a:p>
            <a:r>
              <a:rPr lang="pl-PL" sz="2400" dirty="0" smtClean="0">
                <a:latin typeface="Calibri" panose="020F0502020204030204" pitchFamily="34" charset="0"/>
              </a:rPr>
              <a:t>- Z </a:t>
            </a:r>
            <a:r>
              <a:rPr lang="pl-PL" sz="2400" dirty="0">
                <a:latin typeface="Calibri" panose="020F0502020204030204" pitchFamily="34" charset="0"/>
              </a:rPr>
              <a:t>woli Boga aniołowie oddani są na służbę ludziom. </a:t>
            </a:r>
            <a:endParaRPr lang="pl-PL" sz="2400" dirty="0" smtClean="0">
              <a:latin typeface="Calibri" panose="020F0502020204030204" pitchFamily="34" charset="0"/>
            </a:endParaRPr>
          </a:p>
          <a:p>
            <a:pPr marL="342900" indent="-342900">
              <a:buFontTx/>
              <a:buChar char="-"/>
            </a:pPr>
            <a:endParaRPr lang="pl-PL" sz="2400" dirty="0">
              <a:latin typeface="Calibri" panose="020F0502020204030204" pitchFamily="34" charset="0"/>
            </a:endParaRPr>
          </a:p>
          <a:p>
            <a:r>
              <a:rPr lang="pl-PL" sz="2400" dirty="0" smtClean="0">
                <a:latin typeface="Calibri" panose="020F0502020204030204" pitchFamily="34" charset="0"/>
              </a:rPr>
              <a:t>- Opatrzność </a:t>
            </a:r>
            <a:r>
              <a:rPr lang="pl-PL" sz="2400" dirty="0">
                <a:latin typeface="Calibri" panose="020F0502020204030204" pitchFamily="34" charset="0"/>
              </a:rPr>
              <a:t>i wszechmoc Boga objawiają się w nadzwyczajnych znakach. </a:t>
            </a:r>
            <a:endParaRPr lang="pl-PL" sz="2400" dirty="0" smtClean="0">
              <a:latin typeface="Calibri" panose="020F0502020204030204" pitchFamily="34" charset="0"/>
            </a:endParaRPr>
          </a:p>
          <a:p>
            <a:pPr marL="342900" indent="-342900">
              <a:buFontTx/>
              <a:buChar char="-"/>
            </a:pPr>
            <a:endParaRPr lang="pl-PL" sz="2400" dirty="0">
              <a:latin typeface="Calibri" panose="020F0502020204030204" pitchFamily="34" charset="0"/>
            </a:endParaRPr>
          </a:p>
          <a:p>
            <a:r>
              <a:rPr lang="pl-PL" sz="2400" dirty="0">
                <a:latin typeface="Calibri" panose="020F0502020204030204" pitchFamily="34" charset="0"/>
              </a:rPr>
              <a:t>- Grzech niszczy porządek stworzenia, a będąc przejawem mocy zła, odsłania swą ostateczną konsekwencję: piekło. </a:t>
            </a:r>
          </a:p>
        </p:txBody>
      </p:sp>
    </p:spTree>
    <p:extLst>
      <p:ext uri="{BB962C8B-B14F-4D97-AF65-F5344CB8AC3E}">
        <p14:creationId xmlns:p14="http://schemas.microsoft.com/office/powerpoint/2010/main" val="363321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544" y="739145"/>
            <a:ext cx="8568952" cy="5786199"/>
          </a:xfrm>
          <a:prstGeom prst="rect">
            <a:avLst/>
          </a:prstGeom>
        </p:spPr>
        <p:txBody>
          <a:bodyPr wrap="square">
            <a:spAutoFit/>
          </a:bodyPr>
          <a:lstStyle/>
          <a:p>
            <a:r>
              <a:rPr lang="pl-PL" sz="2200" dirty="0" smtClean="0">
                <a:latin typeface="Calibri" panose="020F0502020204030204" pitchFamily="34" charset="0"/>
              </a:rPr>
              <a:t>- Odkupienie</a:t>
            </a:r>
            <a:r>
              <a:rPr lang="pl-PL" sz="2200" dirty="0">
                <a:latin typeface="Calibri" panose="020F0502020204030204" pitchFamily="34" charset="0"/>
              </a:rPr>
              <a:t>, wielki dar przebaczenia Chrystusa, może zostać przyjęty przez skruchę serca.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smtClean="0">
                <a:latin typeface="Calibri" panose="020F0502020204030204" pitchFamily="34" charset="0"/>
              </a:rPr>
              <a:t>- Członkowie </a:t>
            </a:r>
            <a:r>
              <a:rPr lang="pl-PL" sz="2200" dirty="0">
                <a:latin typeface="Calibri" panose="020F0502020204030204" pitchFamily="34" charset="0"/>
              </a:rPr>
              <a:t>Kościoła są wezwani do solidarnego zadośćuczynienia Niepokalanemu Sercu Maryi.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smtClean="0">
                <a:latin typeface="Calibri" panose="020F0502020204030204" pitchFamily="34" charset="0"/>
              </a:rPr>
              <a:t>- Ludzie </a:t>
            </a:r>
            <a:r>
              <a:rPr lang="pl-PL" sz="2200" dirty="0">
                <a:latin typeface="Calibri" panose="020F0502020204030204" pitchFamily="34" charset="0"/>
              </a:rPr>
              <a:t>mają czerpać moc do chrześcijańskiego życia z sakramentów, szczególnie </a:t>
            </a:r>
            <a:r>
              <a:rPr lang="pl-PL" sz="2200" dirty="0" smtClean="0">
                <a:latin typeface="Calibri" panose="020F0502020204030204" pitchFamily="34" charset="0"/>
              </a:rPr>
              <a:t>z </a:t>
            </a:r>
            <a:r>
              <a:rPr lang="pl-PL" sz="2200" dirty="0">
                <a:latin typeface="Calibri" panose="020F0502020204030204" pitchFamily="34" charset="0"/>
              </a:rPr>
              <a:t>Eucharystii.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smtClean="0">
                <a:latin typeface="Calibri" panose="020F0502020204030204" pitchFamily="34" charset="0"/>
              </a:rPr>
              <a:t>- Katolicy </a:t>
            </a:r>
            <a:r>
              <a:rPr lang="pl-PL" sz="2200" dirty="0">
                <a:latin typeface="Calibri" panose="020F0502020204030204" pitchFamily="34" charset="0"/>
              </a:rPr>
              <a:t>mają być synowsko oddani papieżowi.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smtClean="0">
                <a:latin typeface="Calibri" panose="020F0502020204030204" pitchFamily="34" charset="0"/>
              </a:rPr>
              <a:t>- Wszyscy </a:t>
            </a:r>
            <a:r>
              <a:rPr lang="pl-PL" sz="2200" dirty="0">
                <a:latin typeface="Calibri" panose="020F0502020204030204" pitchFamily="34" charset="0"/>
              </a:rPr>
              <a:t>mają pielęgnować w sobie życie w łasce, aby ludzkie serca mogły stać się mieszkaniem Przenajświętszej Trójcy</a:t>
            </a:r>
            <a:r>
              <a:rPr lang="pl-PL" sz="2200" dirty="0" smtClean="0">
                <a:latin typeface="Calibri" panose="020F0502020204030204" pitchFamily="34" charset="0"/>
              </a:rPr>
              <a:t>.</a:t>
            </a:r>
          </a:p>
          <a:p>
            <a:endParaRPr lang="pl-PL" sz="2200" dirty="0">
              <a:latin typeface="Calibri" panose="020F0502020204030204" pitchFamily="34" charset="0"/>
            </a:endParaRPr>
          </a:p>
          <a:p>
            <a:r>
              <a:rPr lang="pl-PL" sz="2200" dirty="0" smtClean="0">
                <a:latin typeface="Calibri" panose="020F0502020204030204" pitchFamily="34" charset="0"/>
              </a:rPr>
              <a:t>- Ludzie </a:t>
            </a:r>
            <a:r>
              <a:rPr lang="pl-PL" sz="2200" dirty="0">
                <a:latin typeface="Calibri" panose="020F0502020204030204" pitchFamily="34" charset="0"/>
              </a:rPr>
              <a:t>wierzący mają rozwijać w sobie życie Boże przez pielęgnowanie podstawowych cnót chrześcijańskich: wiary, nadziei i miłości. </a:t>
            </a:r>
            <a:endParaRPr lang="pl-PL" sz="2200" dirty="0" smtClean="0">
              <a:latin typeface="Calibri" panose="020F0502020204030204" pitchFamily="34" charset="0"/>
            </a:endParaRPr>
          </a:p>
          <a:p>
            <a:endParaRPr lang="pl-PL" dirty="0"/>
          </a:p>
        </p:txBody>
      </p:sp>
    </p:spTree>
    <p:extLst>
      <p:ext uri="{BB962C8B-B14F-4D97-AF65-F5344CB8AC3E}">
        <p14:creationId xmlns:p14="http://schemas.microsoft.com/office/powerpoint/2010/main" val="392738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83568" y="1443841"/>
            <a:ext cx="7560840" cy="4493538"/>
          </a:xfrm>
          <a:prstGeom prst="rect">
            <a:avLst/>
          </a:prstGeom>
        </p:spPr>
        <p:txBody>
          <a:bodyPr wrap="square">
            <a:spAutoFit/>
          </a:bodyPr>
          <a:lstStyle/>
          <a:p>
            <a:r>
              <a:rPr lang="pl-PL" sz="2200" dirty="0" smtClean="0">
                <a:latin typeface="Calibri" panose="020F0502020204030204" pitchFamily="34" charset="0"/>
              </a:rPr>
              <a:t>- Dzieci </a:t>
            </a:r>
            <a:r>
              <a:rPr lang="pl-PL" sz="2200" dirty="0">
                <a:latin typeface="Calibri" panose="020F0502020204030204" pitchFamily="34" charset="0"/>
              </a:rPr>
              <a:t>Kościoła powinny pielęgnować w sobie cnoty moralne: modlitwę, pokutę, jałmużnę oraz wypracowywać w sobie ducha zadośćuczynienia i ofiary.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smtClean="0">
                <a:latin typeface="Calibri" panose="020F0502020204030204" pitchFamily="34" charset="0"/>
              </a:rPr>
              <a:t>- Należy </a:t>
            </a:r>
            <a:r>
              <a:rPr lang="pl-PL" sz="2200" dirty="0">
                <a:latin typeface="Calibri" panose="020F0502020204030204" pitchFamily="34" charset="0"/>
              </a:rPr>
              <a:t>wieść pobożne życie, które karmi się tradycyjnymi nabożeństwami, tak miłymi Kościołowi: różańcem, nabożeństwem do Matki Bożej Bolesnej, do Matki Bożej Karmelitańskiej, do Świętej Rodziny, do Niepokalanego Serca Maryi. </a:t>
            </a:r>
            <a:endParaRPr lang="pl-PL" sz="2200" dirty="0" smtClean="0">
              <a:latin typeface="Calibri" panose="020F0502020204030204" pitchFamily="34" charset="0"/>
            </a:endParaRPr>
          </a:p>
          <a:p>
            <a:endParaRPr lang="pl-PL" sz="2200" dirty="0">
              <a:latin typeface="Calibri" panose="020F0502020204030204" pitchFamily="34" charset="0"/>
            </a:endParaRPr>
          </a:p>
          <a:p>
            <a:r>
              <a:rPr lang="pl-PL" sz="2200" dirty="0">
                <a:latin typeface="Calibri" panose="020F0502020204030204" pitchFamily="34" charset="0"/>
              </a:rPr>
              <a:t>- Fatima ukazuje Kościołowi eschatologiczną wizję przyszłości, przez co pozwala mu wcielać w bieg tego świata wartości wieczne”.</a:t>
            </a:r>
          </a:p>
        </p:txBody>
      </p:sp>
    </p:spTree>
    <p:extLst>
      <p:ext uri="{BB962C8B-B14F-4D97-AF65-F5344CB8AC3E}">
        <p14:creationId xmlns:p14="http://schemas.microsoft.com/office/powerpoint/2010/main" val="370810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9208" y="418654"/>
            <a:ext cx="5626968" cy="922114"/>
          </a:xfrm>
        </p:spPr>
        <p:txBody>
          <a:bodyPr/>
          <a:lstStyle/>
          <a:p>
            <a:pPr algn="l"/>
            <a:r>
              <a:rPr lang="pl-PL" dirty="0" smtClean="0">
                <a:solidFill>
                  <a:srgbClr val="FFFF00"/>
                </a:solidFill>
                <a:effectLst/>
                <a:latin typeface="Calibri" pitchFamily="34" charset="0"/>
                <a:cs typeface="Calibri" pitchFamily="34" charset="0"/>
              </a:rPr>
              <a:t>Fatima - lato 1916</a:t>
            </a:r>
            <a:endParaRPr lang="pl-PL" dirty="0">
              <a:solidFill>
                <a:srgbClr val="FFFF00"/>
              </a:solidFill>
              <a:effectLst/>
              <a:latin typeface="Calibri" pitchFamily="34" charset="0"/>
              <a:cs typeface="Calibri" pitchFamily="34" charset="0"/>
            </a:endParaRPr>
          </a:p>
        </p:txBody>
      </p:sp>
      <p:sp>
        <p:nvSpPr>
          <p:cNvPr id="3" name="Symbol zastępczy zawartości 2"/>
          <p:cNvSpPr>
            <a:spLocks noGrp="1"/>
          </p:cNvSpPr>
          <p:nvPr>
            <p:ph idx="1"/>
          </p:nvPr>
        </p:nvSpPr>
        <p:spPr>
          <a:xfrm>
            <a:off x="457200" y="2060848"/>
            <a:ext cx="8229600" cy="4896544"/>
          </a:xfrm>
        </p:spPr>
        <p:txBody>
          <a:bodyPr/>
          <a:lstStyle/>
          <a:p>
            <a:pPr marL="0" indent="0" algn="just">
              <a:buNone/>
            </a:pPr>
            <a:r>
              <a:rPr lang="pl-PL" sz="1600" dirty="0">
                <a:effectLst/>
                <a:latin typeface="Calibri" pitchFamily="34" charset="0"/>
                <a:cs typeface="Calibri" pitchFamily="34" charset="0"/>
              </a:rPr>
              <a:t>Następne zjawienie miało miejsce latem. </a:t>
            </a:r>
            <a:r>
              <a:rPr lang="pl-PL" sz="1600" dirty="0" smtClean="0">
                <a:effectLst/>
                <a:latin typeface="Calibri" pitchFamily="34" charset="0"/>
                <a:cs typeface="Calibri" pitchFamily="34" charset="0"/>
              </a:rPr>
              <a:t>Nagle zobaczyliśmy</a:t>
            </a:r>
          </a:p>
          <a:p>
            <a:pPr marL="0" indent="0" algn="just">
              <a:buNone/>
            </a:pPr>
            <a:r>
              <a:rPr lang="pl-PL" sz="1600" dirty="0" smtClean="0">
                <a:effectLst/>
                <a:latin typeface="Calibri" pitchFamily="34" charset="0"/>
                <a:cs typeface="Calibri" pitchFamily="34" charset="0"/>
              </a:rPr>
              <a:t>tego </a:t>
            </a:r>
            <a:r>
              <a:rPr lang="pl-PL" sz="1600" dirty="0">
                <a:effectLst/>
                <a:latin typeface="Calibri" pitchFamily="34" charset="0"/>
                <a:cs typeface="Calibri" pitchFamily="34" charset="0"/>
              </a:rPr>
              <a:t>samego Anioła przed nami</a:t>
            </a:r>
            <a:r>
              <a:rPr lang="pl-PL" sz="1600" dirty="0" smtClean="0">
                <a:effectLst/>
                <a:latin typeface="Calibri" pitchFamily="34" charset="0"/>
                <a:cs typeface="Calibri" pitchFamily="34" charset="0"/>
              </a:rPr>
              <a:t>:</a:t>
            </a:r>
          </a:p>
          <a:p>
            <a:pPr marL="0" indent="0" algn="just">
              <a:buNone/>
            </a:pPr>
            <a:r>
              <a:rPr lang="pl-PL" sz="1600" b="1" dirty="0" smtClean="0">
                <a:solidFill>
                  <a:srgbClr val="FFFF00"/>
                </a:solidFill>
                <a:effectLst/>
                <a:latin typeface="Calibri" pitchFamily="34" charset="0"/>
                <a:cs typeface="Calibri" pitchFamily="34" charset="0"/>
              </a:rPr>
              <a:t>-  Co </a:t>
            </a:r>
            <a:r>
              <a:rPr lang="pl-PL" sz="1600" b="1" dirty="0">
                <a:solidFill>
                  <a:srgbClr val="FFFF00"/>
                </a:solidFill>
                <a:effectLst/>
                <a:latin typeface="Calibri" pitchFamily="34" charset="0"/>
                <a:cs typeface="Calibri" pitchFamily="34" charset="0"/>
              </a:rPr>
              <a:t>robicie? Módlcie się! Módlcie się dużo! Serce Jezusa i </a:t>
            </a:r>
            <a:r>
              <a:rPr lang="pl-PL" sz="1600" b="1" dirty="0" smtClean="0">
                <a:solidFill>
                  <a:srgbClr val="FFFF00"/>
                </a:solidFill>
                <a:effectLst/>
                <a:latin typeface="Calibri" pitchFamily="34" charset="0"/>
                <a:cs typeface="Calibri" pitchFamily="34" charset="0"/>
              </a:rPr>
              <a:t>Maryi</a:t>
            </a:r>
          </a:p>
          <a:p>
            <a:pPr marL="0" indent="0" algn="just">
              <a:buNone/>
            </a:pPr>
            <a:r>
              <a:rPr lang="pl-PL" sz="1600" b="1" dirty="0" smtClean="0">
                <a:solidFill>
                  <a:srgbClr val="FFFF00"/>
                </a:solidFill>
                <a:effectLst/>
                <a:latin typeface="Calibri" pitchFamily="34" charset="0"/>
                <a:cs typeface="Calibri" pitchFamily="34" charset="0"/>
              </a:rPr>
              <a:t>chcą </a:t>
            </a:r>
            <a:r>
              <a:rPr lang="pl-PL" sz="1600" b="1" dirty="0">
                <a:solidFill>
                  <a:srgbClr val="FFFF00"/>
                </a:solidFill>
                <a:effectLst/>
                <a:latin typeface="Calibri" pitchFamily="34" charset="0"/>
                <a:cs typeface="Calibri" pitchFamily="34" charset="0"/>
              </a:rPr>
              <a:t>przez was okazać (światu) wiele miłosierdzia. </a:t>
            </a:r>
            <a:r>
              <a:rPr lang="pl-PL" sz="1600" b="1" dirty="0" smtClean="0">
                <a:solidFill>
                  <a:srgbClr val="FFFF00"/>
                </a:solidFill>
                <a:effectLst/>
                <a:latin typeface="Calibri" pitchFamily="34" charset="0"/>
                <a:cs typeface="Calibri" pitchFamily="34" charset="0"/>
              </a:rPr>
              <a:t>Ofiarujcie</a:t>
            </a:r>
          </a:p>
          <a:p>
            <a:pPr marL="0" indent="0" algn="just">
              <a:buNone/>
            </a:pPr>
            <a:r>
              <a:rPr lang="pl-PL" sz="1600" b="1" dirty="0" smtClean="0">
                <a:solidFill>
                  <a:srgbClr val="FFFF00"/>
                </a:solidFill>
                <a:effectLst/>
                <a:latin typeface="Calibri" pitchFamily="34" charset="0"/>
                <a:cs typeface="Calibri" pitchFamily="34" charset="0"/>
              </a:rPr>
              <a:t>bezustannie </a:t>
            </a:r>
            <a:r>
              <a:rPr lang="pl-PL" sz="1600" b="1" dirty="0">
                <a:solidFill>
                  <a:srgbClr val="FFFF00"/>
                </a:solidFill>
                <a:effectLst/>
                <a:latin typeface="Calibri" pitchFamily="34" charset="0"/>
                <a:cs typeface="Calibri" pitchFamily="34" charset="0"/>
              </a:rPr>
              <a:t>Największemu modlitwy i </a:t>
            </a:r>
            <a:r>
              <a:rPr lang="pl-PL" sz="1600" b="1" dirty="0" smtClean="0">
                <a:solidFill>
                  <a:srgbClr val="FFFF00"/>
                </a:solidFill>
                <a:effectLst/>
                <a:latin typeface="Calibri" pitchFamily="34" charset="0"/>
                <a:cs typeface="Calibri" pitchFamily="34" charset="0"/>
              </a:rPr>
              <a:t>umartwienia.</a:t>
            </a:r>
          </a:p>
          <a:p>
            <a:pPr marL="0" indent="0" algn="just">
              <a:buNone/>
            </a:pPr>
            <a:endParaRPr lang="pl-PL" sz="1600" b="1" dirty="0" smtClean="0">
              <a:solidFill>
                <a:srgbClr val="FFFF00"/>
              </a:solidFill>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 Jak </a:t>
            </a:r>
            <a:r>
              <a:rPr lang="pl-PL" sz="1600" dirty="0">
                <a:effectLst/>
                <a:latin typeface="Calibri" pitchFamily="34" charset="0"/>
                <a:cs typeface="Calibri" pitchFamily="34" charset="0"/>
              </a:rPr>
              <a:t>mamy się umartwiać</a:t>
            </a:r>
            <a:r>
              <a:rPr lang="pl-PL" sz="1600" dirty="0" smtClean="0">
                <a:effectLst/>
                <a:latin typeface="Calibri" pitchFamily="34" charset="0"/>
                <a:cs typeface="Calibri" pitchFamily="34" charset="0"/>
              </a:rPr>
              <a:t>? </a:t>
            </a:r>
            <a:r>
              <a:rPr lang="pl-PL" sz="1600" dirty="0">
                <a:effectLst/>
                <a:latin typeface="Calibri" pitchFamily="34" charset="0"/>
                <a:cs typeface="Calibri" pitchFamily="34" charset="0"/>
              </a:rPr>
              <a:t>- zapytałam</a:t>
            </a:r>
            <a:r>
              <a:rPr lang="pl-PL" sz="1600" dirty="0" smtClean="0">
                <a:effectLst/>
                <a:latin typeface="Calibri" pitchFamily="34" charset="0"/>
                <a:cs typeface="Calibri" pitchFamily="34" charset="0"/>
              </a:rPr>
              <a:t>.</a:t>
            </a:r>
          </a:p>
          <a:p>
            <a:pPr marL="0" indent="0" algn="just">
              <a:buNone/>
            </a:pPr>
            <a:r>
              <a:rPr lang="pl-PL" sz="1600" b="1" dirty="0" smtClean="0">
                <a:solidFill>
                  <a:srgbClr val="FFFF00"/>
                </a:solidFill>
                <a:effectLst/>
                <a:latin typeface="Calibri" pitchFamily="34" charset="0"/>
                <a:cs typeface="Calibri" pitchFamily="34" charset="0"/>
              </a:rPr>
              <a:t>- Z </a:t>
            </a:r>
            <a:r>
              <a:rPr lang="pl-PL" sz="1600" b="1" dirty="0">
                <a:solidFill>
                  <a:srgbClr val="FFFF00"/>
                </a:solidFill>
                <a:effectLst/>
                <a:latin typeface="Calibri" pitchFamily="34" charset="0"/>
                <a:cs typeface="Calibri" pitchFamily="34" charset="0"/>
              </a:rPr>
              <a:t>wszystkiego, co tylko możecie, zróbcie ofiarę jako zadośćuczynienie za grzechy, </a:t>
            </a:r>
            <a:r>
              <a:rPr lang="pl-PL" sz="1600" b="1" dirty="0" smtClean="0">
                <a:solidFill>
                  <a:srgbClr val="FFFF00"/>
                </a:solidFill>
                <a:effectLst/>
                <a:latin typeface="Calibri" pitchFamily="34" charset="0"/>
                <a:cs typeface="Calibri" pitchFamily="34" charset="0"/>
              </a:rPr>
              <a:t>którymi On </a:t>
            </a:r>
            <a:r>
              <a:rPr lang="pl-PL" sz="1600" b="1" dirty="0">
                <a:solidFill>
                  <a:srgbClr val="FFFF00"/>
                </a:solidFill>
                <a:effectLst/>
                <a:latin typeface="Calibri" pitchFamily="34" charset="0"/>
                <a:cs typeface="Calibri" pitchFamily="34" charset="0"/>
              </a:rPr>
              <a:t>jest obrażany i dla uproszenia nawrócenia grzeszników. W ten sposób ściągniecie pokój na waszą Ojczyznę. Jestem Aniołem Stróżem Portugalii. Przede wszystkim przyjmijcie i znoście z poddaniem cierpienia, które wam Bóg </a:t>
            </a:r>
            <a:r>
              <a:rPr lang="pl-PL" sz="1600" b="1" dirty="0" smtClean="0">
                <a:solidFill>
                  <a:srgbClr val="FFFF00"/>
                </a:solidFill>
                <a:effectLst/>
                <a:latin typeface="Calibri" pitchFamily="34" charset="0"/>
                <a:cs typeface="Calibri" pitchFamily="34" charset="0"/>
              </a:rPr>
              <a:t>ześle.</a:t>
            </a:r>
          </a:p>
          <a:p>
            <a:pPr algn="just">
              <a:buFontTx/>
              <a:buChar char="-"/>
            </a:pPr>
            <a:endParaRPr lang="pl-PL" sz="1600" b="1" dirty="0" smtClean="0">
              <a:solidFill>
                <a:srgbClr val="FFFF00"/>
              </a:solidFill>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Te </a:t>
            </a:r>
            <a:r>
              <a:rPr lang="pl-PL" sz="1600" dirty="0">
                <a:effectLst/>
                <a:latin typeface="Calibri" pitchFamily="34" charset="0"/>
                <a:cs typeface="Calibri" pitchFamily="34" charset="0"/>
              </a:rPr>
              <a:t>słowa Anioła wryły się w naszych umysłach jako światło, które nam pozwoliło zrozumieć, kim jest Bóg, jak nas kocha, i jak pragnie być przez nas kochany. </a:t>
            </a:r>
            <a:r>
              <a:rPr lang="pl-PL" sz="1600" b="1" dirty="0">
                <a:solidFill>
                  <a:srgbClr val="FFFF00"/>
                </a:solidFill>
                <a:effectLst/>
                <a:latin typeface="Calibri" pitchFamily="34" charset="0"/>
                <a:cs typeface="Calibri" pitchFamily="34" charset="0"/>
              </a:rPr>
              <a:t>Poznaliśmy wartość umartwienia, jak ono Bogu jest przyjemne, i jak przez nie nawracają się grzesznicy</a:t>
            </a:r>
            <a:r>
              <a:rPr lang="pl-PL" sz="1600" dirty="0" smtClean="0">
                <a:effectLst/>
                <a:latin typeface="Calibri" pitchFamily="34" charset="0"/>
                <a:cs typeface="Calibri" pitchFamily="34" charset="0"/>
              </a:rPr>
              <a:t>.</a:t>
            </a:r>
          </a:p>
        </p:txBody>
      </p:sp>
      <p:pic>
        <p:nvPicPr>
          <p:cNvPr id="3074" name="Picture 2" descr="C:\Users\Uzytkownik\Pictures\studnia anioł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7384"/>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8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solidFill>
                  <a:srgbClr val="FFFF00"/>
                </a:solidFill>
                <a:effectLst/>
                <a:latin typeface="Calibri" pitchFamily="34" charset="0"/>
                <a:cs typeface="Calibri" pitchFamily="34" charset="0"/>
              </a:rPr>
              <a:t>Fatima</a:t>
            </a:r>
            <a:br>
              <a:rPr lang="pl-PL" dirty="0" smtClean="0">
                <a:solidFill>
                  <a:srgbClr val="FFFF00"/>
                </a:solidFill>
                <a:effectLst/>
                <a:latin typeface="Calibri" pitchFamily="34" charset="0"/>
                <a:cs typeface="Calibri" pitchFamily="34" charset="0"/>
              </a:rPr>
            </a:br>
            <a:r>
              <a:rPr lang="pl-PL" dirty="0" smtClean="0">
                <a:solidFill>
                  <a:srgbClr val="FFFF00"/>
                </a:solidFill>
                <a:effectLst/>
                <a:latin typeface="Calibri" pitchFamily="34" charset="0"/>
                <a:cs typeface="Calibri" pitchFamily="34" charset="0"/>
              </a:rPr>
              <a:t>październik 1916</a:t>
            </a:r>
            <a:endParaRPr lang="pl-PL" dirty="0">
              <a:solidFill>
                <a:srgbClr val="FFFF00"/>
              </a:solidFill>
              <a:effectLst/>
              <a:latin typeface="Calibri" pitchFamily="34" charset="0"/>
              <a:cs typeface="Calibri" pitchFamily="34" charset="0"/>
            </a:endParaRPr>
          </a:p>
        </p:txBody>
      </p:sp>
      <p:sp>
        <p:nvSpPr>
          <p:cNvPr id="3" name="Symbol zastępczy zawartości 2"/>
          <p:cNvSpPr>
            <a:spLocks noGrp="1"/>
          </p:cNvSpPr>
          <p:nvPr>
            <p:ph idx="1"/>
          </p:nvPr>
        </p:nvSpPr>
        <p:spPr>
          <a:xfrm>
            <a:off x="457200" y="1844824"/>
            <a:ext cx="8229600" cy="4896544"/>
          </a:xfrm>
        </p:spPr>
        <p:txBody>
          <a:bodyPr/>
          <a:lstStyle/>
          <a:p>
            <a:pPr marL="0" indent="0" algn="just">
              <a:buNone/>
            </a:pPr>
            <a:r>
              <a:rPr lang="pl-PL" sz="1600" dirty="0">
                <a:effectLst/>
                <a:latin typeface="Calibri" pitchFamily="34" charset="0"/>
                <a:cs typeface="Calibri" pitchFamily="34" charset="0"/>
              </a:rPr>
              <a:t>[</a:t>
            </a:r>
            <a:r>
              <a:rPr lang="pl-PL" sz="1600" dirty="0" smtClean="0">
                <a:effectLst/>
                <a:latin typeface="Calibri" pitchFamily="34" charset="0"/>
                <a:cs typeface="Calibri" pitchFamily="34" charset="0"/>
              </a:rPr>
              <a:t>…] kazał </a:t>
            </a:r>
            <a:r>
              <a:rPr lang="pl-PL" sz="1600" dirty="0">
                <a:effectLst/>
                <a:latin typeface="Calibri" pitchFamily="34" charset="0"/>
                <a:cs typeface="Calibri" pitchFamily="34" charset="0"/>
              </a:rPr>
              <a:t>się nam Anioł po raz </a:t>
            </a:r>
            <a:r>
              <a:rPr lang="pl-PL" sz="1600" dirty="0" smtClean="0">
                <a:effectLst/>
                <a:latin typeface="Calibri" pitchFamily="34" charset="0"/>
                <a:cs typeface="Calibri" pitchFamily="34" charset="0"/>
              </a:rPr>
              <a:t>trzeci.</a:t>
            </a:r>
          </a:p>
          <a:p>
            <a:pPr marL="0" indent="0" algn="just">
              <a:buNone/>
            </a:pPr>
            <a:r>
              <a:rPr lang="pl-PL" sz="1600" dirty="0" smtClean="0">
                <a:effectLst/>
                <a:latin typeface="Calibri" pitchFamily="34" charset="0"/>
                <a:cs typeface="Calibri" pitchFamily="34" charset="0"/>
              </a:rPr>
              <a:t>Trzymał </a:t>
            </a:r>
            <a:r>
              <a:rPr lang="pl-PL" sz="1600" dirty="0">
                <a:effectLst/>
                <a:latin typeface="Calibri" pitchFamily="34" charset="0"/>
                <a:cs typeface="Calibri" pitchFamily="34" charset="0"/>
              </a:rPr>
              <a:t>w ręce kielich, nad którym unosiła </a:t>
            </a:r>
            <a:r>
              <a:rPr lang="pl-PL" sz="1600" dirty="0" smtClean="0">
                <a:effectLst/>
                <a:latin typeface="Calibri" pitchFamily="34" charset="0"/>
                <a:cs typeface="Calibri" pitchFamily="34" charset="0"/>
              </a:rPr>
              <a:t>się</a:t>
            </a:r>
          </a:p>
          <a:p>
            <a:pPr marL="0" indent="0" algn="just">
              <a:buNone/>
            </a:pPr>
            <a:r>
              <a:rPr lang="pl-PL" sz="1600" dirty="0" smtClean="0">
                <a:effectLst/>
                <a:latin typeface="Calibri" pitchFamily="34" charset="0"/>
                <a:cs typeface="Calibri" pitchFamily="34" charset="0"/>
              </a:rPr>
              <a:t>święta </a:t>
            </a:r>
            <a:r>
              <a:rPr lang="pl-PL" sz="1600" dirty="0">
                <a:effectLst/>
                <a:latin typeface="Calibri" pitchFamily="34" charset="0"/>
                <a:cs typeface="Calibri" pitchFamily="34" charset="0"/>
              </a:rPr>
              <a:t>Hostia, z której spływały krople Krwi do kielicha. </a:t>
            </a:r>
            <a:endParaRPr lang="pl-PL" sz="1600" dirty="0" smtClean="0">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Nagle </a:t>
            </a:r>
            <a:r>
              <a:rPr lang="pl-PL" sz="1600" dirty="0">
                <a:effectLst/>
                <a:latin typeface="Calibri" pitchFamily="34" charset="0"/>
                <a:cs typeface="Calibri" pitchFamily="34" charset="0"/>
              </a:rPr>
              <a:t>kielich z Hostią zawisł w powietrzu, a Anioł </a:t>
            </a:r>
            <a:r>
              <a:rPr lang="pl-PL" sz="1600" dirty="0" smtClean="0">
                <a:effectLst/>
                <a:latin typeface="Calibri" pitchFamily="34" charset="0"/>
                <a:cs typeface="Calibri" pitchFamily="34" charset="0"/>
              </a:rPr>
              <a:t>uklęknął</a:t>
            </a:r>
          </a:p>
          <a:p>
            <a:pPr marL="0" indent="0" algn="just">
              <a:buNone/>
            </a:pPr>
            <a:r>
              <a:rPr lang="pl-PL" sz="1600" dirty="0" smtClean="0">
                <a:effectLst/>
                <a:latin typeface="Calibri" pitchFamily="34" charset="0"/>
                <a:cs typeface="Calibri" pitchFamily="34" charset="0"/>
              </a:rPr>
              <a:t>na </a:t>
            </a:r>
            <a:r>
              <a:rPr lang="pl-PL" sz="1600" dirty="0">
                <a:effectLst/>
                <a:latin typeface="Calibri" pitchFamily="34" charset="0"/>
                <a:cs typeface="Calibri" pitchFamily="34" charset="0"/>
              </a:rPr>
              <a:t>ziemi i powtórzył trzy razy modlitwę</a:t>
            </a:r>
            <a:r>
              <a:rPr lang="pl-PL" sz="1600" dirty="0" smtClean="0">
                <a:effectLst/>
                <a:latin typeface="Calibri" pitchFamily="34" charset="0"/>
                <a:cs typeface="Calibri" pitchFamily="34" charset="0"/>
              </a:rPr>
              <a:t>:</a:t>
            </a:r>
          </a:p>
          <a:p>
            <a:pPr marL="0" indent="0" algn="just">
              <a:buNone/>
            </a:pPr>
            <a:r>
              <a:rPr lang="pl-PL" sz="1600" dirty="0">
                <a:effectLst/>
                <a:latin typeface="Calibri" pitchFamily="34" charset="0"/>
                <a:cs typeface="Calibri" pitchFamily="34" charset="0"/>
              </a:rPr>
              <a:t/>
            </a:r>
            <a:br>
              <a:rPr lang="pl-PL" sz="1600" dirty="0">
                <a:effectLst/>
                <a:latin typeface="Calibri" pitchFamily="34" charset="0"/>
                <a:cs typeface="Calibri" pitchFamily="34" charset="0"/>
              </a:rPr>
            </a:br>
            <a:r>
              <a:rPr lang="pl-PL" sz="1600" dirty="0">
                <a:effectLst/>
                <a:latin typeface="Calibri" pitchFamily="34" charset="0"/>
                <a:cs typeface="Calibri" pitchFamily="34" charset="0"/>
              </a:rPr>
              <a:t>- „Trójco Przenajświętsza, Ojcze, Synu, Duchu Święty</a:t>
            </a:r>
            <a:r>
              <a:rPr lang="pl-PL" sz="1600" dirty="0" smtClean="0">
                <a:effectLst/>
                <a:latin typeface="Calibri" pitchFamily="34" charset="0"/>
                <a:cs typeface="Calibri" pitchFamily="34" charset="0"/>
              </a:rPr>
              <a:t>, uwielbiam </a:t>
            </a:r>
            <a:r>
              <a:rPr lang="pl-PL" sz="1600" dirty="0">
                <a:effectLst/>
                <a:latin typeface="Calibri" pitchFamily="34" charset="0"/>
                <a:cs typeface="Calibri" pitchFamily="34" charset="0"/>
              </a:rPr>
              <a:t>Cię ze czcią najgłębszą. Ofiaruję Ci przenajdroższe Ciało, Krew, Duszę i Bóstwo Pana naszego Jezusa Chrystusa, obecnego na wszystkich ołtarzach świata, na przebłaganie za zniewagi, świętokradztwa i zaniedbania, które Go obrażają. </a:t>
            </a:r>
            <a:r>
              <a:rPr lang="pl-PL" sz="1600" dirty="0">
                <a:solidFill>
                  <a:srgbClr val="FFFF00"/>
                </a:solidFill>
                <a:effectLst/>
                <a:latin typeface="Calibri" pitchFamily="34" charset="0"/>
                <a:cs typeface="Calibri" pitchFamily="34" charset="0"/>
              </a:rPr>
              <a:t>Przez niezmierzone zasługi Jego Najświętszego Serca i Niepokalanego Serca Maryi </a:t>
            </a:r>
            <a:r>
              <a:rPr lang="pl-PL" sz="1600" b="1" dirty="0">
                <a:solidFill>
                  <a:srgbClr val="FFFF00"/>
                </a:solidFill>
                <a:effectLst/>
                <a:latin typeface="Calibri" pitchFamily="34" charset="0"/>
                <a:cs typeface="Calibri" pitchFamily="34" charset="0"/>
              </a:rPr>
              <a:t>proszę Was o nawrócenie biednych grzeszników</a:t>
            </a:r>
            <a:r>
              <a:rPr lang="pl-PL" sz="1600" dirty="0" smtClean="0">
                <a:effectLst/>
                <a:latin typeface="Calibri" pitchFamily="34" charset="0"/>
                <a:cs typeface="Calibri" pitchFamily="34" charset="0"/>
              </a:rPr>
              <a:t>".</a:t>
            </a:r>
          </a:p>
          <a:p>
            <a:pPr marL="0" indent="0" algn="just">
              <a:buNone/>
            </a:pPr>
            <a:endParaRPr lang="pl-PL" sz="1600" dirty="0" smtClean="0">
              <a:effectLst/>
              <a:latin typeface="Calibri" pitchFamily="34" charset="0"/>
              <a:cs typeface="Calibri" pitchFamily="34" charset="0"/>
            </a:endParaRPr>
          </a:p>
          <a:p>
            <a:pPr marL="0" indent="0" algn="just">
              <a:buNone/>
            </a:pPr>
            <a:r>
              <a:rPr lang="pl-PL" sz="1600" dirty="0">
                <a:effectLst/>
                <a:latin typeface="Calibri" pitchFamily="34" charset="0"/>
                <a:cs typeface="Calibri" pitchFamily="34" charset="0"/>
              </a:rPr>
              <a:t/>
            </a:r>
            <a:br>
              <a:rPr lang="pl-PL" sz="1600" dirty="0">
                <a:effectLst/>
                <a:latin typeface="Calibri" pitchFamily="34" charset="0"/>
                <a:cs typeface="Calibri" pitchFamily="34" charset="0"/>
              </a:rPr>
            </a:br>
            <a:r>
              <a:rPr lang="pl-PL" sz="1600" dirty="0">
                <a:effectLst/>
                <a:latin typeface="Calibri" pitchFamily="34" charset="0"/>
                <a:cs typeface="Calibri" pitchFamily="34" charset="0"/>
              </a:rPr>
              <a:t>Następnie podnosząc się z klęczek wziął znowu w rękę kielich i Hostię. Hostię podał mnie, a zawartość kielicha podał Hiacyncie i Franciszkowi do wypicia mówiąc równocześnie</a:t>
            </a:r>
            <a:r>
              <a:rPr lang="pl-PL" sz="1600" dirty="0" smtClean="0">
                <a:effectLst/>
                <a:latin typeface="Calibri" pitchFamily="34" charset="0"/>
                <a:cs typeface="Calibri" pitchFamily="34" charset="0"/>
              </a:rPr>
              <a:t>:</a:t>
            </a:r>
          </a:p>
          <a:p>
            <a:pPr marL="0" indent="0" algn="just">
              <a:buNone/>
            </a:pPr>
            <a:r>
              <a:rPr lang="pl-PL" sz="1600" b="1" dirty="0" smtClean="0">
                <a:solidFill>
                  <a:srgbClr val="FFFF00"/>
                </a:solidFill>
                <a:effectLst/>
                <a:latin typeface="Calibri" pitchFamily="34" charset="0"/>
                <a:cs typeface="Calibri" pitchFamily="34" charset="0"/>
              </a:rPr>
              <a:t>Przyjmijcie </a:t>
            </a:r>
            <a:r>
              <a:rPr lang="pl-PL" sz="1600" b="1" dirty="0">
                <a:solidFill>
                  <a:srgbClr val="FFFF00"/>
                </a:solidFill>
                <a:effectLst/>
                <a:latin typeface="Calibri" pitchFamily="34" charset="0"/>
                <a:cs typeface="Calibri" pitchFamily="34" charset="0"/>
              </a:rPr>
              <a:t>Ciało i Krew Jezusa Chrystusa, okropnie znieważanego przez niewdzięcznych ludzi. Wynagrodźcie ich grzechy i pocieszajcie waszego Boga</a:t>
            </a:r>
            <a:r>
              <a:rPr lang="pl-PL" sz="1600" dirty="0" smtClean="0">
                <a:solidFill>
                  <a:srgbClr val="FFFF00"/>
                </a:solidFill>
                <a:effectLst/>
                <a:latin typeface="Calibri" pitchFamily="34" charset="0"/>
                <a:cs typeface="Calibri" pitchFamily="34" charset="0"/>
              </a:rPr>
              <a:t>!</a:t>
            </a:r>
          </a:p>
        </p:txBody>
      </p:sp>
      <p:pic>
        <p:nvPicPr>
          <p:cNvPr id="4098" name="Picture 2" descr="C:\Users\Uzytkownik\Pictures\anioł objawia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656" y="44624"/>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25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solidFill>
                  <a:srgbClr val="FFFF00"/>
                </a:solidFill>
                <a:effectLst/>
                <a:latin typeface="Calibri" pitchFamily="34" charset="0"/>
                <a:cs typeface="Calibri" pitchFamily="34" charset="0"/>
              </a:rPr>
              <a:t>Fatima – 13 maja 1917</a:t>
            </a:r>
            <a:endParaRPr lang="pl-PL" dirty="0">
              <a:solidFill>
                <a:srgbClr val="FFFF00"/>
              </a:solidFill>
              <a:effectLst/>
              <a:latin typeface="Calibri" pitchFamily="34" charset="0"/>
              <a:cs typeface="Calibri" pitchFamily="34" charset="0"/>
            </a:endParaRPr>
          </a:p>
        </p:txBody>
      </p:sp>
      <p:sp>
        <p:nvSpPr>
          <p:cNvPr id="3" name="Symbol zastępczy zawartości 2"/>
          <p:cNvSpPr>
            <a:spLocks noGrp="1"/>
          </p:cNvSpPr>
          <p:nvPr>
            <p:ph idx="1"/>
          </p:nvPr>
        </p:nvSpPr>
        <p:spPr>
          <a:xfrm>
            <a:off x="457200" y="1556792"/>
            <a:ext cx="8229600" cy="5040560"/>
          </a:xfrm>
        </p:spPr>
        <p:txBody>
          <a:bodyPr/>
          <a:lstStyle/>
          <a:p>
            <a:pPr marL="0" indent="0" algn="just">
              <a:buNone/>
            </a:pPr>
            <a:r>
              <a:rPr lang="pl-PL" sz="1600" dirty="0" smtClean="0">
                <a:solidFill>
                  <a:srgbClr val="FFFF00"/>
                </a:solidFill>
                <a:effectLst/>
                <a:latin typeface="Calibri" pitchFamily="34" charset="0"/>
                <a:cs typeface="Calibri" pitchFamily="34" charset="0"/>
              </a:rPr>
              <a:t>- </a:t>
            </a:r>
            <a:r>
              <a:rPr lang="pl-PL" sz="1600" b="1" dirty="0" smtClean="0">
                <a:solidFill>
                  <a:srgbClr val="FFFF00"/>
                </a:solidFill>
                <a:effectLst/>
                <a:latin typeface="Calibri" pitchFamily="34" charset="0"/>
                <a:cs typeface="Calibri" pitchFamily="34" charset="0"/>
              </a:rPr>
              <a:t>Czy </a:t>
            </a:r>
            <a:r>
              <a:rPr lang="pl-PL" sz="1600" b="1" dirty="0">
                <a:solidFill>
                  <a:srgbClr val="FFFF00"/>
                </a:solidFill>
                <a:effectLst/>
                <a:latin typeface="Calibri" pitchFamily="34" charset="0"/>
                <a:cs typeface="Calibri" pitchFamily="34" charset="0"/>
              </a:rPr>
              <a:t>chcecie ofiarować się Bogu, aby znosić wszystkie </a:t>
            </a:r>
            <a:r>
              <a:rPr lang="pl-PL" sz="1600" b="1" dirty="0" smtClean="0">
                <a:solidFill>
                  <a:srgbClr val="FFFF00"/>
                </a:solidFill>
                <a:effectLst/>
                <a:latin typeface="Calibri" pitchFamily="34" charset="0"/>
                <a:cs typeface="Calibri" pitchFamily="34" charset="0"/>
              </a:rPr>
              <a:t>cierpienia,</a:t>
            </a:r>
          </a:p>
          <a:p>
            <a:pPr marL="0" indent="0" algn="just">
              <a:buNone/>
            </a:pPr>
            <a:r>
              <a:rPr lang="pl-PL" sz="1600" b="1" dirty="0" smtClean="0">
                <a:solidFill>
                  <a:srgbClr val="FFFF00"/>
                </a:solidFill>
                <a:effectLst/>
                <a:latin typeface="Calibri" pitchFamily="34" charset="0"/>
                <a:cs typeface="Calibri" pitchFamily="34" charset="0"/>
              </a:rPr>
              <a:t>które </a:t>
            </a:r>
            <a:r>
              <a:rPr lang="pl-PL" sz="1600" b="1" dirty="0">
                <a:solidFill>
                  <a:srgbClr val="FFFF00"/>
                </a:solidFill>
                <a:effectLst/>
                <a:latin typeface="Calibri" pitchFamily="34" charset="0"/>
                <a:cs typeface="Calibri" pitchFamily="34" charset="0"/>
              </a:rPr>
              <a:t>On wam ześle jako zadośćuczynienie za grzechy, </a:t>
            </a:r>
            <a:r>
              <a:rPr lang="pl-PL" sz="1600" b="1" dirty="0" smtClean="0">
                <a:solidFill>
                  <a:srgbClr val="FFFF00"/>
                </a:solidFill>
                <a:effectLst/>
                <a:latin typeface="Calibri" pitchFamily="34" charset="0"/>
                <a:cs typeface="Calibri" pitchFamily="34" charset="0"/>
              </a:rPr>
              <a:t>którymi</a:t>
            </a:r>
          </a:p>
          <a:p>
            <a:pPr marL="0" indent="0" algn="just">
              <a:buNone/>
            </a:pPr>
            <a:r>
              <a:rPr lang="pl-PL" sz="1600" b="1" dirty="0" smtClean="0">
                <a:solidFill>
                  <a:srgbClr val="FFFF00"/>
                </a:solidFill>
                <a:effectLst/>
                <a:latin typeface="Calibri" pitchFamily="34" charset="0"/>
                <a:cs typeface="Calibri" pitchFamily="34" charset="0"/>
              </a:rPr>
              <a:t>jest </a:t>
            </a:r>
            <a:r>
              <a:rPr lang="pl-PL" sz="1600" b="1" dirty="0">
                <a:solidFill>
                  <a:srgbClr val="FFFF00"/>
                </a:solidFill>
                <a:effectLst/>
                <a:latin typeface="Calibri" pitchFamily="34" charset="0"/>
                <a:cs typeface="Calibri" pitchFamily="34" charset="0"/>
              </a:rPr>
              <a:t>obrażany i jako prośba o nawrócenie grzeszników</a:t>
            </a:r>
            <a:r>
              <a:rPr lang="pl-PL" sz="1600" b="1" dirty="0" smtClean="0">
                <a:solidFill>
                  <a:srgbClr val="FFFF00"/>
                </a:solidFill>
                <a:effectLst/>
                <a:latin typeface="Calibri" pitchFamily="34" charset="0"/>
                <a:cs typeface="Calibri" pitchFamily="34" charset="0"/>
              </a:rPr>
              <a:t>?</a:t>
            </a:r>
          </a:p>
          <a:p>
            <a:pPr marL="0" indent="0" algn="just">
              <a:buNone/>
            </a:pPr>
            <a:r>
              <a:rPr lang="pl-PL" sz="1600" b="1" dirty="0" smtClean="0">
                <a:solidFill>
                  <a:srgbClr val="FFFF00"/>
                </a:solidFill>
                <a:effectLst/>
                <a:latin typeface="Calibri" pitchFamily="34" charset="0"/>
                <a:cs typeface="Calibri" pitchFamily="34" charset="0"/>
              </a:rPr>
              <a:t>-  </a:t>
            </a:r>
            <a:r>
              <a:rPr lang="pl-PL" sz="1600" b="1" dirty="0">
                <a:solidFill>
                  <a:srgbClr val="FFFF00"/>
                </a:solidFill>
                <a:effectLst/>
                <a:latin typeface="Calibri" pitchFamily="34" charset="0"/>
                <a:cs typeface="Calibri" pitchFamily="34" charset="0"/>
              </a:rPr>
              <a:t>Tak, chcemy</a:t>
            </a:r>
            <a:r>
              <a:rPr lang="pl-PL" sz="1600" b="1" dirty="0" smtClean="0">
                <a:solidFill>
                  <a:srgbClr val="FFFF00"/>
                </a:solidFill>
                <a:effectLst/>
                <a:latin typeface="Calibri" pitchFamily="34" charset="0"/>
                <a:cs typeface="Calibri" pitchFamily="34" charset="0"/>
              </a:rPr>
              <a:t>!</a:t>
            </a:r>
          </a:p>
          <a:p>
            <a:pPr marL="0" indent="0" algn="just">
              <a:buNone/>
            </a:pPr>
            <a:r>
              <a:rPr lang="pl-PL" sz="1600" b="1" dirty="0" smtClean="0">
                <a:solidFill>
                  <a:srgbClr val="FFFF00"/>
                </a:solidFill>
                <a:effectLst/>
                <a:latin typeface="Calibri" pitchFamily="34" charset="0"/>
                <a:cs typeface="Calibri" pitchFamily="34" charset="0"/>
              </a:rPr>
              <a:t>- Będziecie </a:t>
            </a:r>
            <a:r>
              <a:rPr lang="pl-PL" sz="1600" b="1" dirty="0">
                <a:solidFill>
                  <a:srgbClr val="FFFF00"/>
                </a:solidFill>
                <a:effectLst/>
                <a:latin typeface="Calibri" pitchFamily="34" charset="0"/>
                <a:cs typeface="Calibri" pitchFamily="34" charset="0"/>
              </a:rPr>
              <a:t>więc musieli wiele </a:t>
            </a:r>
            <a:r>
              <a:rPr lang="pl-PL" sz="1600" b="1" dirty="0" smtClean="0">
                <a:solidFill>
                  <a:srgbClr val="FFFF00"/>
                </a:solidFill>
                <a:effectLst/>
                <a:latin typeface="Calibri" pitchFamily="34" charset="0"/>
                <a:cs typeface="Calibri" pitchFamily="34" charset="0"/>
              </a:rPr>
              <a:t>cierpieć,</a:t>
            </a:r>
          </a:p>
          <a:p>
            <a:pPr marL="0" indent="0" algn="just">
              <a:buNone/>
            </a:pPr>
            <a:r>
              <a:rPr lang="pl-PL" sz="1600" b="1" dirty="0" smtClean="0">
                <a:solidFill>
                  <a:srgbClr val="FFFF00"/>
                </a:solidFill>
                <a:effectLst/>
                <a:latin typeface="Calibri" pitchFamily="34" charset="0"/>
                <a:cs typeface="Calibri" pitchFamily="34" charset="0"/>
              </a:rPr>
              <a:t>ale </a:t>
            </a:r>
            <a:r>
              <a:rPr lang="pl-PL" sz="1600" b="1" dirty="0">
                <a:solidFill>
                  <a:srgbClr val="FFFF00"/>
                </a:solidFill>
                <a:effectLst/>
                <a:latin typeface="Calibri" pitchFamily="34" charset="0"/>
                <a:cs typeface="Calibri" pitchFamily="34" charset="0"/>
              </a:rPr>
              <a:t>łaska Boża będzie waszą siłą</a:t>
            </a:r>
            <a:r>
              <a:rPr lang="pl-PL" sz="1600" b="1" dirty="0" smtClean="0">
                <a:solidFill>
                  <a:srgbClr val="FFFF00"/>
                </a:solidFill>
                <a:effectLst/>
                <a:latin typeface="Calibri" pitchFamily="34" charset="0"/>
                <a:cs typeface="Calibri" pitchFamily="34" charset="0"/>
              </a:rPr>
              <a:t>!</a:t>
            </a:r>
          </a:p>
          <a:p>
            <a:pPr marL="0" indent="0" algn="just">
              <a:buNone/>
            </a:pPr>
            <a:endParaRPr lang="pl-PL" sz="1600" dirty="0" smtClean="0">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Wymawiając </a:t>
            </a:r>
            <a:r>
              <a:rPr lang="pl-PL" sz="1600" dirty="0">
                <a:effectLst/>
                <a:latin typeface="Calibri" pitchFamily="34" charset="0"/>
                <a:cs typeface="Calibri" pitchFamily="34" charset="0"/>
              </a:rPr>
              <a:t>te ostatnie słowa (łaska Boża itd.) rozłożyła po raz pierwszy ręce przekazując nam światło tak silne, jak gdyby odblask wychodzący z Jej rąk. To światło dotarło do naszego wnętrza, do najgłębszej głębi duszy i spowodowało, żeśmy się widzieli w Bogu, który jest tym światłem, wyraźniej niż w najlepszym zwierciadle. </a:t>
            </a:r>
          </a:p>
          <a:p>
            <a:pPr marL="0" indent="0" algn="just">
              <a:buNone/>
            </a:pPr>
            <a:r>
              <a:rPr lang="pl-PL" sz="1600" dirty="0">
                <a:effectLst/>
                <a:latin typeface="Calibri" pitchFamily="34" charset="0"/>
                <a:cs typeface="Calibri" pitchFamily="34" charset="0"/>
              </a:rPr>
              <a:t/>
            </a:r>
            <a:br>
              <a:rPr lang="pl-PL" sz="1600" dirty="0">
                <a:effectLst/>
                <a:latin typeface="Calibri" pitchFamily="34" charset="0"/>
                <a:cs typeface="Calibri" pitchFamily="34" charset="0"/>
              </a:rPr>
            </a:br>
            <a:r>
              <a:rPr lang="pl-PL" sz="1600" dirty="0">
                <a:effectLst/>
                <a:latin typeface="Calibri" pitchFamily="34" charset="0"/>
                <a:cs typeface="Calibri" pitchFamily="34" charset="0"/>
              </a:rPr>
              <a:t>Pod wpływem wewnętrznego impulsu również nam przekazanego, padliśmy na kolana i powtarzaliśmy bardzo pobożnie</a:t>
            </a:r>
            <a:r>
              <a:rPr lang="pl-PL" sz="1600" dirty="0" smtClean="0">
                <a:effectLst/>
                <a:latin typeface="Calibri" pitchFamily="34" charset="0"/>
                <a:cs typeface="Calibri" pitchFamily="34" charset="0"/>
              </a:rPr>
              <a:t>: „</a:t>
            </a:r>
            <a:r>
              <a:rPr lang="pl-PL" sz="1600" dirty="0">
                <a:effectLst/>
                <a:latin typeface="Calibri" pitchFamily="34" charset="0"/>
                <a:cs typeface="Calibri" pitchFamily="34" charset="0"/>
              </a:rPr>
              <a:t>O Trójco Przenajświętsza, uwielbiam Cię. Mój Boże, Mój Boże, kocham Cię w Najświętszym Sakramencie</a:t>
            </a:r>
            <a:r>
              <a:rPr lang="pl-PL" sz="1600" dirty="0" smtClean="0">
                <a:effectLst/>
                <a:latin typeface="Calibri" pitchFamily="34" charset="0"/>
                <a:cs typeface="Calibri" pitchFamily="34" charset="0"/>
              </a:rPr>
              <a:t>".</a:t>
            </a:r>
          </a:p>
          <a:p>
            <a:pPr marL="0" indent="0" algn="just">
              <a:buNone/>
            </a:pPr>
            <a:r>
              <a:rPr lang="pl-PL" sz="1600" dirty="0">
                <a:effectLst/>
                <a:latin typeface="Calibri" pitchFamily="34" charset="0"/>
                <a:cs typeface="Calibri" pitchFamily="34" charset="0"/>
              </a:rPr>
              <a:t/>
            </a:r>
            <a:br>
              <a:rPr lang="pl-PL" sz="1600" dirty="0">
                <a:effectLst/>
                <a:latin typeface="Calibri" pitchFamily="34" charset="0"/>
                <a:cs typeface="Calibri" pitchFamily="34" charset="0"/>
              </a:rPr>
            </a:br>
            <a:r>
              <a:rPr lang="pl-PL" sz="1600" dirty="0">
                <a:effectLst/>
                <a:latin typeface="Calibri" pitchFamily="34" charset="0"/>
                <a:cs typeface="Calibri" pitchFamily="34" charset="0"/>
              </a:rPr>
              <a:t>Po chwili Nasza Droga Pani dodała</a:t>
            </a:r>
            <a:r>
              <a:rPr lang="pl-PL" sz="1600" dirty="0" smtClean="0">
                <a:effectLst/>
                <a:latin typeface="Calibri" pitchFamily="34" charset="0"/>
                <a:cs typeface="Calibri" pitchFamily="34" charset="0"/>
              </a:rPr>
              <a:t>: „</a:t>
            </a:r>
            <a:r>
              <a:rPr lang="pl-PL" sz="1600" b="1" dirty="0">
                <a:solidFill>
                  <a:srgbClr val="FFFF00"/>
                </a:solidFill>
                <a:effectLst/>
                <a:latin typeface="Calibri" pitchFamily="34" charset="0"/>
                <a:cs typeface="Calibri" pitchFamily="34" charset="0"/>
              </a:rPr>
              <a:t>Odmawiajcie codziennie różaniec</a:t>
            </a:r>
            <a:r>
              <a:rPr lang="pl-PL" sz="1600" dirty="0">
                <a:effectLst/>
                <a:latin typeface="Calibri" pitchFamily="34" charset="0"/>
                <a:cs typeface="Calibri" pitchFamily="34" charset="0"/>
              </a:rPr>
              <a:t>, aby uzyskać pokój dla świata i koniec </a:t>
            </a:r>
            <a:r>
              <a:rPr lang="pl-PL" sz="1600" dirty="0" smtClean="0">
                <a:effectLst/>
                <a:latin typeface="Calibri" pitchFamily="34" charset="0"/>
                <a:cs typeface="Calibri" pitchFamily="34" charset="0"/>
              </a:rPr>
              <a:t>wojny!</a:t>
            </a:r>
            <a:endParaRPr lang="pl-PL" sz="1000" b="1" dirty="0" smtClean="0">
              <a:solidFill>
                <a:srgbClr val="FFFF00"/>
              </a:solidFill>
              <a:effectLst/>
              <a:latin typeface="Calibri" pitchFamily="34" charset="0"/>
              <a:cs typeface="Calibri" pitchFamily="34" charset="0"/>
            </a:endParaRPr>
          </a:p>
        </p:txBody>
      </p:sp>
      <p:pic>
        <p:nvPicPr>
          <p:cNvPr id="9218" name="Picture 2" descr="C:\Users\uzytkownik\Pictures\FOTO FATIMA\09 Fati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413" y="-4583"/>
            <a:ext cx="2776588" cy="343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2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1824"/>
            <a:ext cx="8229600" cy="1143000"/>
          </a:xfrm>
        </p:spPr>
        <p:txBody>
          <a:bodyPr/>
          <a:lstStyle/>
          <a:p>
            <a:pPr algn="l"/>
            <a:r>
              <a:rPr lang="pl-PL" dirty="0" smtClean="0">
                <a:solidFill>
                  <a:srgbClr val="FFFF00"/>
                </a:solidFill>
                <a:effectLst/>
                <a:latin typeface="Calibri" pitchFamily="34" charset="0"/>
                <a:cs typeface="Calibri" pitchFamily="34" charset="0"/>
              </a:rPr>
              <a:t>Fatima</a:t>
            </a:r>
            <a:br>
              <a:rPr lang="pl-PL" dirty="0" smtClean="0">
                <a:solidFill>
                  <a:srgbClr val="FFFF00"/>
                </a:solidFill>
                <a:effectLst/>
                <a:latin typeface="Calibri" pitchFamily="34" charset="0"/>
                <a:cs typeface="Calibri" pitchFamily="34" charset="0"/>
              </a:rPr>
            </a:br>
            <a:r>
              <a:rPr lang="pl-PL" dirty="0" smtClean="0">
                <a:solidFill>
                  <a:srgbClr val="FFFF00"/>
                </a:solidFill>
                <a:effectLst/>
                <a:latin typeface="Calibri" pitchFamily="34" charset="0"/>
                <a:cs typeface="Calibri" pitchFamily="34" charset="0"/>
              </a:rPr>
              <a:t>13 lipca i sierpnia </a:t>
            </a:r>
            <a:r>
              <a:rPr lang="pl-PL" dirty="0">
                <a:solidFill>
                  <a:srgbClr val="FFFF00"/>
                </a:solidFill>
                <a:effectLst/>
                <a:latin typeface="Calibri" pitchFamily="34" charset="0"/>
                <a:cs typeface="Calibri" pitchFamily="34" charset="0"/>
              </a:rPr>
              <a:t>1917</a:t>
            </a:r>
            <a:endParaRPr lang="pl-PL" dirty="0">
              <a:solidFill>
                <a:srgbClr val="FFFF00"/>
              </a:solidFill>
            </a:endParaRPr>
          </a:p>
        </p:txBody>
      </p:sp>
      <p:sp>
        <p:nvSpPr>
          <p:cNvPr id="3" name="Symbol zastępczy zawartości 2"/>
          <p:cNvSpPr>
            <a:spLocks noGrp="1"/>
          </p:cNvSpPr>
          <p:nvPr>
            <p:ph idx="1"/>
          </p:nvPr>
        </p:nvSpPr>
        <p:spPr>
          <a:xfrm>
            <a:off x="457200" y="2392288"/>
            <a:ext cx="8229600" cy="3989040"/>
          </a:xfrm>
        </p:spPr>
        <p:txBody>
          <a:bodyPr/>
          <a:lstStyle/>
          <a:p>
            <a:pPr marL="0" indent="0" algn="just">
              <a:buNone/>
            </a:pPr>
            <a:endParaRPr lang="pl-PL" sz="1600" dirty="0" smtClean="0">
              <a:effectLst/>
              <a:latin typeface="Calibri" pitchFamily="34" charset="0"/>
              <a:cs typeface="Calibri" pitchFamily="34" charset="0"/>
            </a:endParaRPr>
          </a:p>
          <a:p>
            <a:pPr marL="0" indent="0" algn="just">
              <a:buNone/>
            </a:pPr>
            <a:r>
              <a:rPr lang="pl-PL" sz="1600" dirty="0">
                <a:effectLst/>
                <a:latin typeface="Calibri" pitchFamily="34" charset="0"/>
                <a:cs typeface="Calibri" pitchFamily="34" charset="0"/>
              </a:rPr>
              <a:t>Potem przedłożyłam kilka próśb, nie pamiętam, jakie to </a:t>
            </a:r>
            <a:r>
              <a:rPr lang="pl-PL" sz="1600" dirty="0" smtClean="0">
                <a:effectLst/>
                <a:latin typeface="Calibri" pitchFamily="34" charset="0"/>
                <a:cs typeface="Calibri" pitchFamily="34" charset="0"/>
              </a:rPr>
              <a:t>były.</a:t>
            </a:r>
          </a:p>
          <a:p>
            <a:pPr marL="0" indent="0" algn="just">
              <a:buNone/>
            </a:pPr>
            <a:r>
              <a:rPr lang="pl-PL" sz="1600" dirty="0" smtClean="0">
                <a:effectLst/>
                <a:latin typeface="Calibri" pitchFamily="34" charset="0"/>
                <a:cs typeface="Calibri" pitchFamily="34" charset="0"/>
              </a:rPr>
              <a:t>Przypominam </a:t>
            </a:r>
            <a:r>
              <a:rPr lang="pl-PL" sz="1600" dirty="0">
                <a:effectLst/>
                <a:latin typeface="Calibri" pitchFamily="34" charset="0"/>
                <a:cs typeface="Calibri" pitchFamily="34" charset="0"/>
              </a:rPr>
              <a:t>sobie tylko, że Nasza Dobra Pani </a:t>
            </a:r>
            <a:r>
              <a:rPr lang="pl-PL" sz="1600" dirty="0" smtClean="0">
                <a:effectLst/>
                <a:latin typeface="Calibri" pitchFamily="34" charset="0"/>
                <a:cs typeface="Calibri" pitchFamily="34" charset="0"/>
              </a:rPr>
              <a:t>powiedziała,</a:t>
            </a:r>
          </a:p>
          <a:p>
            <a:pPr marL="0" indent="0" algn="just">
              <a:buNone/>
            </a:pPr>
            <a:r>
              <a:rPr lang="pl-PL" sz="1600" dirty="0" smtClean="0">
                <a:effectLst/>
                <a:latin typeface="Calibri" pitchFamily="34" charset="0"/>
                <a:cs typeface="Calibri" pitchFamily="34" charset="0"/>
              </a:rPr>
              <a:t>że </a:t>
            </a:r>
            <a:r>
              <a:rPr lang="pl-PL" sz="1600" b="1" dirty="0">
                <a:solidFill>
                  <a:srgbClr val="FFFF00"/>
                </a:solidFill>
                <a:effectLst/>
                <a:latin typeface="Calibri" pitchFamily="34" charset="0"/>
                <a:cs typeface="Calibri" pitchFamily="34" charset="0"/>
              </a:rPr>
              <a:t>trzeba odmawiać różaniec, aby w ciągu roku te łaski </a:t>
            </a:r>
            <a:r>
              <a:rPr lang="pl-PL" sz="1600" b="1" dirty="0" smtClean="0">
                <a:solidFill>
                  <a:srgbClr val="FFFF00"/>
                </a:solidFill>
                <a:effectLst/>
                <a:latin typeface="Calibri" pitchFamily="34" charset="0"/>
                <a:cs typeface="Calibri" pitchFamily="34" charset="0"/>
              </a:rPr>
              <a:t>otrzymać</a:t>
            </a:r>
            <a:r>
              <a:rPr lang="pl-PL" sz="1600" dirty="0" smtClean="0">
                <a:effectLst/>
                <a:latin typeface="Calibri" pitchFamily="34" charset="0"/>
                <a:cs typeface="Calibri" pitchFamily="34" charset="0"/>
              </a:rPr>
              <a:t>.</a:t>
            </a:r>
          </a:p>
          <a:p>
            <a:pPr marL="0" indent="0" algn="just">
              <a:buNone/>
            </a:pPr>
            <a:endParaRPr lang="pl-PL" sz="1600" dirty="0" smtClean="0">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I </a:t>
            </a:r>
            <a:r>
              <a:rPr lang="pl-PL" sz="1600" dirty="0">
                <a:effectLst/>
                <a:latin typeface="Calibri" pitchFamily="34" charset="0"/>
                <a:cs typeface="Calibri" pitchFamily="34" charset="0"/>
              </a:rPr>
              <a:t>w dalszym ciągu mówiła</a:t>
            </a:r>
            <a:r>
              <a:rPr lang="pl-PL" sz="1600" dirty="0" smtClean="0">
                <a:effectLst/>
                <a:latin typeface="Calibri" pitchFamily="34" charset="0"/>
                <a:cs typeface="Calibri" pitchFamily="34" charset="0"/>
              </a:rPr>
              <a:t>:</a:t>
            </a:r>
          </a:p>
          <a:p>
            <a:pPr marL="0" indent="0" algn="just">
              <a:buNone/>
            </a:pPr>
            <a:r>
              <a:rPr lang="pl-PL" sz="1600" dirty="0" smtClean="0">
                <a:effectLst>
                  <a:outerShdw blurRad="38100" dist="38100" dir="2700000" algn="tl">
                    <a:srgbClr val="000000">
                      <a:alpha val="43137"/>
                    </a:srgbClr>
                  </a:outerShdw>
                </a:effectLst>
                <a:latin typeface="Calibri" pitchFamily="34" charset="0"/>
                <a:cs typeface="Calibri" pitchFamily="34" charset="0"/>
              </a:rPr>
              <a:t>- </a:t>
            </a:r>
            <a:r>
              <a:rPr lang="pl-PL" sz="1600" dirty="0">
                <a:effectLst>
                  <a:outerShdw blurRad="38100" dist="38100" dir="2700000" algn="tl">
                    <a:srgbClr val="000000">
                      <a:alpha val="43137"/>
                    </a:srgbClr>
                  </a:outerShdw>
                </a:effectLst>
                <a:latin typeface="Calibri" pitchFamily="34" charset="0"/>
                <a:cs typeface="Calibri" pitchFamily="34" charset="0"/>
              </a:rPr>
              <a:t>„</a:t>
            </a:r>
            <a:r>
              <a:rPr lang="pl-PL" sz="1600" b="1" dirty="0">
                <a:solidFill>
                  <a:srgbClr val="FFFF00"/>
                </a:solidFill>
                <a:effectLst/>
                <a:latin typeface="Calibri" pitchFamily="34" charset="0"/>
                <a:cs typeface="Calibri" pitchFamily="34" charset="0"/>
              </a:rPr>
              <a:t>Ofiarujcie się za grzeszników i mówcie często, zwłaszcza gdy będziecie ponosić ofiary</a:t>
            </a:r>
            <a:r>
              <a:rPr lang="pl-PL" sz="1600" dirty="0">
                <a:effectLst/>
                <a:latin typeface="Calibri" pitchFamily="34" charset="0"/>
                <a:cs typeface="Calibri" pitchFamily="34" charset="0"/>
              </a:rPr>
              <a:t>: O Jezu, czynię to z miłości dla Ciebie, za nawrócenie grzeszników i </a:t>
            </a:r>
            <a:r>
              <a:rPr lang="pl-PL" sz="1600" dirty="0" smtClean="0">
                <a:effectLst/>
                <a:latin typeface="Calibri" pitchFamily="34" charset="0"/>
                <a:cs typeface="Calibri" pitchFamily="34" charset="0"/>
              </a:rPr>
              <a:t>na </a:t>
            </a:r>
            <a:r>
              <a:rPr lang="pl-PL" sz="1600" dirty="0">
                <a:effectLst/>
                <a:latin typeface="Calibri" pitchFamily="34" charset="0"/>
                <a:cs typeface="Calibri" pitchFamily="34" charset="0"/>
              </a:rPr>
              <a:t>zadośćuczynienie za grzechy popełnione przeciwko Niepokalanemu Sercu Maryi".</a:t>
            </a:r>
          </a:p>
          <a:p>
            <a:pPr marL="0" indent="0" algn="just">
              <a:buNone/>
            </a:pPr>
            <a:endParaRPr lang="pl-PL" sz="1600" dirty="0">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 </a:t>
            </a:r>
            <a:r>
              <a:rPr lang="pl-PL" sz="1600" dirty="0">
                <a:effectLst/>
                <a:latin typeface="Calibri" pitchFamily="34" charset="0"/>
                <a:cs typeface="Calibri" pitchFamily="34" charset="0"/>
              </a:rPr>
              <a:t>„Chciałam prosić o uleczenie kilku chorych</a:t>
            </a:r>
            <a:r>
              <a:rPr lang="pl-PL" sz="1600" dirty="0" smtClean="0">
                <a:effectLst/>
                <a:latin typeface="Calibri" pitchFamily="34" charset="0"/>
                <a:cs typeface="Calibri" pitchFamily="34" charset="0"/>
              </a:rPr>
              <a:t>".</a:t>
            </a:r>
          </a:p>
          <a:p>
            <a:pPr marL="0" indent="0" algn="just">
              <a:buNone/>
            </a:pPr>
            <a:r>
              <a:rPr lang="pl-PL" sz="1600" dirty="0" smtClean="0">
                <a:effectLst/>
                <a:latin typeface="Calibri" pitchFamily="34" charset="0"/>
                <a:cs typeface="Calibri" pitchFamily="34" charset="0"/>
              </a:rPr>
              <a:t>- „</a:t>
            </a:r>
            <a:r>
              <a:rPr lang="pl-PL" sz="1600" b="1" dirty="0">
                <a:solidFill>
                  <a:srgbClr val="FFFF00"/>
                </a:solidFill>
                <a:effectLst/>
                <a:latin typeface="Calibri" pitchFamily="34" charset="0"/>
                <a:cs typeface="Calibri" pitchFamily="34" charset="0"/>
              </a:rPr>
              <a:t>Tak, niektórych uleczę wciągu roku</a:t>
            </a:r>
            <a:r>
              <a:rPr lang="pl-PL" sz="1600" dirty="0">
                <a:effectLst/>
                <a:latin typeface="Calibri" pitchFamily="34" charset="0"/>
                <a:cs typeface="Calibri" pitchFamily="34" charset="0"/>
              </a:rPr>
              <a:t>" - i przybierając wyraz smutniejszy powiedziała: - Módlcie, módlcie się wiele, </a:t>
            </a:r>
            <a:r>
              <a:rPr lang="pl-PL" sz="1600" b="1" dirty="0">
                <a:solidFill>
                  <a:srgbClr val="FFFF00"/>
                </a:solidFill>
                <a:effectLst/>
                <a:latin typeface="Calibri" pitchFamily="34" charset="0"/>
                <a:cs typeface="Calibri" pitchFamily="34" charset="0"/>
              </a:rPr>
              <a:t>czyńcie ofiary za grzeszników</a:t>
            </a:r>
            <a:r>
              <a:rPr lang="pl-PL" sz="1600" dirty="0">
                <a:effectLst/>
                <a:latin typeface="Calibri" pitchFamily="34" charset="0"/>
                <a:cs typeface="Calibri" pitchFamily="34" charset="0"/>
              </a:rPr>
              <a:t>, bo wiele dusz idzie na wieczne potępienie, bo nie mają nikogo, kto by się za nie ofiarował i modlił</a:t>
            </a:r>
            <a:r>
              <a:rPr lang="pl-PL" sz="1600" dirty="0" smtClean="0">
                <a:effectLst/>
                <a:latin typeface="Calibri" pitchFamily="34" charset="0"/>
                <a:cs typeface="Calibri" pitchFamily="34" charset="0"/>
              </a:rPr>
              <a:t>".</a:t>
            </a:r>
          </a:p>
        </p:txBody>
      </p:sp>
      <p:pic>
        <p:nvPicPr>
          <p:cNvPr id="5" name="Picture 2" descr="C:\Users\Uzytkownik\Pictures\fatima obj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498" y="0"/>
            <a:ext cx="2712502" cy="355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60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Arial"/>
      </a:majorFont>
      <a:minorFont>
        <a:latin typeface="Garamond"/>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3721</TotalTime>
  <Words>1721</Words>
  <Application>Microsoft Office PowerPoint</Application>
  <PresentationFormat>Pokaz na ekranie (4:3)</PresentationFormat>
  <Paragraphs>118</Paragraphs>
  <Slides>16</Slides>
  <Notes>2</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Strumień</vt:lpstr>
      <vt:lpstr>Prezentacja programu PowerPoint</vt:lpstr>
      <vt:lpstr>„Bóg pragnie  ustanowić na świecie nabożeństwo do Mego Niepokalanego Serca”.  Fatima, 13 lipca 1917</vt:lpstr>
      <vt:lpstr>Prezentacja programu PowerPoint</vt:lpstr>
      <vt:lpstr>Prezentacja programu PowerPoint</vt:lpstr>
      <vt:lpstr>Prezentacja programu PowerPoint</vt:lpstr>
      <vt:lpstr>Fatima - lato 1916</vt:lpstr>
      <vt:lpstr>Fatima październik 1916</vt:lpstr>
      <vt:lpstr>Fatima – 13 maja 1917</vt:lpstr>
      <vt:lpstr>Fatima 13 lipca i sierpnia 1917</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PAMIETAMY  NASZE  ŚLUBOWANIA?</dc:title>
  <dc:creator>Krzysztof</dc:creator>
  <cp:lastModifiedBy>uzytkownik</cp:lastModifiedBy>
  <cp:revision>256</cp:revision>
  <dcterms:created xsi:type="dcterms:W3CDTF">2010-07-26T09:49:24Z</dcterms:created>
  <dcterms:modified xsi:type="dcterms:W3CDTF">2014-10-26T11:26:06Z</dcterms:modified>
</cp:coreProperties>
</file>