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7"/>
  </p:notesMasterIdLst>
  <p:sldIdLst>
    <p:sldId id="463" r:id="rId2"/>
    <p:sldId id="464" r:id="rId3"/>
    <p:sldId id="465" r:id="rId4"/>
    <p:sldId id="466" r:id="rId5"/>
    <p:sldId id="423" r:id="rId6"/>
    <p:sldId id="424" r:id="rId7"/>
    <p:sldId id="425" r:id="rId8"/>
    <p:sldId id="426" r:id="rId9"/>
    <p:sldId id="436" r:id="rId10"/>
    <p:sldId id="437" r:id="rId11"/>
    <p:sldId id="427" r:id="rId12"/>
    <p:sldId id="428" r:id="rId13"/>
    <p:sldId id="429" r:id="rId14"/>
    <p:sldId id="430" r:id="rId15"/>
    <p:sldId id="431" r:id="rId16"/>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Microsoft PhagsPa" pitchFamily="34" charset="0"/>
        <a:ea typeface="+mn-ea"/>
        <a:cs typeface="Arial" charset="0"/>
      </a:defRPr>
    </a:lvl1pPr>
    <a:lvl2pPr marL="457200" algn="l" rtl="0" fontAlgn="base">
      <a:spcBef>
        <a:spcPct val="0"/>
      </a:spcBef>
      <a:spcAft>
        <a:spcPct val="0"/>
      </a:spcAft>
      <a:defRPr kern="1200">
        <a:solidFill>
          <a:schemeClr val="tx1"/>
        </a:solidFill>
        <a:latin typeface="Microsoft PhagsPa" pitchFamily="34" charset="0"/>
        <a:ea typeface="+mn-ea"/>
        <a:cs typeface="Arial" charset="0"/>
      </a:defRPr>
    </a:lvl2pPr>
    <a:lvl3pPr marL="914400" algn="l" rtl="0" fontAlgn="base">
      <a:spcBef>
        <a:spcPct val="0"/>
      </a:spcBef>
      <a:spcAft>
        <a:spcPct val="0"/>
      </a:spcAft>
      <a:defRPr kern="1200">
        <a:solidFill>
          <a:schemeClr val="tx1"/>
        </a:solidFill>
        <a:latin typeface="Microsoft PhagsPa" pitchFamily="34" charset="0"/>
        <a:ea typeface="+mn-ea"/>
        <a:cs typeface="Arial" charset="0"/>
      </a:defRPr>
    </a:lvl3pPr>
    <a:lvl4pPr marL="1371600" algn="l" rtl="0" fontAlgn="base">
      <a:spcBef>
        <a:spcPct val="0"/>
      </a:spcBef>
      <a:spcAft>
        <a:spcPct val="0"/>
      </a:spcAft>
      <a:defRPr kern="1200">
        <a:solidFill>
          <a:schemeClr val="tx1"/>
        </a:solidFill>
        <a:latin typeface="Microsoft PhagsPa" pitchFamily="34" charset="0"/>
        <a:ea typeface="+mn-ea"/>
        <a:cs typeface="Arial" charset="0"/>
      </a:defRPr>
    </a:lvl4pPr>
    <a:lvl5pPr marL="1828800" algn="l" rtl="0" fontAlgn="base">
      <a:spcBef>
        <a:spcPct val="0"/>
      </a:spcBef>
      <a:spcAft>
        <a:spcPct val="0"/>
      </a:spcAft>
      <a:defRPr kern="1200">
        <a:solidFill>
          <a:schemeClr val="tx1"/>
        </a:solidFill>
        <a:latin typeface="Microsoft PhagsPa" pitchFamily="34" charset="0"/>
        <a:ea typeface="+mn-ea"/>
        <a:cs typeface="Arial" charset="0"/>
      </a:defRPr>
    </a:lvl5pPr>
    <a:lvl6pPr marL="2286000" algn="l" defTabSz="914400" rtl="0" eaLnBrk="1" latinLnBrk="0" hangingPunct="1">
      <a:defRPr kern="1200">
        <a:solidFill>
          <a:schemeClr val="tx1"/>
        </a:solidFill>
        <a:latin typeface="Microsoft PhagsPa" pitchFamily="34" charset="0"/>
        <a:ea typeface="+mn-ea"/>
        <a:cs typeface="Arial" charset="0"/>
      </a:defRPr>
    </a:lvl6pPr>
    <a:lvl7pPr marL="2743200" algn="l" defTabSz="914400" rtl="0" eaLnBrk="1" latinLnBrk="0" hangingPunct="1">
      <a:defRPr kern="1200">
        <a:solidFill>
          <a:schemeClr val="tx1"/>
        </a:solidFill>
        <a:latin typeface="Microsoft PhagsPa" pitchFamily="34" charset="0"/>
        <a:ea typeface="+mn-ea"/>
        <a:cs typeface="Arial" charset="0"/>
      </a:defRPr>
    </a:lvl7pPr>
    <a:lvl8pPr marL="3200400" algn="l" defTabSz="914400" rtl="0" eaLnBrk="1" latinLnBrk="0" hangingPunct="1">
      <a:defRPr kern="1200">
        <a:solidFill>
          <a:schemeClr val="tx1"/>
        </a:solidFill>
        <a:latin typeface="Microsoft PhagsPa" pitchFamily="34" charset="0"/>
        <a:ea typeface="+mn-ea"/>
        <a:cs typeface="Arial" charset="0"/>
      </a:defRPr>
    </a:lvl8pPr>
    <a:lvl9pPr marL="3657600" algn="l" defTabSz="914400" rtl="0" eaLnBrk="1" latinLnBrk="0" hangingPunct="1">
      <a:defRPr kern="1200">
        <a:solidFill>
          <a:schemeClr val="tx1"/>
        </a:solidFill>
        <a:latin typeface="Microsoft PhagsP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451" autoAdjust="0"/>
    <p:restoredTop sz="94595" autoAdjust="0"/>
  </p:normalViewPr>
  <p:slideViewPr>
    <p:cSldViewPr>
      <p:cViewPr varScale="1">
        <p:scale>
          <a:sx n="94" d="100"/>
          <a:sy n="94" d="100"/>
        </p:scale>
        <p:origin x="-1404" y="-102"/>
      </p:cViewPr>
      <p:guideLst>
        <p:guide orient="horz" pos="2160"/>
        <p:guide pos="2880"/>
      </p:guideLst>
    </p:cSldViewPr>
  </p:slideViewPr>
  <p:outlineViewPr>
    <p:cViewPr>
      <p:scale>
        <a:sx n="33" d="100"/>
        <a:sy n="33" d="100"/>
      </p:scale>
      <p:origin x="0" y="1025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Garamond" pitchFamily="18" charset="0"/>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Garamond" pitchFamily="18" charset="0"/>
              </a:defRPr>
            </a:lvl1pPr>
          </a:lstStyle>
          <a:p>
            <a:pPr>
              <a:defRPr/>
            </a:pPr>
            <a:fld id="{B3DEE132-1529-448F-8AEF-A4A563A6BD59}" type="datetimeFigureOut">
              <a:rPr lang="pl-PL"/>
              <a:pPr>
                <a:defRPr/>
              </a:pPr>
              <a:t>2014-10-26</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dirty="0" smtClean="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Garamond" pitchFamily="18" charset="0"/>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Garamond" pitchFamily="18" charset="0"/>
              </a:defRPr>
            </a:lvl1pPr>
          </a:lstStyle>
          <a:p>
            <a:pPr>
              <a:defRPr/>
            </a:pPr>
            <a:fld id="{337E172B-3B6F-40D0-9574-8603315D7FE8}" type="slidenum">
              <a:rPr lang="pl-PL"/>
              <a:pPr>
                <a:defRPr/>
              </a:pPr>
              <a:t>‹#›</a:t>
            </a:fld>
            <a:endParaRPr lang="pl-PL" dirty="0"/>
          </a:p>
        </p:txBody>
      </p:sp>
    </p:spTree>
    <p:extLst>
      <p:ext uri="{BB962C8B-B14F-4D97-AF65-F5344CB8AC3E}">
        <p14:creationId xmlns:p14="http://schemas.microsoft.com/office/powerpoint/2010/main" val="348552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pl-PL" dirty="0">
                  <a:latin typeface="Garamond" pitchFamily="18"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pl-PL" dirty="0">
                  <a:latin typeface="Garamond" pitchFamily="18"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pl-PL" dirty="0">
                  <a:latin typeface="Garamond" pitchFamily="18"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pl-PL" dirty="0">
                  <a:latin typeface="Garamond" pitchFamily="18"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pl-PL" dirty="0">
                <a:latin typeface="Garamond" pitchFamily="18"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r>
              <a:rPr lang="pl-PL"/>
              <a:t>Kliknij, aby edytować styl wzorca tytułu</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pl-PL"/>
              <a:t>Kliknij, aby edytować styl wzorca podtytułu</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pl-PL"/>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pl-PL"/>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456F4BE7-EF17-4953-A708-7C7A6CCA57D8}" type="slidenum">
              <a:rPr lang="pl-PL"/>
              <a:pPr>
                <a:defRPr/>
              </a:pPr>
              <a:t>‹#›</a:t>
            </a:fld>
            <a:endParaRPr lang="pl-PL" dirty="0"/>
          </a:p>
        </p:txBody>
      </p:sp>
    </p:spTree>
    <p:extLst>
      <p:ext uri="{BB962C8B-B14F-4D97-AF65-F5344CB8AC3E}">
        <p14:creationId xmlns:p14="http://schemas.microsoft.com/office/powerpoint/2010/main" val="1638163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2"/>
          <p:cNvSpPr>
            <a:spLocks noGrp="1" noChangeArrowheads="1"/>
          </p:cNvSpPr>
          <p:nvPr>
            <p:ph type="dt" sz="half" idx="10"/>
          </p:nvPr>
        </p:nvSpPr>
        <p:spPr>
          <a:ln/>
        </p:spPr>
        <p:txBody>
          <a:bodyPr/>
          <a:lstStyle>
            <a:lvl1pPr>
              <a:defRPr/>
            </a:lvl1pPr>
          </a:lstStyle>
          <a:p>
            <a:pPr>
              <a:defRPr/>
            </a:pPr>
            <a:endParaRPr lang="pl-PL"/>
          </a:p>
        </p:txBody>
      </p:sp>
      <p:sp>
        <p:nvSpPr>
          <p:cNvPr id="5" name="Rectangle 3"/>
          <p:cNvSpPr>
            <a:spLocks noGrp="1" noChangeArrowheads="1"/>
          </p:cNvSpPr>
          <p:nvPr>
            <p:ph type="sldNum" sz="quarter" idx="11"/>
          </p:nvPr>
        </p:nvSpPr>
        <p:spPr>
          <a:ln/>
        </p:spPr>
        <p:txBody>
          <a:bodyPr/>
          <a:lstStyle>
            <a:lvl1pPr>
              <a:defRPr/>
            </a:lvl1pPr>
          </a:lstStyle>
          <a:p>
            <a:pPr>
              <a:defRPr/>
            </a:pPr>
            <a:fld id="{4395B0A9-0EE8-48E0-9065-61D3EFEBC4B0}" type="slidenum">
              <a:rPr lang="pl-PL"/>
              <a:pPr>
                <a:defRPr/>
              </a:pPr>
              <a:t>‹#›</a:t>
            </a:fld>
            <a:endParaRPr lang="pl-PL"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3733729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2"/>
          <p:cNvSpPr>
            <a:spLocks noGrp="1" noChangeArrowheads="1"/>
          </p:cNvSpPr>
          <p:nvPr>
            <p:ph type="dt" sz="half" idx="10"/>
          </p:nvPr>
        </p:nvSpPr>
        <p:spPr>
          <a:ln/>
        </p:spPr>
        <p:txBody>
          <a:bodyPr/>
          <a:lstStyle>
            <a:lvl1pPr>
              <a:defRPr/>
            </a:lvl1pPr>
          </a:lstStyle>
          <a:p>
            <a:pPr>
              <a:defRPr/>
            </a:pPr>
            <a:endParaRPr lang="pl-PL"/>
          </a:p>
        </p:txBody>
      </p:sp>
      <p:sp>
        <p:nvSpPr>
          <p:cNvPr id="5" name="Rectangle 3"/>
          <p:cNvSpPr>
            <a:spLocks noGrp="1" noChangeArrowheads="1"/>
          </p:cNvSpPr>
          <p:nvPr>
            <p:ph type="sldNum" sz="quarter" idx="11"/>
          </p:nvPr>
        </p:nvSpPr>
        <p:spPr>
          <a:ln/>
        </p:spPr>
        <p:txBody>
          <a:bodyPr/>
          <a:lstStyle>
            <a:lvl1pPr>
              <a:defRPr/>
            </a:lvl1pPr>
          </a:lstStyle>
          <a:p>
            <a:pPr>
              <a:defRPr/>
            </a:pPr>
            <a:fld id="{4A4B54BF-7B22-4965-8D90-560DBBA8C092}" type="slidenum">
              <a:rPr lang="pl-PL"/>
              <a:pPr>
                <a:defRPr/>
              </a:pPr>
              <a:t>‹#›</a:t>
            </a:fld>
            <a:endParaRPr lang="pl-PL"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3079667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ytuł, 2 elementy zawartości i tekst">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zawartości 2"/>
          <p:cNvSpPr>
            <a:spLocks noGrp="1"/>
          </p:cNvSpPr>
          <p:nvPr>
            <p:ph sz="quarter" idx="1"/>
          </p:nvPr>
        </p:nvSpPr>
        <p:spPr>
          <a:xfrm>
            <a:off x="457200" y="1600200"/>
            <a:ext cx="4038600" cy="21859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457200" y="3938588"/>
            <a:ext cx="4038600" cy="218757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half" idx="3"/>
          </p:nvPr>
        </p:nvSpPr>
        <p:spPr>
          <a:xfrm>
            <a:off x="4648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Rectangle 2"/>
          <p:cNvSpPr>
            <a:spLocks noGrp="1" noChangeArrowheads="1"/>
          </p:cNvSpPr>
          <p:nvPr>
            <p:ph type="dt" sz="half" idx="10"/>
          </p:nvPr>
        </p:nvSpPr>
        <p:spPr>
          <a:ln/>
        </p:spPr>
        <p:txBody>
          <a:bodyPr/>
          <a:lstStyle>
            <a:lvl1pPr>
              <a:defRPr/>
            </a:lvl1pPr>
          </a:lstStyle>
          <a:p>
            <a:pPr>
              <a:defRPr/>
            </a:pPr>
            <a:endParaRPr lang="pl-PL"/>
          </a:p>
        </p:txBody>
      </p:sp>
      <p:sp>
        <p:nvSpPr>
          <p:cNvPr id="7" name="Rectangle 3"/>
          <p:cNvSpPr>
            <a:spLocks noGrp="1" noChangeArrowheads="1"/>
          </p:cNvSpPr>
          <p:nvPr>
            <p:ph type="sldNum" sz="quarter" idx="11"/>
          </p:nvPr>
        </p:nvSpPr>
        <p:spPr>
          <a:ln/>
        </p:spPr>
        <p:txBody>
          <a:bodyPr/>
          <a:lstStyle>
            <a:lvl1pPr>
              <a:defRPr/>
            </a:lvl1pPr>
          </a:lstStyle>
          <a:p>
            <a:pPr>
              <a:defRPr/>
            </a:pPr>
            <a:fld id="{375195E9-2ABE-4C80-A9F5-A5C69D43C76B}" type="slidenum">
              <a:rPr lang="pl-PL"/>
              <a:pPr>
                <a:defRPr/>
              </a:pPr>
              <a:t>‹#›</a:t>
            </a:fld>
            <a:endParaRPr lang="pl-PL" dirty="0"/>
          </a:p>
        </p:txBody>
      </p:sp>
      <p:sp>
        <p:nvSpPr>
          <p:cNvPr id="8"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868094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ytuł, zawartość i tekst">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648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2"/>
          <p:cNvSpPr>
            <a:spLocks noGrp="1" noChangeArrowheads="1"/>
          </p:cNvSpPr>
          <p:nvPr>
            <p:ph type="dt" sz="half" idx="10"/>
          </p:nvPr>
        </p:nvSpPr>
        <p:spPr>
          <a:ln/>
        </p:spPr>
        <p:txBody>
          <a:bodyPr/>
          <a:lstStyle>
            <a:lvl1pPr>
              <a:defRPr/>
            </a:lvl1pPr>
          </a:lstStyle>
          <a:p>
            <a:pPr>
              <a:defRPr/>
            </a:pPr>
            <a:endParaRPr lang="pl-PL"/>
          </a:p>
        </p:txBody>
      </p:sp>
      <p:sp>
        <p:nvSpPr>
          <p:cNvPr id="6" name="Rectangle 3"/>
          <p:cNvSpPr>
            <a:spLocks noGrp="1" noChangeArrowheads="1"/>
          </p:cNvSpPr>
          <p:nvPr>
            <p:ph type="sldNum" sz="quarter" idx="11"/>
          </p:nvPr>
        </p:nvSpPr>
        <p:spPr>
          <a:ln/>
        </p:spPr>
        <p:txBody>
          <a:bodyPr/>
          <a:lstStyle>
            <a:lvl1pPr>
              <a:defRPr/>
            </a:lvl1pPr>
          </a:lstStyle>
          <a:p>
            <a:pPr>
              <a:defRPr/>
            </a:pPr>
            <a:fld id="{91FFDFBD-257D-4B57-A7CA-21E0AC51F081}" type="slidenum">
              <a:rPr lang="pl-PL"/>
              <a:pPr>
                <a:defRPr/>
              </a:pPr>
              <a:t>‹#›</a:t>
            </a:fld>
            <a:endParaRPr lang="pl-PL"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3332663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2"/>
          <p:cNvSpPr>
            <a:spLocks noGrp="1" noChangeArrowheads="1"/>
          </p:cNvSpPr>
          <p:nvPr>
            <p:ph type="dt" sz="half" idx="10"/>
          </p:nvPr>
        </p:nvSpPr>
        <p:spPr>
          <a:ln/>
        </p:spPr>
        <p:txBody>
          <a:bodyPr/>
          <a:lstStyle>
            <a:lvl1pPr>
              <a:defRPr/>
            </a:lvl1pPr>
          </a:lstStyle>
          <a:p>
            <a:pPr>
              <a:defRPr/>
            </a:pPr>
            <a:endParaRPr lang="pl-PL"/>
          </a:p>
        </p:txBody>
      </p:sp>
      <p:sp>
        <p:nvSpPr>
          <p:cNvPr id="6" name="Rectangle 3"/>
          <p:cNvSpPr>
            <a:spLocks noGrp="1" noChangeArrowheads="1"/>
          </p:cNvSpPr>
          <p:nvPr>
            <p:ph type="sldNum" sz="quarter" idx="11"/>
          </p:nvPr>
        </p:nvSpPr>
        <p:spPr>
          <a:ln/>
        </p:spPr>
        <p:txBody>
          <a:bodyPr/>
          <a:lstStyle>
            <a:lvl1pPr>
              <a:defRPr/>
            </a:lvl1pPr>
          </a:lstStyle>
          <a:p>
            <a:pPr>
              <a:defRPr/>
            </a:pPr>
            <a:fld id="{754A81C7-012E-443B-BCCE-67A0DEFA926F}" type="slidenum">
              <a:rPr lang="pl-PL"/>
              <a:pPr>
                <a:defRPr/>
              </a:pPr>
              <a:t>‹#›</a:t>
            </a:fld>
            <a:endParaRPr lang="pl-PL"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114439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2"/>
          <p:cNvSpPr>
            <a:spLocks noGrp="1" noChangeArrowheads="1"/>
          </p:cNvSpPr>
          <p:nvPr>
            <p:ph type="dt" sz="half" idx="10"/>
          </p:nvPr>
        </p:nvSpPr>
        <p:spPr>
          <a:ln/>
        </p:spPr>
        <p:txBody>
          <a:bodyPr/>
          <a:lstStyle>
            <a:lvl1pPr>
              <a:defRPr/>
            </a:lvl1pPr>
          </a:lstStyle>
          <a:p>
            <a:pPr>
              <a:defRPr/>
            </a:pPr>
            <a:endParaRPr lang="pl-PL"/>
          </a:p>
        </p:txBody>
      </p:sp>
      <p:sp>
        <p:nvSpPr>
          <p:cNvPr id="5" name="Rectangle 3"/>
          <p:cNvSpPr>
            <a:spLocks noGrp="1" noChangeArrowheads="1"/>
          </p:cNvSpPr>
          <p:nvPr>
            <p:ph type="sldNum" sz="quarter" idx="11"/>
          </p:nvPr>
        </p:nvSpPr>
        <p:spPr>
          <a:ln/>
        </p:spPr>
        <p:txBody>
          <a:bodyPr/>
          <a:lstStyle>
            <a:lvl1pPr>
              <a:defRPr/>
            </a:lvl1pPr>
          </a:lstStyle>
          <a:p>
            <a:pPr>
              <a:defRPr/>
            </a:pPr>
            <a:fld id="{CEF00C69-5BA1-4554-9CFB-D0D9371FC58A}" type="slidenum">
              <a:rPr lang="pl-PL"/>
              <a:pPr>
                <a:defRPr/>
              </a:pPr>
              <a:t>‹#›</a:t>
            </a:fld>
            <a:endParaRPr lang="pl-PL"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147679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2"/>
          <p:cNvSpPr>
            <a:spLocks noGrp="1" noChangeArrowheads="1"/>
          </p:cNvSpPr>
          <p:nvPr>
            <p:ph type="dt" sz="half" idx="10"/>
          </p:nvPr>
        </p:nvSpPr>
        <p:spPr>
          <a:ln/>
        </p:spPr>
        <p:txBody>
          <a:bodyPr/>
          <a:lstStyle>
            <a:lvl1pPr>
              <a:defRPr/>
            </a:lvl1pPr>
          </a:lstStyle>
          <a:p>
            <a:pPr>
              <a:defRPr/>
            </a:pPr>
            <a:endParaRPr lang="pl-PL"/>
          </a:p>
        </p:txBody>
      </p:sp>
      <p:sp>
        <p:nvSpPr>
          <p:cNvPr id="5" name="Rectangle 3"/>
          <p:cNvSpPr>
            <a:spLocks noGrp="1" noChangeArrowheads="1"/>
          </p:cNvSpPr>
          <p:nvPr>
            <p:ph type="sldNum" sz="quarter" idx="11"/>
          </p:nvPr>
        </p:nvSpPr>
        <p:spPr>
          <a:ln/>
        </p:spPr>
        <p:txBody>
          <a:bodyPr/>
          <a:lstStyle>
            <a:lvl1pPr>
              <a:defRPr/>
            </a:lvl1pPr>
          </a:lstStyle>
          <a:p>
            <a:pPr>
              <a:defRPr/>
            </a:pPr>
            <a:fld id="{B8A756D8-9A63-4B64-8ED8-D107AC93A63B}" type="slidenum">
              <a:rPr lang="pl-PL"/>
              <a:pPr>
                <a:defRPr/>
              </a:pPr>
              <a:t>‹#›</a:t>
            </a:fld>
            <a:endParaRPr lang="pl-PL"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283855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2"/>
          <p:cNvSpPr>
            <a:spLocks noGrp="1" noChangeArrowheads="1"/>
          </p:cNvSpPr>
          <p:nvPr>
            <p:ph type="dt" sz="half" idx="10"/>
          </p:nvPr>
        </p:nvSpPr>
        <p:spPr>
          <a:ln/>
        </p:spPr>
        <p:txBody>
          <a:bodyPr/>
          <a:lstStyle>
            <a:lvl1pPr>
              <a:defRPr/>
            </a:lvl1pPr>
          </a:lstStyle>
          <a:p>
            <a:pPr>
              <a:defRPr/>
            </a:pPr>
            <a:endParaRPr lang="pl-PL"/>
          </a:p>
        </p:txBody>
      </p:sp>
      <p:sp>
        <p:nvSpPr>
          <p:cNvPr id="6" name="Rectangle 3"/>
          <p:cNvSpPr>
            <a:spLocks noGrp="1" noChangeArrowheads="1"/>
          </p:cNvSpPr>
          <p:nvPr>
            <p:ph type="sldNum" sz="quarter" idx="11"/>
          </p:nvPr>
        </p:nvSpPr>
        <p:spPr>
          <a:ln/>
        </p:spPr>
        <p:txBody>
          <a:bodyPr/>
          <a:lstStyle>
            <a:lvl1pPr>
              <a:defRPr/>
            </a:lvl1pPr>
          </a:lstStyle>
          <a:p>
            <a:pPr>
              <a:defRPr/>
            </a:pPr>
            <a:fld id="{40777A55-BEBD-4FFA-B248-603DBB9A9A82}" type="slidenum">
              <a:rPr lang="pl-PL"/>
              <a:pPr>
                <a:defRPr/>
              </a:pPr>
              <a:t>‹#›</a:t>
            </a:fld>
            <a:endParaRPr lang="pl-PL"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282299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2"/>
          <p:cNvSpPr>
            <a:spLocks noGrp="1" noChangeArrowheads="1"/>
          </p:cNvSpPr>
          <p:nvPr>
            <p:ph type="dt" sz="half" idx="10"/>
          </p:nvPr>
        </p:nvSpPr>
        <p:spPr>
          <a:ln/>
        </p:spPr>
        <p:txBody>
          <a:bodyPr/>
          <a:lstStyle>
            <a:lvl1pPr>
              <a:defRPr/>
            </a:lvl1pPr>
          </a:lstStyle>
          <a:p>
            <a:pPr>
              <a:defRPr/>
            </a:pPr>
            <a:endParaRPr lang="pl-PL"/>
          </a:p>
        </p:txBody>
      </p:sp>
      <p:sp>
        <p:nvSpPr>
          <p:cNvPr id="8" name="Rectangle 3"/>
          <p:cNvSpPr>
            <a:spLocks noGrp="1" noChangeArrowheads="1"/>
          </p:cNvSpPr>
          <p:nvPr>
            <p:ph type="sldNum" sz="quarter" idx="11"/>
          </p:nvPr>
        </p:nvSpPr>
        <p:spPr>
          <a:ln/>
        </p:spPr>
        <p:txBody>
          <a:bodyPr/>
          <a:lstStyle>
            <a:lvl1pPr>
              <a:defRPr/>
            </a:lvl1pPr>
          </a:lstStyle>
          <a:p>
            <a:pPr>
              <a:defRPr/>
            </a:pPr>
            <a:fld id="{0136E73C-B61F-448E-94BA-A06C4F84FFEB}" type="slidenum">
              <a:rPr lang="pl-PL"/>
              <a:pPr>
                <a:defRPr/>
              </a:pPr>
              <a:t>‹#›</a:t>
            </a:fld>
            <a:endParaRPr lang="pl-PL" dirty="0"/>
          </a:p>
        </p:txBody>
      </p:sp>
      <p:sp>
        <p:nvSpPr>
          <p:cNvPr id="9"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3581356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2"/>
          <p:cNvSpPr>
            <a:spLocks noGrp="1" noChangeArrowheads="1"/>
          </p:cNvSpPr>
          <p:nvPr>
            <p:ph type="dt" sz="half" idx="10"/>
          </p:nvPr>
        </p:nvSpPr>
        <p:spPr>
          <a:ln/>
        </p:spPr>
        <p:txBody>
          <a:bodyPr/>
          <a:lstStyle>
            <a:lvl1pPr>
              <a:defRPr/>
            </a:lvl1pPr>
          </a:lstStyle>
          <a:p>
            <a:pPr>
              <a:defRPr/>
            </a:pPr>
            <a:endParaRPr lang="pl-PL"/>
          </a:p>
        </p:txBody>
      </p:sp>
      <p:sp>
        <p:nvSpPr>
          <p:cNvPr id="4" name="Rectangle 3"/>
          <p:cNvSpPr>
            <a:spLocks noGrp="1" noChangeArrowheads="1"/>
          </p:cNvSpPr>
          <p:nvPr>
            <p:ph type="sldNum" sz="quarter" idx="11"/>
          </p:nvPr>
        </p:nvSpPr>
        <p:spPr>
          <a:ln/>
        </p:spPr>
        <p:txBody>
          <a:bodyPr/>
          <a:lstStyle>
            <a:lvl1pPr>
              <a:defRPr/>
            </a:lvl1pPr>
          </a:lstStyle>
          <a:p>
            <a:pPr>
              <a:defRPr/>
            </a:pPr>
            <a:fld id="{C98E8FF8-CD89-4065-AB2D-5D023ECD59DA}" type="slidenum">
              <a:rPr lang="pl-PL"/>
              <a:pPr>
                <a:defRPr/>
              </a:pPr>
              <a:t>‹#›</a:t>
            </a:fld>
            <a:endParaRPr lang="pl-PL" dirty="0"/>
          </a:p>
        </p:txBody>
      </p:sp>
      <p:sp>
        <p:nvSpPr>
          <p:cNvPr id="5"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110288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pl-PL"/>
          </a:p>
        </p:txBody>
      </p:sp>
      <p:sp>
        <p:nvSpPr>
          <p:cNvPr id="3" name="Rectangle 3"/>
          <p:cNvSpPr>
            <a:spLocks noGrp="1" noChangeArrowheads="1"/>
          </p:cNvSpPr>
          <p:nvPr>
            <p:ph type="sldNum" sz="quarter" idx="11"/>
          </p:nvPr>
        </p:nvSpPr>
        <p:spPr>
          <a:ln/>
        </p:spPr>
        <p:txBody>
          <a:bodyPr/>
          <a:lstStyle>
            <a:lvl1pPr>
              <a:defRPr/>
            </a:lvl1pPr>
          </a:lstStyle>
          <a:p>
            <a:pPr>
              <a:defRPr/>
            </a:pPr>
            <a:fld id="{24559514-289D-4DE2-8848-8FA32E37D86C}" type="slidenum">
              <a:rPr lang="pl-PL"/>
              <a:pPr>
                <a:defRPr/>
              </a:pPr>
              <a:t>‹#›</a:t>
            </a:fld>
            <a:endParaRPr lang="pl-PL" dirty="0"/>
          </a:p>
        </p:txBody>
      </p:sp>
      <p:sp>
        <p:nvSpPr>
          <p:cNvPr id="4"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2037776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2"/>
          <p:cNvSpPr>
            <a:spLocks noGrp="1" noChangeArrowheads="1"/>
          </p:cNvSpPr>
          <p:nvPr>
            <p:ph type="dt" sz="half" idx="10"/>
          </p:nvPr>
        </p:nvSpPr>
        <p:spPr>
          <a:ln/>
        </p:spPr>
        <p:txBody>
          <a:bodyPr/>
          <a:lstStyle>
            <a:lvl1pPr>
              <a:defRPr/>
            </a:lvl1pPr>
          </a:lstStyle>
          <a:p>
            <a:pPr>
              <a:defRPr/>
            </a:pPr>
            <a:endParaRPr lang="pl-PL"/>
          </a:p>
        </p:txBody>
      </p:sp>
      <p:sp>
        <p:nvSpPr>
          <p:cNvPr id="6" name="Rectangle 3"/>
          <p:cNvSpPr>
            <a:spLocks noGrp="1" noChangeArrowheads="1"/>
          </p:cNvSpPr>
          <p:nvPr>
            <p:ph type="sldNum" sz="quarter" idx="11"/>
          </p:nvPr>
        </p:nvSpPr>
        <p:spPr>
          <a:ln/>
        </p:spPr>
        <p:txBody>
          <a:bodyPr/>
          <a:lstStyle>
            <a:lvl1pPr>
              <a:defRPr/>
            </a:lvl1pPr>
          </a:lstStyle>
          <a:p>
            <a:pPr>
              <a:defRPr/>
            </a:pPr>
            <a:fld id="{EC1A501B-F1EA-41BD-8CC6-21FE61B1FFC9}" type="slidenum">
              <a:rPr lang="pl-PL"/>
              <a:pPr>
                <a:defRPr/>
              </a:pPr>
              <a:t>‹#›</a:t>
            </a:fld>
            <a:endParaRPr lang="pl-PL"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3829070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2"/>
          <p:cNvSpPr>
            <a:spLocks noGrp="1" noChangeArrowheads="1"/>
          </p:cNvSpPr>
          <p:nvPr>
            <p:ph type="dt" sz="half" idx="10"/>
          </p:nvPr>
        </p:nvSpPr>
        <p:spPr>
          <a:ln/>
        </p:spPr>
        <p:txBody>
          <a:bodyPr/>
          <a:lstStyle>
            <a:lvl1pPr>
              <a:defRPr/>
            </a:lvl1pPr>
          </a:lstStyle>
          <a:p>
            <a:pPr>
              <a:defRPr/>
            </a:pPr>
            <a:endParaRPr lang="pl-PL"/>
          </a:p>
        </p:txBody>
      </p:sp>
      <p:sp>
        <p:nvSpPr>
          <p:cNvPr id="6" name="Rectangle 3"/>
          <p:cNvSpPr>
            <a:spLocks noGrp="1" noChangeArrowheads="1"/>
          </p:cNvSpPr>
          <p:nvPr>
            <p:ph type="sldNum" sz="quarter" idx="11"/>
          </p:nvPr>
        </p:nvSpPr>
        <p:spPr>
          <a:ln/>
        </p:spPr>
        <p:txBody>
          <a:bodyPr/>
          <a:lstStyle>
            <a:lvl1pPr>
              <a:defRPr/>
            </a:lvl1pPr>
          </a:lstStyle>
          <a:p>
            <a:pPr>
              <a:defRPr/>
            </a:pPr>
            <a:fld id="{C169252F-6C19-42D7-9765-2940068DAE43}" type="slidenum">
              <a:rPr lang="pl-PL"/>
              <a:pPr>
                <a:defRPr/>
              </a:pPr>
              <a:t>‹#›</a:t>
            </a:fld>
            <a:endParaRPr lang="pl-PL"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pl-PL"/>
          </a:p>
        </p:txBody>
      </p:sp>
    </p:spTree>
    <p:extLst>
      <p:ext uri="{BB962C8B-B14F-4D97-AF65-F5344CB8AC3E}">
        <p14:creationId xmlns:p14="http://schemas.microsoft.com/office/powerpoint/2010/main" val="763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pl-PL"/>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CEEF8FA-3952-4BD2-B1E3-FBD858F62D6A}" type="slidenum">
              <a:rPr lang="pl-PL"/>
              <a:pPr>
                <a:defRPr/>
              </a:pPr>
              <a:t>‹#›</a:t>
            </a:fld>
            <a:endParaRPr lang="pl-PL" dirty="0"/>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pl-PL" dirty="0">
                  <a:latin typeface="Garamond" pitchFamily="18" charset="0"/>
                </a:endParaRPr>
              </a:p>
            </p:txBody>
          </p:sp>
          <p:sp>
            <p:nvSpPr>
              <p:cNvPr id="3379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pl-PL" dirty="0">
                  <a:latin typeface="Garamond" pitchFamily="18" charset="0"/>
                </a:endParaRPr>
              </a:p>
            </p:txBody>
          </p:sp>
          <p:sp>
            <p:nvSpPr>
              <p:cNvPr id="3380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pl-PL" dirty="0">
                  <a:latin typeface="Garamond" pitchFamily="18" charset="0"/>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sp>
            <p:nvSpPr>
              <p:cNvPr id="3380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pl-PL" dirty="0">
                  <a:latin typeface="Garamond" pitchFamily="18" charset="0"/>
                </a:endParaRPr>
              </a:p>
            </p:txBody>
          </p:sp>
        </p:grpSp>
        <p:sp>
          <p:nvSpPr>
            <p:cNvPr id="3380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pl-PL" dirty="0">
                <a:latin typeface="Garamond" pitchFamily="18" charset="0"/>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pl-PL"/>
          </a:p>
        </p:txBody>
      </p:sp>
      <p:sp>
        <p:nvSpPr>
          <p:cNvPr id="3380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Tree>
  </p:cSld>
  <p:clrMap bg1="dk2" tx1="lt1" bg2="dk1" tx2="lt2" accent1="accent1" accent2="accent2" accent3="accent3" accent4="accent4" accent5="accent5" accent6="accent6" hlink="hlink" folHlink="folHlink"/>
  <p:sldLayoutIdLst>
    <p:sldLayoutId id="2147483833"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pl/url?sa=i&amp;rct=j&amp;q=&amp;esrc=s&amp;source=images&amp;cd=&amp;cad=rja&amp;uact=8&amp;docid=zrC7wXntkYacGM&amp;tbnid=xTmSCv-hgSkouM:&amp;ved=0CAcQjRw&amp;url=http://wydawnictwo.niepokalanow.pl/index.php?products%3Dproduct%26prod_id%3D419&amp;ei=jaIaVKrjHce2O8OdgeAI&amp;bvm=bv.75097201,d.ZGU&amp;psig=AFQjCNH8D8WO9ZLNkNpMQ5rYMWAx657wYw&amp;ust=1411117824164701"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4788024" y="1124744"/>
            <a:ext cx="3657861" cy="3785652"/>
          </a:xfrm>
          <a:prstGeom prst="rect">
            <a:avLst/>
          </a:prstGeom>
        </p:spPr>
        <p:txBody>
          <a:bodyPr wrap="none">
            <a:spAutoFit/>
          </a:bodyPr>
          <a:lstStyle/>
          <a:p>
            <a:r>
              <a:rPr lang="pl-PL" sz="4800" b="1" dirty="0" smtClean="0">
                <a:solidFill>
                  <a:srgbClr val="FFFF00"/>
                </a:solidFill>
                <a:latin typeface="Calibri" pitchFamily="34" charset="0"/>
                <a:cs typeface="Calibri" pitchFamily="34" charset="0"/>
              </a:rPr>
              <a:t>AKTUALNOŚĆ</a:t>
            </a:r>
          </a:p>
          <a:p>
            <a:r>
              <a:rPr lang="pl-PL" sz="4800" b="1" dirty="0" smtClean="0">
                <a:solidFill>
                  <a:srgbClr val="FFFF00"/>
                </a:solidFill>
                <a:latin typeface="Calibri" pitchFamily="34" charset="0"/>
                <a:cs typeface="Calibri" pitchFamily="34" charset="0"/>
              </a:rPr>
              <a:t>FATIMY</a:t>
            </a:r>
          </a:p>
          <a:p>
            <a:endParaRPr lang="pl-PL" sz="4800" b="1" dirty="0" smtClean="0">
              <a:solidFill>
                <a:srgbClr val="FFFF00"/>
              </a:solidFill>
              <a:latin typeface="Calibri" pitchFamily="34" charset="0"/>
              <a:cs typeface="Calibri" pitchFamily="34" charset="0"/>
            </a:endParaRPr>
          </a:p>
          <a:p>
            <a:endParaRPr lang="pl-PL" sz="4800" b="1" dirty="0" smtClean="0">
              <a:solidFill>
                <a:srgbClr val="FFFF00"/>
              </a:solidFill>
              <a:latin typeface="Calibri" pitchFamily="34" charset="0"/>
              <a:cs typeface="Calibri" pitchFamily="34" charset="0"/>
            </a:endParaRPr>
          </a:p>
          <a:p>
            <a:r>
              <a:rPr lang="pl-PL" sz="4800" b="1" dirty="0" smtClean="0">
                <a:solidFill>
                  <a:srgbClr val="FFFF00"/>
                </a:solidFill>
                <a:latin typeface="Calibri" pitchFamily="34" charset="0"/>
              </a:rPr>
              <a:t>Różaniec</a:t>
            </a:r>
            <a:endParaRPr lang="pl-PL" sz="4800" b="1" dirty="0"/>
          </a:p>
        </p:txBody>
      </p:sp>
      <p:pic>
        <p:nvPicPr>
          <p:cNvPr id="1026" name="Picture 2" descr="C:\Users\uzytkownik\Pictures\FOTO FATIMA\001Fatima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776" y="406146"/>
            <a:ext cx="4857750" cy="610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597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295626" y="548680"/>
            <a:ext cx="8496944" cy="5847755"/>
          </a:xfrm>
          <a:prstGeom prst="rect">
            <a:avLst/>
          </a:prstGeom>
        </p:spPr>
        <p:txBody>
          <a:bodyPr wrap="square">
            <a:spAutoFit/>
          </a:bodyPr>
          <a:lstStyle/>
          <a:p>
            <a:r>
              <a:rPr lang="pl-PL" sz="2200" dirty="0">
                <a:latin typeface="Calibri" panose="020F0502020204030204" pitchFamily="34" charset="0"/>
              </a:rPr>
              <a:t>	</a:t>
            </a:r>
            <a:r>
              <a:rPr lang="pl-PL" sz="2400" b="1" dirty="0" smtClean="0">
                <a:solidFill>
                  <a:srgbClr val="FFFF00"/>
                </a:solidFill>
                <a:latin typeface="Calibri" panose="020F0502020204030204" pitchFamily="34" charset="0"/>
              </a:rPr>
              <a:t>Czy </a:t>
            </a:r>
            <a:r>
              <a:rPr lang="pl-PL" sz="2400" b="1" dirty="0">
                <a:solidFill>
                  <a:srgbClr val="FFFF00"/>
                </a:solidFill>
                <a:latin typeface="Calibri" panose="020F0502020204030204" pitchFamily="34" charset="0"/>
              </a:rPr>
              <a:t>ta jej prośba wydawała się uzasadniona</a:t>
            </a:r>
            <a:r>
              <a:rPr lang="pl-PL" sz="2400" b="1" dirty="0" smtClean="0">
                <a:solidFill>
                  <a:srgbClr val="FFFF00"/>
                </a:solidFill>
                <a:latin typeface="Calibri" panose="020F0502020204030204" pitchFamily="34" charset="0"/>
              </a:rPr>
              <a:t>?</a:t>
            </a:r>
          </a:p>
          <a:p>
            <a:endParaRPr lang="pl-PL" sz="2200" dirty="0" smtClean="0">
              <a:latin typeface="Calibri" panose="020F0502020204030204" pitchFamily="34" charset="0"/>
            </a:endParaRPr>
          </a:p>
          <a:p>
            <a:pPr algn="just"/>
            <a:r>
              <a:rPr lang="pl-PL" sz="2200" dirty="0">
                <a:latin typeface="Calibri" panose="020F0502020204030204" pitchFamily="34" charset="0"/>
              </a:rPr>
              <a:t>kard. </a:t>
            </a:r>
            <a:r>
              <a:rPr lang="pl-PL" sz="2200" dirty="0" err="1">
                <a:latin typeface="Calibri" panose="020F0502020204030204" pitchFamily="34" charset="0"/>
              </a:rPr>
              <a:t>Tarcisio</a:t>
            </a:r>
            <a:r>
              <a:rPr lang="pl-PL" sz="2200" dirty="0">
                <a:latin typeface="Calibri" panose="020F0502020204030204" pitchFamily="34" charset="0"/>
              </a:rPr>
              <a:t> </a:t>
            </a:r>
            <a:r>
              <a:rPr lang="pl-PL" sz="2200" dirty="0" err="1">
                <a:latin typeface="Calibri" panose="020F0502020204030204" pitchFamily="34" charset="0"/>
              </a:rPr>
              <a:t>Bertone</a:t>
            </a:r>
            <a:r>
              <a:rPr lang="pl-PL" sz="2200" dirty="0">
                <a:latin typeface="Calibri" panose="020F0502020204030204" pitchFamily="34" charset="0"/>
              </a:rPr>
              <a:t> </a:t>
            </a:r>
            <a:r>
              <a:rPr lang="pl-PL" sz="2200" dirty="0" smtClean="0">
                <a:latin typeface="Calibri" panose="020F0502020204030204" pitchFamily="34" charset="0"/>
              </a:rPr>
              <a:t>: „</a:t>
            </a:r>
            <a:r>
              <a:rPr lang="pl-PL" sz="2200" dirty="0">
                <a:latin typeface="Calibri" panose="020F0502020204030204" pitchFamily="34" charset="0"/>
              </a:rPr>
              <a:t>Owszem, bo modlitwę różańcową rozpoczynamy wezwaniem do Trójcy Przenajświętszej, a następnie zagłębiamy się w tajemnice Objawienia, potem zaś modląc się, widzimy Marię przemienioną w żywą świątynię Ducha Świętego. Wszystkie modlitwy składające się na różaniec - przypominała siostra Łucja - są modlitwami biblijnymi, których nauczył nas i które podpowiedział nam Bóg. </a:t>
            </a:r>
            <a:r>
              <a:rPr lang="pl-PL" sz="2200" i="1" dirty="0">
                <a:latin typeface="Calibri" panose="020F0502020204030204" pitchFamily="34" charset="0"/>
              </a:rPr>
              <a:t>Gloria </a:t>
            </a:r>
            <a:r>
              <a:rPr lang="pl-PL" sz="2200" dirty="0">
                <a:latin typeface="Calibri" panose="020F0502020204030204" pitchFamily="34" charset="0"/>
              </a:rPr>
              <a:t>śpiewają aniołowie przy narodzinach Jezusa Chrystusa; modlitwy </a:t>
            </a:r>
            <a:r>
              <a:rPr lang="pl-PL" sz="2200" i="1" dirty="0">
                <a:latin typeface="Calibri" panose="020F0502020204030204" pitchFamily="34" charset="0"/>
              </a:rPr>
              <a:t>Ojcze nasz </a:t>
            </a:r>
            <a:r>
              <a:rPr lang="pl-PL" sz="2200" dirty="0">
                <a:latin typeface="Calibri" panose="020F0502020204030204" pitchFamily="34" charset="0"/>
              </a:rPr>
              <a:t>nauczył nas Jezus; </a:t>
            </a:r>
            <a:r>
              <a:rPr lang="pl-PL" sz="2200" i="1" dirty="0" err="1">
                <a:latin typeface="Calibri" panose="020F0502020204030204" pitchFamily="34" charset="0"/>
              </a:rPr>
              <a:t>Ave</a:t>
            </a:r>
            <a:r>
              <a:rPr lang="pl-PL" sz="2200" i="1" dirty="0">
                <a:latin typeface="Calibri" panose="020F0502020204030204" pitchFamily="34" charset="0"/>
              </a:rPr>
              <a:t> Maria </a:t>
            </a:r>
            <a:r>
              <a:rPr lang="pl-PL" sz="2200" dirty="0">
                <a:latin typeface="Calibri" panose="020F0502020204030204" pitchFamily="34" charset="0"/>
              </a:rPr>
              <a:t>- </a:t>
            </a:r>
            <a:r>
              <a:rPr lang="pl-PL" sz="2200" i="1" dirty="0" err="1">
                <a:latin typeface="Calibri" panose="020F0502020204030204" pitchFamily="34" charset="0"/>
              </a:rPr>
              <a:t>Zdrowaś</a:t>
            </a:r>
            <a:r>
              <a:rPr lang="pl-PL" sz="2200" i="1" dirty="0">
                <a:latin typeface="Calibri" panose="020F0502020204030204" pitchFamily="34" charset="0"/>
              </a:rPr>
              <a:t> Maryjo </a:t>
            </a:r>
            <a:r>
              <a:rPr lang="pl-PL" sz="2200" dirty="0">
                <a:latin typeface="Calibri" panose="020F0502020204030204" pitchFamily="34" charset="0"/>
              </a:rPr>
              <a:t>- to pozdrowienie archanioła Gabriela, z którym zwrócił się do Niej, kiedy zwiastował Jej narodzenie Jezusa Chrystusa; następnie pozdrawiamy Ją słowami Jej kuzynki Elżbiety: „</a:t>
            </a:r>
            <a:r>
              <a:rPr lang="pl-PL" sz="2200" dirty="0" err="1">
                <a:latin typeface="Calibri" panose="020F0502020204030204" pitchFamily="34" charset="0"/>
              </a:rPr>
              <a:t>Błogosławionaś</a:t>
            </a:r>
            <a:r>
              <a:rPr lang="pl-PL" sz="2200" dirty="0">
                <a:latin typeface="Calibri" panose="020F0502020204030204" pitchFamily="34" charset="0"/>
              </a:rPr>
              <a:t> Ty między niewiastami i błogosławiony jest owoc Twojego łona" (</a:t>
            </a:r>
            <a:r>
              <a:rPr lang="pl-PL" sz="2200" dirty="0" err="1">
                <a:latin typeface="Calibri" panose="020F0502020204030204" pitchFamily="34" charset="0"/>
              </a:rPr>
              <a:t>Łk</a:t>
            </a:r>
            <a:r>
              <a:rPr lang="pl-PL" sz="2200" dirty="0">
                <a:latin typeface="Calibri" panose="020F0502020204030204" pitchFamily="34" charset="0"/>
              </a:rPr>
              <a:t> 1, 42). Pamiętam słowa siostry Łucji: „Różaniec jest najpiękniejszą modlitwą, jakiej nauczyło nas Niebo; to ona prowadzi nas do lepszego poznania Boga i Jego zbawczego działania w Chrystusie”. </a:t>
            </a:r>
          </a:p>
        </p:txBody>
      </p:sp>
    </p:spTree>
    <p:extLst>
      <p:ext uri="{BB962C8B-B14F-4D97-AF65-F5344CB8AC3E}">
        <p14:creationId xmlns:p14="http://schemas.microsoft.com/office/powerpoint/2010/main" val="2902748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369325" y="260648"/>
            <a:ext cx="8424936" cy="6247864"/>
          </a:xfrm>
          <a:prstGeom prst="rect">
            <a:avLst/>
          </a:prstGeom>
        </p:spPr>
        <p:txBody>
          <a:bodyPr wrap="square">
            <a:spAutoFit/>
          </a:bodyPr>
          <a:lstStyle/>
          <a:p>
            <a:pPr algn="just"/>
            <a:r>
              <a:rPr lang="pl-PL" sz="2000" b="1" i="1" dirty="0">
                <a:solidFill>
                  <a:srgbClr val="FFFF00"/>
                </a:solidFill>
                <a:latin typeface="Calibri" panose="020F0502020204030204" pitchFamily="34" charset="0"/>
              </a:rPr>
              <a:t>Obietnice </a:t>
            </a:r>
            <a:r>
              <a:rPr lang="pl-PL" sz="2000" b="1" i="1" dirty="0" smtClean="0">
                <a:solidFill>
                  <a:srgbClr val="FFFF00"/>
                </a:solidFill>
                <a:latin typeface="Calibri" panose="020F0502020204030204" pitchFamily="34" charset="0"/>
              </a:rPr>
              <a:t>różańcowe, </a:t>
            </a:r>
            <a:r>
              <a:rPr lang="pl-PL" sz="2000" b="1" dirty="0" smtClean="0">
                <a:solidFill>
                  <a:srgbClr val="FFFF00"/>
                </a:solidFill>
                <a:latin typeface="Calibri" panose="020F0502020204030204" pitchFamily="34" charset="0"/>
              </a:rPr>
              <a:t>które </a:t>
            </a:r>
            <a:r>
              <a:rPr lang="pl-PL" sz="2000" b="1" dirty="0">
                <a:solidFill>
                  <a:srgbClr val="FFFF00"/>
                </a:solidFill>
                <a:latin typeface="Calibri" panose="020F0502020204030204" pitchFamily="34" charset="0"/>
              </a:rPr>
              <a:t>otrzymał od Niepokalanej Matki bł. Alan </a:t>
            </a:r>
            <a:r>
              <a:rPr lang="pl-PL" sz="2000" b="1" dirty="0" err="1">
                <a:solidFill>
                  <a:srgbClr val="FFFF00"/>
                </a:solidFill>
                <a:latin typeface="Calibri" panose="020F0502020204030204" pitchFamily="34" charset="0"/>
              </a:rPr>
              <a:t>Rupe</a:t>
            </a:r>
            <a:r>
              <a:rPr lang="pl-PL" sz="2000" b="1" dirty="0">
                <a:solidFill>
                  <a:srgbClr val="FFFF00"/>
                </a:solidFill>
                <a:latin typeface="Calibri" panose="020F0502020204030204" pitchFamily="34" charset="0"/>
              </a:rPr>
              <a:t> – dominikanin – (1428 -1475).</a:t>
            </a:r>
          </a:p>
          <a:p>
            <a:pPr algn="just"/>
            <a:r>
              <a:rPr lang="pl-PL" sz="2000" dirty="0">
                <a:latin typeface="Calibri" panose="020F0502020204030204" pitchFamily="34" charset="0"/>
              </a:rPr>
              <a:t> </a:t>
            </a:r>
          </a:p>
          <a:p>
            <a:pPr algn="just"/>
            <a:r>
              <a:rPr lang="pl-PL" sz="2000" dirty="0">
                <a:latin typeface="Calibri" panose="020F0502020204030204" pitchFamily="34" charset="0"/>
              </a:rPr>
              <a:t>1. Tym, którzy będą pobożnie odmawiali różaniec, obiecuję szczególną opiekę.</a:t>
            </a:r>
          </a:p>
          <a:p>
            <a:pPr algn="just"/>
            <a:r>
              <a:rPr lang="pl-PL" sz="2000" dirty="0">
                <a:latin typeface="Calibri" panose="020F0502020204030204" pitchFamily="34" charset="0"/>
              </a:rPr>
              <a:t>2. Dla tych, którzy wytrwale odmawiali różaniec, zachowam pewne zupełnie szczególne łaski.</a:t>
            </a:r>
          </a:p>
          <a:p>
            <a:pPr algn="just"/>
            <a:r>
              <a:rPr lang="pl-PL" sz="2000" dirty="0">
                <a:latin typeface="Calibri" panose="020F0502020204030204" pitchFamily="34" charset="0"/>
              </a:rPr>
              <a:t>3. Różaniec będzie potężną bronią przeciwko piekłu; zniszczy występek i rozgromi herezje.</a:t>
            </a:r>
          </a:p>
          <a:p>
            <a:pPr algn="just"/>
            <a:r>
              <a:rPr lang="pl-PL" sz="2000" dirty="0">
                <a:latin typeface="Calibri" panose="020F0502020204030204" pitchFamily="34" charset="0"/>
              </a:rPr>
              <a:t>4. Różaniec doprowadzi do zwycięstwa cnoty i dobra; w miejsce miłości do świata wprowadzi miłość do Boga i obudzi w sercach ludzi pragnienie szukania nieba.</a:t>
            </a:r>
          </a:p>
          <a:p>
            <a:pPr algn="just"/>
            <a:r>
              <a:rPr lang="pl-PL" sz="2000" dirty="0">
                <a:latin typeface="Calibri" panose="020F0502020204030204" pitchFamily="34" charset="0"/>
              </a:rPr>
              <a:t>5. Ci, którzy zawierzą mi przez różaniec, nie zginą.</a:t>
            </a:r>
          </a:p>
          <a:p>
            <a:pPr algn="just"/>
            <a:r>
              <a:rPr lang="pl-PL" sz="2000" dirty="0">
                <a:latin typeface="Calibri" panose="020F0502020204030204" pitchFamily="34" charset="0"/>
              </a:rPr>
              <a:t>6. Ci, którzy będą z pobożnością odmawiali mój różaniec, rozważając jego tajemnice, nie zostaną zdruzgotani nieszczęściem ani nie umrą nie przygotowani.</a:t>
            </a:r>
          </a:p>
          <a:p>
            <a:pPr algn="just"/>
            <a:r>
              <a:rPr lang="pl-PL" sz="2000" dirty="0">
                <a:latin typeface="Calibri" panose="020F0502020204030204" pitchFamily="34" charset="0"/>
              </a:rPr>
              <a:t>7. Ci, którzy prawdziwie oddadzą się memu różańcowi, nie umrą bez pocieszenia Kościoła.</a:t>
            </a:r>
          </a:p>
          <a:p>
            <a:pPr algn="just"/>
            <a:r>
              <a:rPr lang="pl-PL" sz="2000" dirty="0">
                <a:latin typeface="Calibri" panose="020F0502020204030204" pitchFamily="34" charset="0"/>
              </a:rPr>
              <a:t>8. Ci, którzy będą odmawiali różaniec, znajdą podczas swego życia i w chwili śmierci światło Boże oraz pełnię Bożej łaski oraz będą mieli udział w zasługach błogosławionych.</a:t>
            </a:r>
          </a:p>
        </p:txBody>
      </p:sp>
    </p:spTree>
    <p:extLst>
      <p:ext uri="{BB962C8B-B14F-4D97-AF65-F5344CB8AC3E}">
        <p14:creationId xmlns:p14="http://schemas.microsoft.com/office/powerpoint/2010/main" val="639687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467544" y="612845"/>
            <a:ext cx="8136904" cy="4832092"/>
          </a:xfrm>
          <a:prstGeom prst="rect">
            <a:avLst/>
          </a:prstGeom>
        </p:spPr>
        <p:txBody>
          <a:bodyPr wrap="square">
            <a:spAutoFit/>
          </a:bodyPr>
          <a:lstStyle/>
          <a:p>
            <a:pPr algn="just"/>
            <a:r>
              <a:rPr lang="pl-PL" sz="2200" dirty="0">
                <a:latin typeface="Calibri" panose="020F0502020204030204" pitchFamily="34" charset="0"/>
              </a:rPr>
              <a:t>9. Szybko wyprowadzę z czyśćca te dusze, które z pobożnością odmawiały różaniec.</a:t>
            </a:r>
          </a:p>
          <a:p>
            <a:pPr algn="just"/>
            <a:r>
              <a:rPr lang="pl-PL" sz="2200" dirty="0">
                <a:latin typeface="Calibri" panose="020F0502020204030204" pitchFamily="34" charset="0"/>
              </a:rPr>
              <a:t>10. Prawdziwe dzieci mojego różańca będą się radować wielką chwałą w niebie.</a:t>
            </a:r>
          </a:p>
          <a:p>
            <a:pPr algn="just"/>
            <a:r>
              <a:rPr lang="pl-PL" sz="2200" dirty="0">
                <a:latin typeface="Calibri" panose="020F0502020204030204" pitchFamily="34" charset="0"/>
              </a:rPr>
              <a:t>11. To, o co prosić będziecie przez mój różaniec, otrzymacie.</a:t>
            </a:r>
          </a:p>
          <a:p>
            <a:pPr algn="just"/>
            <a:r>
              <a:rPr lang="pl-PL" sz="2200" dirty="0">
                <a:latin typeface="Calibri" panose="020F0502020204030204" pitchFamily="34" charset="0"/>
              </a:rPr>
              <a:t>12. Ci, którzy będą rozpowszechniać mój różaniec, otrzymają ode mnie pomoc w swych potrzebach.</a:t>
            </a:r>
          </a:p>
          <a:p>
            <a:pPr algn="just"/>
            <a:r>
              <a:rPr lang="pl-PL" sz="2200" dirty="0">
                <a:latin typeface="Calibri" panose="020F0502020204030204" pitchFamily="34" charset="0"/>
              </a:rPr>
              <a:t>13. Otrzymałam od mego Syna zapewnienie, że czciciele mego różańca będą mieli w świętych niebieskich przyjaciół w życiu i w godzinie śmierci.</a:t>
            </a:r>
          </a:p>
          <a:p>
            <a:pPr algn="just"/>
            <a:r>
              <a:rPr lang="pl-PL" sz="2200" dirty="0">
                <a:latin typeface="Calibri" panose="020F0502020204030204" pitchFamily="34" charset="0"/>
              </a:rPr>
              <a:t>14. Ci, którzy wiernie odmawiają mój różaniec, są moimi dziećmi – prawdziwie są oni braćmi i siostrami mego Syna, Jezusa Chrystusa.</a:t>
            </a:r>
          </a:p>
          <a:p>
            <a:pPr algn="just"/>
            <a:r>
              <a:rPr lang="pl-PL" sz="2200" dirty="0">
                <a:latin typeface="Calibri" panose="020F0502020204030204" pitchFamily="34" charset="0"/>
              </a:rPr>
              <a:t>15. Nabożeństwo mojego różańca jest szczególnym znakiem Bożego  upodobania.</a:t>
            </a:r>
          </a:p>
        </p:txBody>
      </p:sp>
    </p:spTree>
    <p:extLst>
      <p:ext uri="{BB962C8B-B14F-4D97-AF65-F5344CB8AC3E}">
        <p14:creationId xmlns:p14="http://schemas.microsoft.com/office/powerpoint/2010/main" val="2888376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323528" y="1720840"/>
            <a:ext cx="8496944" cy="3046988"/>
          </a:xfrm>
          <a:prstGeom prst="rect">
            <a:avLst/>
          </a:prstGeom>
        </p:spPr>
        <p:txBody>
          <a:bodyPr wrap="square">
            <a:spAutoFit/>
          </a:bodyPr>
          <a:lstStyle/>
          <a:p>
            <a:r>
              <a:rPr lang="pl-PL" sz="2400" b="1" dirty="0">
                <a:solidFill>
                  <a:srgbClr val="FFFF00"/>
                </a:solidFill>
                <a:latin typeface="Calibri" panose="020F0502020204030204" pitchFamily="34" charset="0"/>
              </a:rPr>
              <a:t>Wykaz odpustów zupełnych i cząstkowych</a:t>
            </a:r>
            <a:r>
              <a:rPr lang="pl-PL" sz="2400" dirty="0">
                <a:latin typeface="Calibri" panose="020F0502020204030204" pitchFamily="34" charset="0"/>
              </a:rPr>
              <a:t>, podanych przez Penitencjarię Apostolską 29 czerwca 1969 roku</a:t>
            </a:r>
            <a:r>
              <a:rPr lang="pl-PL" sz="2400" dirty="0" smtClean="0">
                <a:latin typeface="Calibri" panose="020F0502020204030204" pitchFamily="34" charset="0"/>
              </a:rPr>
              <a:t>:</a:t>
            </a:r>
          </a:p>
          <a:p>
            <a:endParaRPr lang="pl-PL" sz="2400" dirty="0">
              <a:latin typeface="Calibri" panose="020F0502020204030204" pitchFamily="34" charset="0"/>
            </a:endParaRPr>
          </a:p>
          <a:p>
            <a:pPr algn="just"/>
            <a:r>
              <a:rPr lang="pl-PL" sz="2400" b="1" dirty="0">
                <a:latin typeface="Calibri" panose="020F0502020204030204" pitchFamily="34" charset="0"/>
              </a:rPr>
              <a:t>48.</a:t>
            </a:r>
            <a:r>
              <a:rPr lang="pl-PL" sz="2400" dirty="0">
                <a:latin typeface="Calibri" panose="020F0502020204030204" pitchFamily="34" charset="0"/>
              </a:rPr>
              <a:t> Odmówienie różańca w kościele, kaplicy publicznej, w rodzinie, we wspólnocie zakonnej, w pobożnym stowarzyszeniu (wystarczy odmówić tylko jedną część różańca) - </a:t>
            </a:r>
            <a:r>
              <a:rPr lang="pl-PL" sz="2400" b="1" i="1" dirty="0">
                <a:latin typeface="Calibri" panose="020F0502020204030204" pitchFamily="34" charset="0"/>
              </a:rPr>
              <a:t>odpust zupełny</a:t>
            </a:r>
            <a:r>
              <a:rPr lang="pl-PL" sz="2400" dirty="0">
                <a:latin typeface="Calibri" panose="020F0502020204030204" pitchFamily="34" charset="0"/>
              </a:rPr>
              <a:t>; natomiast odmówienie poza tymi miejscami lub wspólnotami - </a:t>
            </a:r>
            <a:r>
              <a:rPr lang="pl-PL" sz="2400" b="1" i="1" dirty="0">
                <a:latin typeface="Calibri" panose="020F0502020204030204" pitchFamily="34" charset="0"/>
              </a:rPr>
              <a:t>odpust cząstkowy</a:t>
            </a:r>
            <a:r>
              <a:rPr lang="pl-PL" sz="2400" dirty="0">
                <a:latin typeface="Calibri" panose="020F0502020204030204" pitchFamily="34" charset="0"/>
              </a:rPr>
              <a:t>:</a:t>
            </a:r>
          </a:p>
        </p:txBody>
      </p:sp>
    </p:spTree>
    <p:extLst>
      <p:ext uri="{BB962C8B-B14F-4D97-AF65-F5344CB8AC3E}">
        <p14:creationId xmlns:p14="http://schemas.microsoft.com/office/powerpoint/2010/main" val="1202386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539552" y="476672"/>
            <a:ext cx="8136904" cy="5924699"/>
          </a:xfrm>
          <a:prstGeom prst="rect">
            <a:avLst/>
          </a:prstGeom>
        </p:spPr>
        <p:txBody>
          <a:bodyPr wrap="square">
            <a:spAutoFit/>
          </a:bodyPr>
          <a:lstStyle/>
          <a:p>
            <a:r>
              <a:rPr lang="pl-PL" sz="2200" b="1" dirty="0" smtClean="0">
                <a:solidFill>
                  <a:srgbClr val="FFFF00"/>
                </a:solidFill>
                <a:latin typeface="Calibri" panose="020F0502020204030204" pitchFamily="34" charset="0"/>
              </a:rPr>
              <a:t>Gietrzwałd 1877. Ukazywała </a:t>
            </a:r>
            <a:r>
              <a:rPr lang="pl-PL" sz="2200" b="1" dirty="0">
                <a:solidFill>
                  <a:srgbClr val="FFFF00"/>
                </a:solidFill>
                <a:latin typeface="Calibri" panose="020F0502020204030204" pitchFamily="34" charset="0"/>
              </a:rPr>
              <a:t>się </a:t>
            </a:r>
            <a:r>
              <a:rPr lang="pl-PL" sz="2200" b="1" dirty="0" smtClean="0">
                <a:solidFill>
                  <a:srgbClr val="FFFF00"/>
                </a:solidFill>
                <a:latin typeface="Calibri" panose="020F0502020204030204" pitchFamily="34" charset="0"/>
              </a:rPr>
              <a:t>Matka Boża około </a:t>
            </a:r>
            <a:r>
              <a:rPr lang="pl-PL" sz="2200" b="1" dirty="0">
                <a:solidFill>
                  <a:srgbClr val="FFFF00"/>
                </a:solidFill>
                <a:latin typeface="Calibri" panose="020F0502020204030204" pitchFamily="34" charset="0"/>
              </a:rPr>
              <a:t>stu sześćdziesięciu razy. Mówiła po polsku i dała prześladowanym Polakom różaniec - oręż duchowy, przy pomocy którego można pokonać wszelkie potęgi zła. Na wszystkie prośby i pytania, stawiane przez dzieci w imieniu różnych ludzi, Niepokalana odpowiadała</a:t>
            </a:r>
            <a:r>
              <a:rPr lang="pl-PL" sz="2200" b="1" dirty="0" smtClean="0">
                <a:solidFill>
                  <a:srgbClr val="FFFF00"/>
                </a:solidFill>
                <a:latin typeface="Calibri" panose="020F0502020204030204" pitchFamily="34" charset="0"/>
              </a:rPr>
              <a:t>:</a:t>
            </a:r>
          </a:p>
          <a:p>
            <a:endParaRPr lang="pl-PL" sz="2200" b="1" dirty="0">
              <a:solidFill>
                <a:srgbClr val="FFFF00"/>
              </a:solidFill>
              <a:latin typeface="Calibri" panose="020F0502020204030204" pitchFamily="34" charset="0"/>
            </a:endParaRPr>
          </a:p>
          <a:p>
            <a:r>
              <a:rPr lang="pl-PL" sz="1900" dirty="0">
                <a:latin typeface="Calibri" panose="020F0502020204030204" pitchFamily="34" charset="0"/>
              </a:rPr>
              <a:t>„ODMAWIAJCIE RÓŻANIEC!”</a:t>
            </a:r>
          </a:p>
          <a:p>
            <a:r>
              <a:rPr lang="pl-PL" sz="1900" dirty="0">
                <a:latin typeface="Calibri" panose="020F0502020204030204" pitchFamily="34" charset="0"/>
              </a:rPr>
              <a:t>Czy księża powrócą z więzień?</a:t>
            </a:r>
          </a:p>
          <a:p>
            <a:r>
              <a:rPr lang="pl-PL" sz="1900" dirty="0">
                <a:latin typeface="Calibri" panose="020F0502020204030204" pitchFamily="34" charset="0"/>
              </a:rPr>
              <a:t>„Tak, tylko odmawiajcie różaniec!”</a:t>
            </a:r>
          </a:p>
          <a:p>
            <a:r>
              <a:rPr lang="pl-PL" sz="1900" dirty="0">
                <a:latin typeface="Calibri" panose="020F0502020204030204" pitchFamily="34" charset="0"/>
              </a:rPr>
              <a:t>Czy wypędzeni zakonnicy powrócą do klasztorów?</a:t>
            </a:r>
          </a:p>
          <a:p>
            <a:r>
              <a:rPr lang="pl-PL" sz="1900" dirty="0">
                <a:latin typeface="Calibri" panose="020F0502020204030204" pitchFamily="34" charset="0"/>
              </a:rPr>
              <a:t>„Tak, tylko odmawiajcie różaniec.”</a:t>
            </a:r>
          </a:p>
          <a:p>
            <a:r>
              <a:rPr lang="pl-PL" sz="1900" dirty="0">
                <a:latin typeface="Calibri" panose="020F0502020204030204" pitchFamily="34" charset="0"/>
              </a:rPr>
              <a:t>Czy chorzy zostaną uzdrowieni?</a:t>
            </a:r>
          </a:p>
          <a:p>
            <a:r>
              <a:rPr lang="pl-PL" sz="1900" dirty="0">
                <a:latin typeface="Calibri" panose="020F0502020204030204" pitchFamily="34" charset="0"/>
              </a:rPr>
              <a:t>„Tak, tylko odmawiajcie różaniec.”</a:t>
            </a:r>
          </a:p>
          <a:p>
            <a:r>
              <a:rPr lang="pl-PL" sz="1900" dirty="0">
                <a:latin typeface="Calibri" panose="020F0502020204030204" pitchFamily="34" charset="0"/>
              </a:rPr>
              <a:t>Czy grzesznicy nawrócą się?</a:t>
            </a:r>
          </a:p>
          <a:p>
            <a:r>
              <a:rPr lang="pl-PL" sz="1900" dirty="0">
                <a:latin typeface="Calibri" panose="020F0502020204030204" pitchFamily="34" charset="0"/>
              </a:rPr>
              <a:t>„Tak, tylko odmawiajcie różaniec.”</a:t>
            </a:r>
          </a:p>
          <a:p>
            <a:r>
              <a:rPr lang="pl-PL" sz="1900" dirty="0">
                <a:latin typeface="Calibri" panose="020F0502020204030204" pitchFamily="34" charset="0"/>
              </a:rPr>
              <a:t>Czy katolicy otrzymają zabrane świątynie?</a:t>
            </a:r>
          </a:p>
          <a:p>
            <a:r>
              <a:rPr lang="pl-PL" sz="1900" dirty="0">
                <a:latin typeface="Calibri" panose="020F0502020204030204" pitchFamily="34" charset="0"/>
              </a:rPr>
              <a:t>„Tak, tylko odmawiajcie różaniec.”</a:t>
            </a:r>
          </a:p>
          <a:p>
            <a:r>
              <a:rPr lang="pl-PL" sz="1900" dirty="0">
                <a:latin typeface="Calibri" panose="020F0502020204030204" pitchFamily="34" charset="0"/>
              </a:rPr>
              <a:t>W jaki sposób ludzie mogą być uwolnieni od złego?</a:t>
            </a:r>
          </a:p>
          <a:p>
            <a:r>
              <a:rPr lang="pl-PL" sz="1900" dirty="0">
                <a:latin typeface="Calibri" panose="020F0502020204030204" pitchFamily="34" charset="0"/>
              </a:rPr>
              <a:t>„Przez modlitwę różańcową</a:t>
            </a:r>
            <a:r>
              <a:rPr lang="pl-PL" sz="1900" dirty="0" smtClean="0">
                <a:latin typeface="Calibri" panose="020F0502020204030204" pitchFamily="34" charset="0"/>
              </a:rPr>
              <a:t>.”</a:t>
            </a:r>
            <a:endParaRPr lang="pl-PL" sz="1900" dirty="0">
              <a:latin typeface="Calibri" panose="020F0502020204030204" pitchFamily="34" charset="0"/>
            </a:endParaRPr>
          </a:p>
        </p:txBody>
      </p:sp>
    </p:spTree>
    <p:extLst>
      <p:ext uri="{BB962C8B-B14F-4D97-AF65-F5344CB8AC3E}">
        <p14:creationId xmlns:p14="http://schemas.microsoft.com/office/powerpoint/2010/main" val="2815861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323528" y="474345"/>
            <a:ext cx="8496944" cy="5509200"/>
          </a:xfrm>
          <a:prstGeom prst="rect">
            <a:avLst/>
          </a:prstGeom>
        </p:spPr>
        <p:txBody>
          <a:bodyPr wrap="square">
            <a:spAutoFit/>
          </a:bodyPr>
          <a:lstStyle/>
          <a:p>
            <a:pPr algn="just"/>
            <a:r>
              <a:rPr lang="pl-PL" sz="2200" b="1" dirty="0">
                <a:solidFill>
                  <a:srgbClr val="FFFF00"/>
                </a:solidFill>
                <a:latin typeface="Calibri" panose="020F0502020204030204" pitchFamily="34" charset="0"/>
              </a:rPr>
              <a:t>Wezwanie Królowej Nieba zostało podjęte. </a:t>
            </a:r>
            <a:endParaRPr lang="pl-PL" sz="2200" b="1" dirty="0" smtClean="0">
              <a:solidFill>
                <a:srgbClr val="FFFF00"/>
              </a:solidFill>
              <a:latin typeface="Calibri" panose="020F0502020204030204" pitchFamily="34" charset="0"/>
            </a:endParaRPr>
          </a:p>
          <a:p>
            <a:pPr algn="just"/>
            <a:endParaRPr lang="pl-PL" sz="2200" b="1" dirty="0">
              <a:solidFill>
                <a:srgbClr val="FFFF00"/>
              </a:solidFill>
              <a:latin typeface="Calibri" panose="020F0502020204030204" pitchFamily="34" charset="0"/>
            </a:endParaRPr>
          </a:p>
          <a:p>
            <a:pPr algn="just"/>
            <a:r>
              <a:rPr lang="pl-PL" sz="2200" b="1" dirty="0" smtClean="0">
                <a:latin typeface="Calibri" panose="020F0502020204030204" pitchFamily="34" charset="0"/>
              </a:rPr>
              <a:t>Trzy </a:t>
            </a:r>
            <a:r>
              <a:rPr lang="pl-PL" sz="2200" b="1" dirty="0">
                <a:latin typeface="Calibri" panose="020F0502020204030204" pitchFamily="34" charset="0"/>
              </a:rPr>
              <a:t>razy dziennie mieszkańcy Gietrzwałdu </a:t>
            </a:r>
            <a:r>
              <a:rPr lang="pl-PL" sz="2200" dirty="0">
                <a:latin typeface="Calibri" panose="020F0502020204030204" pitchFamily="34" charset="0"/>
              </a:rPr>
              <a:t>zbierali się na miejscu </a:t>
            </a:r>
            <a:r>
              <a:rPr lang="pl-PL" sz="2200" dirty="0" smtClean="0">
                <a:latin typeface="Calibri" panose="020F0502020204030204" pitchFamily="34" charset="0"/>
              </a:rPr>
              <a:t>objawień</a:t>
            </a:r>
            <a:r>
              <a:rPr lang="pl-PL" sz="2200" dirty="0">
                <a:latin typeface="Calibri" panose="020F0502020204030204" pitchFamily="34" charset="0"/>
              </a:rPr>
              <a:t>, aby odmówić cały różaniec. </a:t>
            </a:r>
            <a:endParaRPr lang="pl-PL" sz="2200" dirty="0" smtClean="0">
              <a:latin typeface="Calibri" panose="020F0502020204030204" pitchFamily="34" charset="0"/>
            </a:endParaRPr>
          </a:p>
          <a:p>
            <a:pPr algn="just"/>
            <a:endParaRPr lang="pl-PL" sz="2200" dirty="0" smtClean="0">
              <a:latin typeface="Calibri" panose="020F0502020204030204" pitchFamily="34" charset="0"/>
            </a:endParaRPr>
          </a:p>
          <a:p>
            <a:pPr algn="just"/>
            <a:r>
              <a:rPr lang="pl-PL" sz="2200" dirty="0" smtClean="0">
                <a:latin typeface="Calibri" panose="020F0502020204030204" pitchFamily="34" charset="0"/>
              </a:rPr>
              <a:t>Na </a:t>
            </a:r>
            <a:r>
              <a:rPr lang="pl-PL" sz="2200" dirty="0">
                <a:latin typeface="Calibri" panose="020F0502020204030204" pitchFamily="34" charset="0"/>
              </a:rPr>
              <a:t>Warmii przyjął się zwyczaj odmawiania różań­ca w rodzinach. </a:t>
            </a:r>
            <a:endParaRPr lang="pl-PL" sz="2200" dirty="0" smtClean="0">
              <a:latin typeface="Calibri" panose="020F0502020204030204" pitchFamily="34" charset="0"/>
            </a:endParaRPr>
          </a:p>
          <a:p>
            <a:pPr algn="just"/>
            <a:endParaRPr lang="pl-PL" sz="2200" dirty="0">
              <a:latin typeface="Calibri" panose="020F0502020204030204" pitchFamily="34" charset="0"/>
            </a:endParaRPr>
          </a:p>
          <a:p>
            <a:pPr algn="just"/>
            <a:r>
              <a:rPr lang="pl-PL" sz="2200" dirty="0" smtClean="0">
                <a:latin typeface="Calibri" panose="020F0502020204030204" pitchFamily="34" charset="0"/>
              </a:rPr>
              <a:t>Skutek </a:t>
            </a:r>
            <a:r>
              <a:rPr lang="pl-PL" sz="2200" dirty="0">
                <a:latin typeface="Calibri" panose="020F0502020204030204" pitchFamily="34" charset="0"/>
              </a:rPr>
              <a:t>był wprost zadziwiający! Pierwszym, nadzwyczajnym owo­cem był zanik pijaństwa. Szerzyło się ono wówczas niszcząc życie moralne i fizycz­ne Polaków. Nastąpiło także w szybkim czasie odrodzenie życia religijnego. Liczni grzesznicy nawracali się, protestanci przechodzili na katolicyzm. Wśród młodzieży można było zaobserwować nawrót do czystości życia. Wiele dziewcząt i chłopców wstępowało do zakonów. Często przystępowano do sakramentów świętych. Umoc­nieni przez Matkę Bożą Polacy zachowali wiarę w czasie prześladowań i doczekali się zapowiedzianej przez Nią wolności.</a:t>
            </a:r>
          </a:p>
        </p:txBody>
      </p:sp>
    </p:spTree>
    <p:extLst>
      <p:ext uri="{BB962C8B-B14F-4D97-AF65-F5344CB8AC3E}">
        <p14:creationId xmlns:p14="http://schemas.microsoft.com/office/powerpoint/2010/main" val="28782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5770984" cy="2088232"/>
          </a:xfrm>
        </p:spPr>
        <p:txBody>
          <a:bodyPr>
            <a:normAutofit/>
          </a:bodyPr>
          <a:lstStyle/>
          <a:p>
            <a:r>
              <a:rPr lang="pl-PL" sz="4000" b="1" dirty="0" smtClean="0">
                <a:solidFill>
                  <a:srgbClr val="FFFF00"/>
                </a:solidFill>
                <a:effectLst/>
                <a:latin typeface="Calibri" panose="020F0502020204030204" pitchFamily="34" charset="0"/>
              </a:rPr>
              <a:t>Myśli</a:t>
            </a:r>
            <a:br>
              <a:rPr lang="pl-PL" sz="4000" b="1" dirty="0" smtClean="0">
                <a:solidFill>
                  <a:srgbClr val="FFFF00"/>
                </a:solidFill>
                <a:effectLst/>
                <a:latin typeface="Calibri" panose="020F0502020204030204" pitchFamily="34" charset="0"/>
              </a:rPr>
            </a:br>
            <a:r>
              <a:rPr lang="pl-PL" sz="4000" b="1" dirty="0" smtClean="0">
                <a:solidFill>
                  <a:srgbClr val="FFFF00"/>
                </a:solidFill>
                <a:effectLst/>
                <a:latin typeface="Calibri" panose="020F0502020204030204" pitchFamily="34" charset="0"/>
              </a:rPr>
              <a:t>św. Maksymilian</a:t>
            </a:r>
            <a:br>
              <a:rPr lang="pl-PL" sz="4000" b="1" dirty="0" smtClean="0">
                <a:solidFill>
                  <a:srgbClr val="FFFF00"/>
                </a:solidFill>
                <a:effectLst/>
                <a:latin typeface="Calibri" panose="020F0502020204030204" pitchFamily="34" charset="0"/>
              </a:rPr>
            </a:br>
            <a:r>
              <a:rPr lang="pl-PL" sz="4000" b="1" dirty="0" smtClean="0">
                <a:solidFill>
                  <a:srgbClr val="FFFF00"/>
                </a:solidFill>
                <a:effectLst/>
                <a:latin typeface="Calibri" panose="020F0502020204030204" pitchFamily="34" charset="0"/>
              </a:rPr>
              <a:t>Maria Kolbe</a:t>
            </a:r>
            <a:endParaRPr lang="pl-PL" sz="4000" b="1" dirty="0">
              <a:solidFill>
                <a:srgbClr val="FFFF00"/>
              </a:solidFill>
              <a:effectLst/>
              <a:latin typeface="Calibri" panose="020F0502020204030204" pitchFamily="34" charset="0"/>
            </a:endParaRPr>
          </a:p>
        </p:txBody>
      </p:sp>
      <p:sp>
        <p:nvSpPr>
          <p:cNvPr id="4" name="Prostokąt 3"/>
          <p:cNvSpPr/>
          <p:nvPr/>
        </p:nvSpPr>
        <p:spPr>
          <a:xfrm>
            <a:off x="467544" y="2636912"/>
            <a:ext cx="5616624" cy="1015663"/>
          </a:xfrm>
          <a:prstGeom prst="rect">
            <a:avLst/>
          </a:prstGeom>
        </p:spPr>
        <p:txBody>
          <a:bodyPr wrap="square">
            <a:spAutoFit/>
          </a:bodyPr>
          <a:lstStyle/>
          <a:p>
            <a:pPr algn="just"/>
            <a:r>
              <a:rPr lang="pl-PL" sz="2000" b="1" dirty="0">
                <a:solidFill>
                  <a:srgbClr val="FFFF00"/>
                </a:solidFill>
                <a:latin typeface="Calibri" panose="020F0502020204030204" pitchFamily="34" charset="0"/>
              </a:rPr>
              <a:t>1. </a:t>
            </a:r>
            <a:r>
              <a:rPr lang="pl-PL" sz="2000" dirty="0">
                <a:latin typeface="Calibri" panose="020F0502020204030204" pitchFamily="34" charset="0"/>
              </a:rPr>
              <a:t>Pan Bóg nie tylko wie i może, ale szczególnie przez Niepokalaną czyni to, co najlepsze dla ciebie i innych.</a:t>
            </a:r>
          </a:p>
        </p:txBody>
      </p:sp>
      <p:sp>
        <p:nvSpPr>
          <p:cNvPr id="6" name="Prostokąt 5"/>
          <p:cNvSpPr/>
          <p:nvPr/>
        </p:nvSpPr>
        <p:spPr>
          <a:xfrm>
            <a:off x="467544" y="3781489"/>
            <a:ext cx="5616624" cy="1015663"/>
          </a:xfrm>
          <a:prstGeom prst="rect">
            <a:avLst/>
          </a:prstGeom>
        </p:spPr>
        <p:txBody>
          <a:bodyPr wrap="square">
            <a:spAutoFit/>
          </a:bodyPr>
          <a:lstStyle/>
          <a:p>
            <a:pPr algn="just"/>
            <a:r>
              <a:rPr lang="pl-PL" sz="2000" b="1" dirty="0">
                <a:solidFill>
                  <a:srgbClr val="FFFF00"/>
                </a:solidFill>
                <a:latin typeface="Calibri" panose="020F0502020204030204" pitchFamily="34" charset="0"/>
              </a:rPr>
              <a:t>2. </a:t>
            </a:r>
            <a:r>
              <a:rPr lang="pl-PL" sz="2000" dirty="0">
                <a:latin typeface="Calibri" panose="020F0502020204030204" pitchFamily="34" charset="0"/>
              </a:rPr>
              <a:t>Niepokalana wielu uczyniła świętymi (wszystkich, co do Niej się uciekali). Brak nabożeństwa do Niej jest złym znakiem.</a:t>
            </a:r>
          </a:p>
        </p:txBody>
      </p:sp>
      <p:sp>
        <p:nvSpPr>
          <p:cNvPr id="7" name="Prostokąt 6"/>
          <p:cNvSpPr/>
          <p:nvPr/>
        </p:nvSpPr>
        <p:spPr>
          <a:xfrm>
            <a:off x="467544" y="4985881"/>
            <a:ext cx="5616624" cy="1323439"/>
          </a:xfrm>
          <a:prstGeom prst="rect">
            <a:avLst/>
          </a:prstGeom>
        </p:spPr>
        <p:txBody>
          <a:bodyPr wrap="square">
            <a:spAutoFit/>
          </a:bodyPr>
          <a:lstStyle/>
          <a:p>
            <a:pPr algn="just"/>
            <a:r>
              <a:rPr lang="pl-PL" sz="2000" b="1" dirty="0" smtClean="0">
                <a:solidFill>
                  <a:srgbClr val="FFFF00"/>
                </a:solidFill>
                <a:latin typeface="Calibri" panose="020F0502020204030204" pitchFamily="34" charset="0"/>
              </a:rPr>
              <a:t>3. </a:t>
            </a:r>
            <a:r>
              <a:rPr lang="pl-PL" sz="2000" dirty="0">
                <a:latin typeface="Calibri" panose="020F0502020204030204" pitchFamily="34" charset="0"/>
              </a:rPr>
              <a:t>Zbliżając się do Niepokalanej, zbliżamy się przez to samo wzajemnie do siebie. Kiedy dusza zaczyna się oddalać od Niepokalanej, odbija się to w miłości wzajemnej.</a:t>
            </a:r>
          </a:p>
        </p:txBody>
      </p:sp>
      <p:pic>
        <p:nvPicPr>
          <p:cNvPr id="1027" name="Picture 3" descr="C:\Users\uzytkownik\Pictures\foto WWW\KOLBE5.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1000" contrast="16000"/>
                    </a14:imgEffect>
                  </a14:imgLayer>
                </a14:imgProps>
              </a:ext>
              <a:ext uri="{28A0092B-C50C-407E-A947-70E740481C1C}">
                <a14:useLocalDpi xmlns:a14="http://schemas.microsoft.com/office/drawing/2010/main" val="0"/>
              </a:ext>
            </a:extLst>
          </a:blip>
          <a:srcRect/>
          <a:stretch>
            <a:fillRect/>
          </a:stretch>
        </p:blipFill>
        <p:spPr bwMode="auto">
          <a:xfrm>
            <a:off x="6444208" y="11303"/>
            <a:ext cx="2699792" cy="6802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7637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dirty="0"/>
          </a:p>
          <a:p>
            <a:pPr marL="0" indent="0">
              <a:buNone/>
            </a:pPr>
            <a:endParaRPr lang="pl-PL" dirty="0"/>
          </a:p>
        </p:txBody>
      </p:sp>
      <p:pic>
        <p:nvPicPr>
          <p:cNvPr id="9" name="Obraz 8"/>
          <p:cNvPicPr>
            <a:picLocks noChangeAspect="1"/>
          </p:cNvPicPr>
          <p:nvPr/>
        </p:nvPicPr>
        <p:blipFill>
          <a:blip r:embed="rId2">
            <a:extLst>
              <a:ext uri="{BEBA8EAE-BF5A-486C-A8C5-ECC9F3942E4B}">
                <a14:imgProps xmlns:a14="http://schemas.microsoft.com/office/drawing/2010/main">
                  <a14:imgLayer r:embed="rId3">
                    <a14:imgEffect>
                      <a14:brightnessContrast bright="-4000" contrast="13000"/>
                    </a14:imgEffect>
                  </a14:imgLayer>
                </a14:imgProps>
              </a:ext>
              <a:ext uri="{28A0092B-C50C-407E-A947-70E740481C1C}">
                <a14:useLocalDpi xmlns:a14="http://schemas.microsoft.com/office/drawing/2010/main" val="0"/>
              </a:ext>
            </a:extLst>
          </a:blip>
          <a:stretch>
            <a:fillRect/>
          </a:stretch>
        </p:blipFill>
        <p:spPr>
          <a:xfrm>
            <a:off x="6690221" y="0"/>
            <a:ext cx="2453780" cy="6858000"/>
          </a:xfrm>
          <a:prstGeom prst="rect">
            <a:avLst/>
          </a:prstGeom>
        </p:spPr>
      </p:pic>
      <p:sp>
        <p:nvSpPr>
          <p:cNvPr id="4" name="Prostokąt 3"/>
          <p:cNvSpPr/>
          <p:nvPr/>
        </p:nvSpPr>
        <p:spPr>
          <a:xfrm>
            <a:off x="457199" y="2636912"/>
            <a:ext cx="5673899" cy="1015663"/>
          </a:xfrm>
          <a:prstGeom prst="rect">
            <a:avLst/>
          </a:prstGeom>
        </p:spPr>
        <p:txBody>
          <a:bodyPr wrap="square">
            <a:spAutoFit/>
          </a:bodyPr>
          <a:lstStyle/>
          <a:p>
            <a:pPr algn="just"/>
            <a:r>
              <a:rPr lang="pl-PL" sz="2000" b="1" dirty="0" smtClean="0">
                <a:solidFill>
                  <a:srgbClr val="FFFF00"/>
                </a:solidFill>
                <a:latin typeface="Calibri" panose="020F0502020204030204" pitchFamily="34" charset="0"/>
              </a:rPr>
              <a:t>4. </a:t>
            </a:r>
            <a:r>
              <a:rPr lang="pl-PL" sz="2000" dirty="0">
                <a:latin typeface="Calibri" panose="020F0502020204030204" pitchFamily="34" charset="0"/>
              </a:rPr>
              <a:t>Kochajmy Niepokalaną praktycznie, przez dobre wypełnianie wszystkich swoich obowiązków od rana do wieczora, bo to Jej wola, wola Pana Jezusa. </a:t>
            </a:r>
          </a:p>
        </p:txBody>
      </p:sp>
      <p:sp>
        <p:nvSpPr>
          <p:cNvPr id="5" name="Prostokąt 4"/>
          <p:cNvSpPr/>
          <p:nvPr/>
        </p:nvSpPr>
        <p:spPr>
          <a:xfrm>
            <a:off x="482276" y="4005064"/>
            <a:ext cx="5673899" cy="707886"/>
          </a:xfrm>
          <a:prstGeom prst="rect">
            <a:avLst/>
          </a:prstGeom>
        </p:spPr>
        <p:txBody>
          <a:bodyPr wrap="square">
            <a:spAutoFit/>
          </a:bodyPr>
          <a:lstStyle/>
          <a:p>
            <a:pPr algn="just"/>
            <a:r>
              <a:rPr lang="pl-PL" sz="2000" b="1" dirty="0">
                <a:solidFill>
                  <a:srgbClr val="FFFF00"/>
                </a:solidFill>
                <a:latin typeface="Calibri" panose="020F0502020204030204" pitchFamily="34" charset="0"/>
              </a:rPr>
              <a:t>5</a:t>
            </a:r>
            <a:r>
              <a:rPr lang="pl-PL" sz="2000" b="1" dirty="0" smtClean="0">
                <a:solidFill>
                  <a:srgbClr val="FFFF00"/>
                </a:solidFill>
                <a:latin typeface="Calibri" panose="020F0502020204030204" pitchFamily="34" charset="0"/>
              </a:rPr>
              <a:t>. </a:t>
            </a:r>
            <a:r>
              <a:rPr lang="pl-PL" sz="2000" dirty="0" smtClean="0">
                <a:latin typeface="Calibri" panose="020F0502020204030204" pitchFamily="34" charset="0"/>
              </a:rPr>
              <a:t>Ludzkość wtedy dopiero będzie szczęśliwa, gdy Niepokalana na całym świecie będzie królowała.</a:t>
            </a:r>
            <a:endParaRPr lang="pl-PL" sz="2000" dirty="0">
              <a:latin typeface="Calibri" panose="020F0502020204030204" pitchFamily="34" charset="0"/>
            </a:endParaRPr>
          </a:p>
        </p:txBody>
      </p:sp>
      <p:sp>
        <p:nvSpPr>
          <p:cNvPr id="6" name="Prostokąt 5"/>
          <p:cNvSpPr/>
          <p:nvPr/>
        </p:nvSpPr>
        <p:spPr>
          <a:xfrm>
            <a:off x="482276" y="5085184"/>
            <a:ext cx="5673899" cy="1015663"/>
          </a:xfrm>
          <a:prstGeom prst="rect">
            <a:avLst/>
          </a:prstGeom>
        </p:spPr>
        <p:txBody>
          <a:bodyPr wrap="square">
            <a:spAutoFit/>
          </a:bodyPr>
          <a:lstStyle/>
          <a:p>
            <a:pPr algn="just"/>
            <a:r>
              <a:rPr lang="pl-PL" sz="2000" b="1" dirty="0">
                <a:solidFill>
                  <a:srgbClr val="FFFF00"/>
                </a:solidFill>
                <a:latin typeface="Calibri" panose="020F0502020204030204" pitchFamily="34" charset="0"/>
              </a:rPr>
              <a:t>6</a:t>
            </a:r>
            <a:r>
              <a:rPr lang="pl-PL" sz="2000" b="1" dirty="0" smtClean="0">
                <a:solidFill>
                  <a:srgbClr val="FFFF00"/>
                </a:solidFill>
                <a:latin typeface="Calibri" panose="020F0502020204030204" pitchFamily="34" charset="0"/>
              </a:rPr>
              <a:t>. </a:t>
            </a:r>
            <a:r>
              <a:rPr lang="pl-PL" sz="2000" dirty="0">
                <a:latin typeface="Calibri" panose="020F0502020204030204" pitchFamily="34" charset="0"/>
              </a:rPr>
              <a:t>Choćby nawet kto był na brzegu piekła, nigdy nie ma takiej chwili, by można było powiedzieć, że już wszystko przepadło. - Nigdy!</a:t>
            </a:r>
          </a:p>
        </p:txBody>
      </p:sp>
      <p:sp>
        <p:nvSpPr>
          <p:cNvPr id="10" name="Tytuł 1"/>
          <p:cNvSpPr>
            <a:spLocks noGrp="1"/>
          </p:cNvSpPr>
          <p:nvPr>
            <p:ph type="title"/>
          </p:nvPr>
        </p:nvSpPr>
        <p:spPr>
          <a:xfrm>
            <a:off x="457200" y="332656"/>
            <a:ext cx="5770984" cy="2088232"/>
          </a:xfrm>
        </p:spPr>
        <p:txBody>
          <a:bodyPr>
            <a:normAutofit/>
          </a:bodyPr>
          <a:lstStyle/>
          <a:p>
            <a:r>
              <a:rPr lang="pl-PL" sz="4000" b="1" dirty="0" smtClean="0">
                <a:solidFill>
                  <a:srgbClr val="FFFF00"/>
                </a:solidFill>
                <a:effectLst/>
                <a:latin typeface="Calibri" panose="020F0502020204030204" pitchFamily="34" charset="0"/>
              </a:rPr>
              <a:t>Myśli</a:t>
            </a:r>
            <a:br>
              <a:rPr lang="pl-PL" sz="4000" b="1" dirty="0" smtClean="0">
                <a:solidFill>
                  <a:srgbClr val="FFFF00"/>
                </a:solidFill>
                <a:effectLst/>
                <a:latin typeface="Calibri" panose="020F0502020204030204" pitchFamily="34" charset="0"/>
              </a:rPr>
            </a:br>
            <a:r>
              <a:rPr lang="pl-PL" sz="4000" b="1" dirty="0" smtClean="0">
                <a:solidFill>
                  <a:srgbClr val="FFFF00"/>
                </a:solidFill>
                <a:effectLst/>
                <a:latin typeface="Calibri" panose="020F0502020204030204" pitchFamily="34" charset="0"/>
              </a:rPr>
              <a:t>św. Maksymilian</a:t>
            </a:r>
            <a:br>
              <a:rPr lang="pl-PL" sz="4000" b="1" dirty="0" smtClean="0">
                <a:solidFill>
                  <a:srgbClr val="FFFF00"/>
                </a:solidFill>
                <a:effectLst/>
                <a:latin typeface="Calibri" panose="020F0502020204030204" pitchFamily="34" charset="0"/>
              </a:rPr>
            </a:br>
            <a:r>
              <a:rPr lang="pl-PL" sz="4000" b="1" dirty="0" smtClean="0">
                <a:solidFill>
                  <a:srgbClr val="FFFF00"/>
                </a:solidFill>
                <a:effectLst/>
                <a:latin typeface="Calibri" panose="020F0502020204030204" pitchFamily="34" charset="0"/>
              </a:rPr>
              <a:t>Maria Kolbe</a:t>
            </a:r>
            <a:endParaRPr lang="pl-PL" sz="4000" b="1" dirty="0">
              <a:solidFill>
                <a:srgbClr val="FFFF00"/>
              </a:solidFill>
              <a:effectLst/>
              <a:latin typeface="Calibri" panose="020F0502020204030204" pitchFamily="34" charset="0"/>
            </a:endParaRPr>
          </a:p>
        </p:txBody>
      </p:sp>
    </p:spTree>
    <p:extLst>
      <p:ext uri="{BB962C8B-B14F-4D97-AF65-F5344CB8AC3E}">
        <p14:creationId xmlns:p14="http://schemas.microsoft.com/office/powerpoint/2010/main" val="1102839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96336" y="4725144"/>
            <a:ext cx="1565406" cy="2108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5" descr="https://encrypted-tbn2.gstatic.com/images?q=tbn:ANd9GcTwhm2HDeSsx4g-1dHk2651qxiScYdP38HTEV3KbY-3W6RG6Ot_Y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88260" y="0"/>
            <a:ext cx="1573481" cy="2276872"/>
          </a:xfrm>
          <a:prstGeom prst="rect">
            <a:avLst/>
          </a:prstGeom>
          <a:noFill/>
          <a:extLst>
            <a:ext uri="{909E8E84-426E-40DD-AFC4-6F175D3DCCD1}">
              <a14:hiddenFill xmlns:a14="http://schemas.microsoft.com/office/drawing/2010/main">
                <a:solidFill>
                  <a:srgbClr val="FFFFFF"/>
                </a:solidFill>
              </a14:hiddenFill>
            </a:ext>
          </a:extLst>
        </p:spPr>
      </p:pic>
      <p:pic>
        <p:nvPicPr>
          <p:cNvPr id="11" name="Symbol zastępczy zawartości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96336" y="2348462"/>
            <a:ext cx="1547664" cy="2304674"/>
          </a:xfrm>
          <a:prstGeom prst="rect">
            <a:avLst/>
          </a:prstGeom>
        </p:spPr>
      </p:pic>
      <p:sp>
        <p:nvSpPr>
          <p:cNvPr id="8" name="Prostokąt 7"/>
          <p:cNvSpPr/>
          <p:nvPr/>
        </p:nvSpPr>
        <p:spPr>
          <a:xfrm>
            <a:off x="457200" y="2564904"/>
            <a:ext cx="5770984" cy="3785652"/>
          </a:xfrm>
          <a:prstGeom prst="rect">
            <a:avLst/>
          </a:prstGeom>
        </p:spPr>
        <p:txBody>
          <a:bodyPr wrap="square">
            <a:spAutoFit/>
          </a:bodyPr>
          <a:lstStyle/>
          <a:p>
            <a:pPr algn="just"/>
            <a:r>
              <a:rPr lang="pl-PL" sz="2000" b="1" dirty="0">
                <a:solidFill>
                  <a:srgbClr val="FFFF00"/>
                </a:solidFill>
                <a:latin typeface="Calibri" panose="020F0502020204030204" pitchFamily="34" charset="0"/>
              </a:rPr>
              <a:t>7</a:t>
            </a:r>
            <a:r>
              <a:rPr lang="pl-PL" sz="2000" b="1" dirty="0" smtClean="0">
                <a:solidFill>
                  <a:srgbClr val="FFFF00"/>
                </a:solidFill>
                <a:latin typeface="Calibri" panose="020F0502020204030204" pitchFamily="34" charset="0"/>
              </a:rPr>
              <a:t>. </a:t>
            </a:r>
            <a:r>
              <a:rPr lang="pl-PL" sz="2000" dirty="0">
                <a:latin typeface="Calibri" panose="020F0502020204030204" pitchFamily="34" charset="0"/>
              </a:rPr>
              <a:t>Kiedyż to będzie, o Mamusiu moja Niepokalana, że staniesz się Królową wszystkich i każdej duszy </a:t>
            </a:r>
            <a:r>
              <a:rPr lang="pl-PL" sz="2000" dirty="0" smtClean="0">
                <a:latin typeface="Calibri" panose="020F0502020204030204" pitchFamily="34" charset="0"/>
              </a:rPr>
              <a:t>z osobna?</a:t>
            </a:r>
          </a:p>
          <a:p>
            <a:pPr algn="just"/>
            <a:r>
              <a:rPr lang="pl-PL" sz="2000" dirty="0" smtClean="0">
                <a:latin typeface="Calibri" panose="020F0502020204030204" pitchFamily="34" charset="0"/>
              </a:rPr>
              <a:t>...</a:t>
            </a:r>
            <a:r>
              <a:rPr lang="pl-PL" sz="2000" dirty="0">
                <a:latin typeface="Calibri" panose="020F0502020204030204" pitchFamily="34" charset="0"/>
              </a:rPr>
              <a:t>Kiedyż wszystkie dusze na całej kuli ziemskiej poznają dobroć i miłość Serca Twego ku nim? </a:t>
            </a:r>
            <a:endParaRPr lang="pl-PL" sz="2000" dirty="0" smtClean="0">
              <a:latin typeface="Calibri" panose="020F0502020204030204" pitchFamily="34" charset="0"/>
            </a:endParaRPr>
          </a:p>
          <a:p>
            <a:pPr algn="just"/>
            <a:r>
              <a:rPr lang="pl-PL" sz="2000" dirty="0" smtClean="0">
                <a:latin typeface="Calibri" panose="020F0502020204030204" pitchFamily="34" charset="0"/>
              </a:rPr>
              <a:t>Kiedyż </a:t>
            </a:r>
            <a:r>
              <a:rPr lang="pl-PL" sz="2000" dirty="0">
                <a:latin typeface="Calibri" panose="020F0502020204030204" pitchFamily="34" charset="0"/>
              </a:rPr>
              <a:t>każda dusza odwdzięczy Ci się gorącą miłością i to nie tylko przelotnym uczuciem, ale oddaniem Ci całkowitym swej woli, byś Ty sama rządziła w sercach wszystkich i każdego z osobna, i mogła ukształtować je na wzór Przenajświętszego Serca Twego Syna, uszczęśliwić, </a:t>
            </a:r>
            <a:r>
              <a:rPr lang="pl-PL" sz="2000" dirty="0" smtClean="0">
                <a:latin typeface="Calibri" panose="020F0502020204030204" pitchFamily="34" charset="0"/>
              </a:rPr>
              <a:t>ubóstwić?</a:t>
            </a:r>
          </a:p>
          <a:p>
            <a:pPr algn="just"/>
            <a:r>
              <a:rPr lang="pl-PL" sz="2000" dirty="0" smtClean="0">
                <a:latin typeface="Calibri" panose="020F0502020204030204" pitchFamily="34" charset="0"/>
              </a:rPr>
              <a:t>Kiedyż </a:t>
            </a:r>
            <a:r>
              <a:rPr lang="pl-PL" sz="2000" dirty="0">
                <a:latin typeface="Calibri" panose="020F0502020204030204" pitchFamily="34" charset="0"/>
              </a:rPr>
              <a:t>to będzie?... </a:t>
            </a:r>
          </a:p>
        </p:txBody>
      </p:sp>
      <p:sp>
        <p:nvSpPr>
          <p:cNvPr id="7" name="Tytuł 1"/>
          <p:cNvSpPr>
            <a:spLocks noGrp="1"/>
          </p:cNvSpPr>
          <p:nvPr>
            <p:ph type="title"/>
          </p:nvPr>
        </p:nvSpPr>
        <p:spPr>
          <a:xfrm>
            <a:off x="457200" y="332656"/>
            <a:ext cx="5770984" cy="2088232"/>
          </a:xfrm>
        </p:spPr>
        <p:txBody>
          <a:bodyPr>
            <a:normAutofit/>
          </a:bodyPr>
          <a:lstStyle/>
          <a:p>
            <a:r>
              <a:rPr lang="pl-PL" sz="4000" b="1" dirty="0" smtClean="0">
                <a:solidFill>
                  <a:srgbClr val="FFFF00"/>
                </a:solidFill>
                <a:effectLst/>
                <a:latin typeface="Calibri" panose="020F0502020204030204" pitchFamily="34" charset="0"/>
              </a:rPr>
              <a:t>Myśli</a:t>
            </a:r>
            <a:br>
              <a:rPr lang="pl-PL" sz="4000" b="1" dirty="0" smtClean="0">
                <a:solidFill>
                  <a:srgbClr val="FFFF00"/>
                </a:solidFill>
                <a:effectLst/>
                <a:latin typeface="Calibri" panose="020F0502020204030204" pitchFamily="34" charset="0"/>
              </a:rPr>
            </a:br>
            <a:r>
              <a:rPr lang="pl-PL" sz="4000" b="1" dirty="0" smtClean="0">
                <a:solidFill>
                  <a:srgbClr val="FFFF00"/>
                </a:solidFill>
                <a:effectLst/>
                <a:latin typeface="Calibri" panose="020F0502020204030204" pitchFamily="34" charset="0"/>
              </a:rPr>
              <a:t>św. Maksymilian</a:t>
            </a:r>
            <a:br>
              <a:rPr lang="pl-PL" sz="4000" b="1" dirty="0" smtClean="0">
                <a:solidFill>
                  <a:srgbClr val="FFFF00"/>
                </a:solidFill>
                <a:effectLst/>
                <a:latin typeface="Calibri" panose="020F0502020204030204" pitchFamily="34" charset="0"/>
              </a:rPr>
            </a:br>
            <a:r>
              <a:rPr lang="pl-PL" sz="4000" b="1" dirty="0" smtClean="0">
                <a:solidFill>
                  <a:srgbClr val="FFFF00"/>
                </a:solidFill>
                <a:effectLst/>
                <a:latin typeface="Calibri" panose="020F0502020204030204" pitchFamily="34" charset="0"/>
              </a:rPr>
              <a:t>Maria Kolbe</a:t>
            </a:r>
            <a:endParaRPr lang="pl-PL" sz="4000" b="1" dirty="0">
              <a:solidFill>
                <a:srgbClr val="FFFF00"/>
              </a:solidFill>
              <a:effectLst/>
              <a:latin typeface="Calibri" panose="020F0502020204030204" pitchFamily="34" charset="0"/>
            </a:endParaRPr>
          </a:p>
        </p:txBody>
      </p:sp>
    </p:spTree>
    <p:extLst>
      <p:ext uri="{BB962C8B-B14F-4D97-AF65-F5344CB8AC3E}">
        <p14:creationId xmlns:p14="http://schemas.microsoft.com/office/powerpoint/2010/main" val="2546239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27584" y="2422043"/>
            <a:ext cx="7704856" cy="4247317"/>
          </a:xfrm>
          <a:prstGeom prst="rect">
            <a:avLst/>
          </a:prstGeom>
        </p:spPr>
        <p:txBody>
          <a:bodyPr wrap="square">
            <a:spAutoFit/>
          </a:bodyPr>
          <a:lstStyle/>
          <a:p>
            <a:pPr algn="just"/>
            <a:r>
              <a:rPr lang="pl-PL" dirty="0">
                <a:latin typeface="Calibri" panose="020F0502020204030204" pitchFamily="34" charset="0"/>
              </a:rPr>
              <a:t>- „Odmawiajcie codziennie różaniec, aby nastąpił pokój na świecie i koniec wojny”.</a:t>
            </a:r>
          </a:p>
          <a:p>
            <a:pPr algn="just"/>
            <a:r>
              <a:rPr lang="pl-PL" dirty="0">
                <a:latin typeface="Calibri" panose="020F0502020204030204" pitchFamily="34" charset="0"/>
              </a:rPr>
              <a:t> </a:t>
            </a:r>
          </a:p>
          <a:p>
            <a:pPr algn="just"/>
            <a:r>
              <a:rPr lang="pl-PL" dirty="0">
                <a:latin typeface="Calibri" panose="020F0502020204030204" pitchFamily="34" charset="0"/>
              </a:rPr>
              <a:t>- „Chcę, […] żebyście nadal codziennie odmawiali różaniec na cześć Matki Bożej Różańcowej, dla uproszenia pokoju na świecie i o zakończenie wojny, bo tylko Ona może te łaski uzyskać".</a:t>
            </a:r>
          </a:p>
          <a:p>
            <a:pPr algn="just"/>
            <a:r>
              <a:rPr lang="pl-PL" dirty="0">
                <a:latin typeface="Calibri" panose="020F0502020204030204" pitchFamily="34" charset="0"/>
              </a:rPr>
              <a:t> </a:t>
            </a:r>
          </a:p>
          <a:p>
            <a:pPr algn="just"/>
            <a:r>
              <a:rPr lang="pl-PL" dirty="0">
                <a:latin typeface="Calibri" panose="020F0502020204030204" pitchFamily="34" charset="0"/>
              </a:rPr>
              <a:t>- „Ofiarujcie się za grzeszników i mówcie często, zwłaszcza gdy będziecie ponosić ofiary: O Jezu, czynię to z miłości dla Ciebie, za nawrócenie grzeszników i za zadośćuczynienie za grzechy popełnione przeciwko Niepokalanemu Sercu Maryi”.</a:t>
            </a:r>
          </a:p>
          <a:p>
            <a:pPr algn="just"/>
            <a:r>
              <a:rPr lang="pl-PL" dirty="0">
                <a:latin typeface="Calibri" panose="020F0502020204030204" pitchFamily="34" charset="0"/>
              </a:rPr>
              <a:t> </a:t>
            </a:r>
          </a:p>
          <a:p>
            <a:pPr algn="just"/>
            <a:r>
              <a:rPr lang="pl-PL" dirty="0">
                <a:latin typeface="Calibri" panose="020F0502020204030204" pitchFamily="34" charset="0"/>
              </a:rPr>
              <a:t> - „Kiedy odmawiacie różaniec, mówcie po każdej tajemnicy: </a:t>
            </a:r>
            <a:r>
              <a:rPr lang="pl-PL" i="1" dirty="0">
                <a:latin typeface="Calibri" panose="020F0502020204030204" pitchFamily="34" charset="0"/>
              </a:rPr>
              <a:t>O mój Jezu, przebacz nam nasze grzechy, zachowaj nas od ognia piekielnego, zaprowadź wszystkie dusze do nieba, a szczególnie te, które najbardziej potrzebują Twojego miłosierdzia</a:t>
            </a:r>
            <a:r>
              <a:rPr lang="pl-PL" dirty="0">
                <a:latin typeface="Calibri" panose="020F0502020204030204" pitchFamily="34" charset="0"/>
              </a:rPr>
              <a:t>”.</a:t>
            </a:r>
          </a:p>
        </p:txBody>
      </p:sp>
      <p:sp>
        <p:nvSpPr>
          <p:cNvPr id="6" name="Tytuł 1"/>
          <p:cNvSpPr>
            <a:spLocks noGrp="1"/>
          </p:cNvSpPr>
          <p:nvPr>
            <p:ph type="title"/>
          </p:nvPr>
        </p:nvSpPr>
        <p:spPr>
          <a:xfrm>
            <a:off x="899592" y="764704"/>
            <a:ext cx="3240360" cy="922114"/>
          </a:xfrm>
        </p:spPr>
        <p:txBody>
          <a:bodyPr/>
          <a:lstStyle/>
          <a:p>
            <a:pPr algn="l"/>
            <a:r>
              <a:rPr lang="pl-PL" dirty="0" smtClean="0">
                <a:solidFill>
                  <a:srgbClr val="FFFF00"/>
                </a:solidFill>
                <a:effectLst/>
                <a:latin typeface="Calibri" pitchFamily="34" charset="0"/>
                <a:cs typeface="Calibri" pitchFamily="34" charset="0"/>
              </a:rPr>
              <a:t>Różaniec!</a:t>
            </a:r>
            <a:endParaRPr lang="pl-PL" dirty="0">
              <a:solidFill>
                <a:srgbClr val="FFFF00"/>
              </a:solidFill>
              <a:effectLst/>
              <a:latin typeface="Calibri" pitchFamily="34" charset="0"/>
              <a:cs typeface="Calibri" pitchFamily="34" charset="0"/>
            </a:endParaRPr>
          </a:p>
        </p:txBody>
      </p:sp>
      <p:pic>
        <p:nvPicPr>
          <p:cNvPr id="2050" name="Picture 2" descr="http://klub.poezji.w.interia.pl/mr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8483" y="-9808"/>
            <a:ext cx="1971749" cy="226118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duszki.pl/poogladaj_poczytaj/duszki_pazdziernik_2010/pazdziernik_2010_zdjecia/fot_J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4614" y="0"/>
            <a:ext cx="1615818" cy="2251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236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956608" y="2555026"/>
            <a:ext cx="7560840" cy="3970318"/>
          </a:xfrm>
          <a:prstGeom prst="rect">
            <a:avLst/>
          </a:prstGeom>
        </p:spPr>
        <p:txBody>
          <a:bodyPr wrap="square">
            <a:spAutoFit/>
          </a:bodyPr>
          <a:lstStyle/>
          <a:p>
            <a:pPr algn="just"/>
            <a:r>
              <a:rPr lang="pl-PL" dirty="0">
                <a:latin typeface="Calibri" panose="020F0502020204030204" pitchFamily="34" charset="0"/>
              </a:rPr>
              <a:t>„Jaki był powód, dla którego Nasza Pani poleciła nam odmawiać codziennie różaniec, a nie zaleciła chodzić każdego dnia do kościoła i uczestniczyć we Mszy świętej?</a:t>
            </a:r>
          </a:p>
          <a:p>
            <a:pPr algn="just"/>
            <a:r>
              <a:rPr lang="pl-PL" dirty="0">
                <a:latin typeface="Calibri" panose="020F0502020204030204" pitchFamily="34" charset="0"/>
              </a:rPr>
              <a:t>Odnośnie do postawionego wyżej pytania sądzę, że Bóg jest Ojcem i jako Ojciec dopasowuje się do potrzeb i możliwości swoich dzieci. Otóż gdyby Bóg za pośrednictwem Naszej Pani prosił nas o to, byśmy codziennie uczestniczyli we Mszy świętej i przyjmowali Komunię świętą, musiałby z pewnością wiele mówić, a to dlatego, że dla tych małych dzieci nie było to możliwe. Z jednej strony, ze względu wielką odległość do najbliższego nawet kościoła, w którym sprawowało się Eucharystię; z drugiej zaś dlatego, że ich codzienne zajęcia i obowiązki, stan zdrowia itd. nie pozwalały im na to. Natomiast odmawianie różańca jest dostępne dla każdego - dla biednych i bogatych, mądrych i nieuczonych, wielkich i małych”.</a:t>
            </a:r>
          </a:p>
          <a:p>
            <a:pPr algn="just"/>
            <a:r>
              <a:rPr lang="pl-PL" b="1" dirty="0">
                <a:latin typeface="Calibri" panose="020F0502020204030204" pitchFamily="34" charset="0"/>
              </a:rPr>
              <a:t>s. Łucja, </a:t>
            </a:r>
            <a:r>
              <a:rPr lang="pl-PL" b="1" i="1" dirty="0">
                <a:latin typeface="Calibri" panose="020F0502020204030204" pitchFamily="34" charset="0"/>
              </a:rPr>
              <a:t>Przesłanie Fatimskie</a:t>
            </a:r>
            <a:endParaRPr lang="pl-PL" dirty="0">
              <a:latin typeface="Calibri" panose="020F0502020204030204" pitchFamily="34" charset="0"/>
            </a:endParaRPr>
          </a:p>
        </p:txBody>
      </p:sp>
      <p:pic>
        <p:nvPicPr>
          <p:cNvPr id="1026" name="Picture 2" descr="http://dziedzictwo.ekai.pl/_album/34,500,q.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0800" y="362180"/>
            <a:ext cx="3099400" cy="2157182"/>
          </a:xfrm>
          <a:prstGeom prst="rect">
            <a:avLst/>
          </a:prstGeom>
          <a:noFill/>
          <a:extLst>
            <a:ext uri="{909E8E84-426E-40DD-AFC4-6F175D3DCCD1}">
              <a14:hiddenFill xmlns:a14="http://schemas.microsoft.com/office/drawing/2010/main">
                <a:solidFill>
                  <a:srgbClr val="FFFFFF"/>
                </a:solidFill>
              </a14:hiddenFill>
            </a:ext>
          </a:extLst>
        </p:spPr>
      </p:pic>
      <p:sp>
        <p:nvSpPr>
          <p:cNvPr id="7" name="Tytuł 1"/>
          <p:cNvSpPr>
            <a:spLocks noGrp="1"/>
          </p:cNvSpPr>
          <p:nvPr>
            <p:ph type="title"/>
          </p:nvPr>
        </p:nvSpPr>
        <p:spPr>
          <a:xfrm>
            <a:off x="1187624" y="619674"/>
            <a:ext cx="3826768" cy="1642194"/>
          </a:xfrm>
        </p:spPr>
        <p:txBody>
          <a:bodyPr/>
          <a:lstStyle/>
          <a:p>
            <a:pPr algn="l"/>
            <a:r>
              <a:rPr lang="pl-PL" dirty="0" smtClean="0">
                <a:solidFill>
                  <a:srgbClr val="FFFF00"/>
                </a:solidFill>
                <a:effectLst/>
                <a:latin typeface="Calibri" pitchFamily="34" charset="0"/>
                <a:cs typeface="Calibri" pitchFamily="34" charset="0"/>
              </a:rPr>
              <a:t>Dlaczego</a:t>
            </a:r>
            <a:br>
              <a:rPr lang="pl-PL" dirty="0" smtClean="0">
                <a:solidFill>
                  <a:srgbClr val="FFFF00"/>
                </a:solidFill>
                <a:effectLst/>
                <a:latin typeface="Calibri" pitchFamily="34" charset="0"/>
                <a:cs typeface="Calibri" pitchFamily="34" charset="0"/>
              </a:rPr>
            </a:br>
            <a:r>
              <a:rPr lang="pl-PL" dirty="0" smtClean="0">
                <a:solidFill>
                  <a:srgbClr val="FFFF00"/>
                </a:solidFill>
                <a:effectLst/>
                <a:latin typeface="Calibri" pitchFamily="34" charset="0"/>
                <a:cs typeface="Calibri" pitchFamily="34" charset="0"/>
              </a:rPr>
              <a:t>Różaniec?</a:t>
            </a:r>
            <a:endParaRPr lang="pl-PL" dirty="0">
              <a:solidFill>
                <a:srgbClr val="FFFF00"/>
              </a:solidFill>
              <a:effectLst/>
              <a:latin typeface="Calibri" pitchFamily="34" charset="0"/>
              <a:cs typeface="Calibri" pitchFamily="34" charset="0"/>
            </a:endParaRPr>
          </a:p>
        </p:txBody>
      </p:sp>
    </p:spTree>
    <p:extLst>
      <p:ext uri="{BB962C8B-B14F-4D97-AF65-F5344CB8AC3E}">
        <p14:creationId xmlns:p14="http://schemas.microsoft.com/office/powerpoint/2010/main" val="3448999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323528" y="612845"/>
            <a:ext cx="8352928" cy="5539978"/>
          </a:xfrm>
          <a:prstGeom prst="rect">
            <a:avLst/>
          </a:prstGeom>
        </p:spPr>
        <p:txBody>
          <a:bodyPr wrap="square">
            <a:spAutoFit/>
          </a:bodyPr>
          <a:lstStyle/>
          <a:p>
            <a:pPr algn="just"/>
            <a:r>
              <a:rPr lang="pl-PL" sz="2400" b="1" dirty="0" smtClean="0">
                <a:solidFill>
                  <a:srgbClr val="FFFF00"/>
                </a:solidFill>
                <a:latin typeface="Calibri" panose="020F0502020204030204" pitchFamily="34" charset="0"/>
              </a:rPr>
              <a:t>Dlaczego codzienny różaniec?</a:t>
            </a:r>
          </a:p>
          <a:p>
            <a:pPr algn="just"/>
            <a:endParaRPr lang="pl-PL" sz="2400" dirty="0" smtClean="0">
              <a:latin typeface="Calibri" panose="020F0502020204030204" pitchFamily="34" charset="0"/>
            </a:endParaRPr>
          </a:p>
          <a:p>
            <a:pPr algn="just"/>
            <a:r>
              <a:rPr lang="pl-PL" sz="2400" dirty="0" smtClean="0">
                <a:latin typeface="Calibri" panose="020F0502020204030204" pitchFamily="34" charset="0"/>
              </a:rPr>
              <a:t>Skoro </a:t>
            </a:r>
            <a:r>
              <a:rPr lang="pl-PL" sz="2400" dirty="0">
                <a:latin typeface="Calibri" panose="020F0502020204030204" pitchFamily="34" charset="0"/>
              </a:rPr>
              <a:t>wszyscy potrzebujemy modlitwy, Bóg chce tego, abyśmy odmawiali - jako pewien stały wymiar dzienny - tę modlitwę, która jest zawsze w naszym bezpośrednim zasięgu: różaniec, który można odmawiać zarówno we wspólnocie, jak i prywatnie, tak w kościele przed Najświętszym Sakramentem, jak też w domu, w rodzinie lub zupełnie samotnie, zarówno w drodze, jak i podczas spokojnego przebywania na polu. Matka rodziny może go odmawiać, kiedy kołysze swoje maleństwo lub porządkuje mieszkanie. Każdy dzień ma dwadzieścia cztery godziny... jakże to niewiele, jeżeli poświęcimy jeden tylko kwadrans życiu duchowemu, naszemu wewnętrznemu i zażyłemu spotkaniu z Bogiem!” </a:t>
            </a:r>
            <a:r>
              <a:rPr lang="pl-PL" dirty="0"/>
              <a:t>(S. Łucja, </a:t>
            </a:r>
            <a:r>
              <a:rPr lang="pl-PL" i="1" dirty="0"/>
              <a:t>Wezwanie do codziennego odmawiania różańca,</a:t>
            </a:r>
            <a:r>
              <a:rPr lang="pl-PL" dirty="0"/>
              <a:t> w: </a:t>
            </a:r>
            <a:r>
              <a:rPr lang="pl-PL" i="1" dirty="0"/>
              <a:t>Apele Orędzia Fatimskiego</a:t>
            </a:r>
            <a:r>
              <a:rPr lang="pl-PL" dirty="0"/>
              <a:t>).</a:t>
            </a:r>
          </a:p>
        </p:txBody>
      </p:sp>
    </p:spTree>
    <p:extLst>
      <p:ext uri="{BB962C8B-B14F-4D97-AF65-F5344CB8AC3E}">
        <p14:creationId xmlns:p14="http://schemas.microsoft.com/office/powerpoint/2010/main" val="2628146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371578" y="332656"/>
            <a:ext cx="8352928" cy="6186309"/>
          </a:xfrm>
          <a:prstGeom prst="rect">
            <a:avLst/>
          </a:prstGeom>
        </p:spPr>
        <p:txBody>
          <a:bodyPr wrap="square">
            <a:spAutoFit/>
          </a:bodyPr>
          <a:lstStyle/>
          <a:p>
            <a:pPr algn="just"/>
            <a:r>
              <a:rPr lang="pl-PL" sz="2200" b="1" dirty="0">
                <a:solidFill>
                  <a:srgbClr val="FFFF00"/>
                </a:solidFill>
                <a:latin typeface="Calibri" panose="020F0502020204030204" pitchFamily="34" charset="0"/>
              </a:rPr>
              <a:t>Czy codzienny różaniec rzeczywiście jest czymś niemożliwym? </a:t>
            </a:r>
            <a:endParaRPr lang="pl-PL" sz="2200" b="1" dirty="0" smtClean="0">
              <a:solidFill>
                <a:srgbClr val="FFFF00"/>
              </a:solidFill>
              <a:latin typeface="Calibri" panose="020F0502020204030204" pitchFamily="34" charset="0"/>
            </a:endParaRPr>
          </a:p>
          <a:p>
            <a:pPr algn="just"/>
            <a:r>
              <a:rPr lang="pl-PL" sz="2200" dirty="0" smtClean="0">
                <a:latin typeface="Calibri" panose="020F0502020204030204" pitchFamily="34" charset="0"/>
              </a:rPr>
              <a:t>Fatimska </a:t>
            </a:r>
            <a:r>
              <a:rPr lang="pl-PL" sz="2200" dirty="0">
                <a:latin typeface="Calibri" panose="020F0502020204030204" pitchFamily="34" charset="0"/>
              </a:rPr>
              <a:t>Wizjonerka uświadamia nam, że codziennie to nie znaczy przy tym, iż ma to być tylko w kościele. Tak jak nasze życie, codzienne zajęcia, obowiązki toczą się w różnym czasie i miejscach, tak podobnie i nasza modlitwa może być tam obecna. To zależy już tylko od każdego z nas. Jeśli tak, to czy rzeczywiście kilka minut na codzienną modlitwę jest czymś niemożliwym? Różaniec nie wymaga od nas obecności każdego dnia w świątyni, co jednak jest koniecznie, jeśli chcemy uczestniczyć we Mszy św. </a:t>
            </a:r>
            <a:endParaRPr lang="pl-PL" sz="2200" dirty="0" smtClean="0">
              <a:latin typeface="Calibri" panose="020F0502020204030204" pitchFamily="34" charset="0"/>
            </a:endParaRPr>
          </a:p>
          <a:p>
            <a:pPr algn="just"/>
            <a:endParaRPr lang="pl-PL" sz="2200" dirty="0" smtClean="0">
              <a:latin typeface="Calibri" panose="020F0502020204030204" pitchFamily="34" charset="0"/>
            </a:endParaRPr>
          </a:p>
          <a:p>
            <a:pPr algn="just"/>
            <a:r>
              <a:rPr lang="pl-PL" sz="2200" b="1" dirty="0" smtClean="0">
                <a:solidFill>
                  <a:srgbClr val="FFFF00"/>
                </a:solidFill>
                <a:latin typeface="Calibri" panose="020F0502020204030204" pitchFamily="34" charset="0"/>
              </a:rPr>
              <a:t>Jak </a:t>
            </a:r>
            <a:r>
              <a:rPr lang="pl-PL" sz="2200" b="1" dirty="0">
                <a:solidFill>
                  <a:srgbClr val="FFFF00"/>
                </a:solidFill>
                <a:latin typeface="Calibri" panose="020F0502020204030204" pitchFamily="34" charset="0"/>
              </a:rPr>
              <a:t>zatem należy postrzegać różaniec w odniesieniu do Eucharystii? </a:t>
            </a:r>
            <a:endParaRPr lang="pl-PL" sz="2200" b="1" dirty="0" smtClean="0">
              <a:solidFill>
                <a:srgbClr val="FFFF00"/>
              </a:solidFill>
              <a:latin typeface="Calibri" panose="020F0502020204030204" pitchFamily="34" charset="0"/>
            </a:endParaRPr>
          </a:p>
          <a:p>
            <a:pPr algn="just"/>
            <a:r>
              <a:rPr lang="pl-PL" sz="2200" dirty="0" smtClean="0">
                <a:latin typeface="Calibri" panose="020F0502020204030204" pitchFamily="34" charset="0"/>
              </a:rPr>
              <a:t>„</a:t>
            </a:r>
            <a:r>
              <a:rPr lang="pl-PL" sz="2200" dirty="0">
                <a:latin typeface="Calibri" panose="020F0502020204030204" pitchFamily="34" charset="0"/>
              </a:rPr>
              <a:t>Z drugiej strony sądzę, że po liturgicznej modlitwie ofiary Mszy świętej odmawianie różańca, ze względu na pochodzenie i wzniosłość modlitw, z jakich on się składa, oraz tajemnic Odkupienia, które przypominamy i rozważamy w każdej dziesiątce, jest modlitwą najbardziej miłą Bogu spośród wszystkich, jakie możemy zanosić do Niego, a tym samym bardzo owocną dla naszych dusz. Gdyby tak nie było, Nasza Pani nie zalecałaby go tak mocno.</a:t>
            </a:r>
          </a:p>
        </p:txBody>
      </p:sp>
    </p:spTree>
    <p:extLst>
      <p:ext uri="{BB962C8B-B14F-4D97-AF65-F5344CB8AC3E}">
        <p14:creationId xmlns:p14="http://schemas.microsoft.com/office/powerpoint/2010/main" val="763933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395536" y="404664"/>
            <a:ext cx="8424936" cy="5509200"/>
          </a:xfrm>
          <a:prstGeom prst="rect">
            <a:avLst/>
          </a:prstGeom>
        </p:spPr>
        <p:txBody>
          <a:bodyPr wrap="square">
            <a:spAutoFit/>
          </a:bodyPr>
          <a:lstStyle/>
          <a:p>
            <a:pPr algn="just"/>
            <a:r>
              <a:rPr lang="pl-PL" sz="2200" b="1" dirty="0">
                <a:solidFill>
                  <a:srgbClr val="FFFF00"/>
                </a:solidFill>
                <a:latin typeface="Calibri" panose="020F0502020204030204" pitchFamily="34" charset="0"/>
              </a:rPr>
              <a:t>Należy ponadto zaznaczyć, iż Fatimska Pani zapytana: kim jest, odpowiedziała: Matką Boża Różańcową i jak wiemy prosiła o codzienny różaniec. Prośba ta, jak się okazuje  jest </a:t>
            </a:r>
            <a:r>
              <a:rPr lang="pl-PL" sz="2200" b="1" dirty="0" smtClean="0">
                <a:solidFill>
                  <a:srgbClr val="FFFF00"/>
                </a:solidFill>
                <a:latin typeface="Calibri" panose="020F0502020204030204" pitchFamily="34" charset="0"/>
              </a:rPr>
              <a:t>bardzo istotna.</a:t>
            </a:r>
          </a:p>
          <a:p>
            <a:pPr algn="just"/>
            <a:endParaRPr lang="pl-PL" sz="2200" dirty="0" smtClean="0">
              <a:latin typeface="Calibri" panose="020F0502020204030204" pitchFamily="34" charset="0"/>
            </a:endParaRPr>
          </a:p>
          <a:p>
            <a:pPr algn="just"/>
            <a:r>
              <a:rPr lang="pl-PL" sz="2200" dirty="0" smtClean="0">
                <a:latin typeface="Calibri" panose="020F0502020204030204" pitchFamily="34" charset="0"/>
              </a:rPr>
              <a:t>Znalazła </a:t>
            </a:r>
            <a:r>
              <a:rPr lang="pl-PL" sz="2200" dirty="0">
                <a:latin typeface="Calibri" panose="020F0502020204030204" pitchFamily="34" charset="0"/>
              </a:rPr>
              <a:t>ona bowiem podobne odzwierciedlenie w liście skierowanym przez s. Łucję do Papieża, tym razem do Jana Pawła II. Prośba ta była dość szczególna. Wspomniał o niej kard. </a:t>
            </a:r>
            <a:r>
              <a:rPr lang="pl-PL" sz="2200" dirty="0" err="1">
                <a:latin typeface="Calibri" panose="020F0502020204030204" pitchFamily="34" charset="0"/>
              </a:rPr>
              <a:t>Tarcisio</a:t>
            </a:r>
            <a:r>
              <a:rPr lang="pl-PL" sz="2200" dirty="0">
                <a:latin typeface="Calibri" panose="020F0502020204030204" pitchFamily="34" charset="0"/>
              </a:rPr>
              <a:t> </a:t>
            </a:r>
            <a:r>
              <a:rPr lang="pl-PL" sz="2200" dirty="0" err="1">
                <a:latin typeface="Calibri" panose="020F0502020204030204" pitchFamily="34" charset="0"/>
              </a:rPr>
              <a:t>Bertone</a:t>
            </a:r>
            <a:r>
              <a:rPr lang="pl-PL" sz="2200" dirty="0">
                <a:latin typeface="Calibri" panose="020F0502020204030204" pitchFamily="34" charset="0"/>
              </a:rPr>
              <a:t> w wywiadzie z Giuseppe de </a:t>
            </a:r>
            <a:r>
              <a:rPr lang="pl-PL" sz="2200" dirty="0" err="1">
                <a:latin typeface="Calibri" panose="020F0502020204030204" pitchFamily="34" charset="0"/>
              </a:rPr>
              <a:t>Carli</a:t>
            </a:r>
            <a:r>
              <a:rPr lang="pl-PL" sz="2200" dirty="0">
                <a:latin typeface="Calibri" panose="020F0502020204030204" pitchFamily="34" charset="0"/>
              </a:rPr>
              <a:t>, który ukazał się w formie książki „Ostania Wizjonerka z Fatimy” w 2001 roku. Wspomina kard. </a:t>
            </a:r>
            <a:r>
              <a:rPr lang="pl-PL" sz="2200" dirty="0" err="1">
                <a:latin typeface="Calibri" panose="020F0502020204030204" pitchFamily="34" charset="0"/>
              </a:rPr>
              <a:t>Bertone</a:t>
            </a:r>
            <a:r>
              <a:rPr lang="pl-PL" sz="2200" dirty="0">
                <a:latin typeface="Calibri" panose="020F0502020204030204" pitchFamily="34" charset="0"/>
              </a:rPr>
              <a:t>: „Mogę panu zdradzić, że w ostatnim, długim liście do Jana Pawła II siostra Łucja prosiła o trzy rzeczy.</a:t>
            </a:r>
            <a:r>
              <a:rPr lang="pl-PL" sz="2200" b="1" dirty="0">
                <a:latin typeface="Calibri" panose="020F0502020204030204" pitchFamily="34" charset="0"/>
              </a:rPr>
              <a:t> […] </a:t>
            </a:r>
            <a:r>
              <a:rPr lang="pl-PL" sz="2200" dirty="0">
                <a:latin typeface="Calibri" panose="020F0502020204030204" pitchFamily="34" charset="0"/>
              </a:rPr>
              <a:t>Prosiła, by uznać różaniec za modlitwę liturgiczną. Odmawiając różaniec, siostra Łucja rozpromieniała się. Dzięki połączeniu telewizyjnemu z placem św. Piotra w czasie Jubileuszu Biskupów, 8 października, mogła odmawiać różaniec wspólnie z Janem Pawłem II, a jak pamiętamy, na podwyższeniu przed bazyliką watykańską ustawiono wówczas figurę Matki Bożej Fatimskiej”. </a:t>
            </a:r>
          </a:p>
        </p:txBody>
      </p:sp>
    </p:spTree>
    <p:extLst>
      <p:ext uri="{BB962C8B-B14F-4D97-AF65-F5344CB8AC3E}">
        <p14:creationId xmlns:p14="http://schemas.microsoft.com/office/powerpoint/2010/main" val="2284965915"/>
      </p:ext>
    </p:extLst>
  </p:cSld>
  <p:clrMapOvr>
    <a:masterClrMapping/>
  </p:clrMapOvr>
</p:sld>
</file>

<file path=ppt/theme/theme1.xml><?xml version="1.0" encoding="utf-8"?>
<a:theme xmlns:a="http://schemas.openxmlformats.org/drawingml/2006/main" name="Strumień">
  <a:themeElements>
    <a:clrScheme name="Strumień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umień">
      <a:majorFont>
        <a:latin typeface="Garamond"/>
        <a:ea typeface=""/>
        <a:cs typeface="Arial"/>
      </a:majorFont>
      <a:minorFont>
        <a:latin typeface="Garamond"/>
        <a:ea typeface=""/>
        <a:cs typeface="Arial"/>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mień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umień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umień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umień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umień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umień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umień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umień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umień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3713</TotalTime>
  <Words>1418</Words>
  <Application>Microsoft Office PowerPoint</Application>
  <PresentationFormat>Pokaz na ekranie (4:3)</PresentationFormat>
  <Paragraphs>86</Paragraphs>
  <Slides>15</Slides>
  <Notes>0</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Strumień</vt:lpstr>
      <vt:lpstr>Prezentacja programu PowerPoint</vt:lpstr>
      <vt:lpstr>Myśli św. Maksymilian Maria Kolbe</vt:lpstr>
      <vt:lpstr>Myśli św. Maksymilian Maria Kolbe</vt:lpstr>
      <vt:lpstr>Myśli św. Maksymilian Maria Kolbe</vt:lpstr>
      <vt:lpstr>Różaniec!</vt:lpstr>
      <vt:lpstr>Dlaczego Różaniec?</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  PAMIETAMY  NASZE  ŚLUBOWANIA?</dc:title>
  <dc:creator>Krzysztof</dc:creator>
  <cp:lastModifiedBy>uzytkownik</cp:lastModifiedBy>
  <cp:revision>254</cp:revision>
  <dcterms:created xsi:type="dcterms:W3CDTF">2010-07-26T09:49:24Z</dcterms:created>
  <dcterms:modified xsi:type="dcterms:W3CDTF">2014-10-26T11:04:32Z</dcterms:modified>
</cp:coreProperties>
</file>