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6"/>
  </p:notesMasterIdLst>
  <p:sldIdLst>
    <p:sldId id="462" r:id="rId2"/>
    <p:sldId id="332" r:id="rId3"/>
    <p:sldId id="421" r:id="rId4"/>
    <p:sldId id="278" r:id="rId5"/>
    <p:sldId id="443" r:id="rId6"/>
    <p:sldId id="444" r:id="rId7"/>
    <p:sldId id="445" r:id="rId8"/>
    <p:sldId id="446" r:id="rId9"/>
    <p:sldId id="432" r:id="rId10"/>
    <p:sldId id="435" r:id="rId11"/>
    <p:sldId id="433" r:id="rId12"/>
    <p:sldId id="422" r:id="rId13"/>
    <p:sldId id="279" r:id="rId14"/>
    <p:sldId id="434" r:id="rId1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Microsoft PhagsPa" pitchFamily="34" charset="0"/>
        <a:ea typeface="+mn-ea"/>
        <a:cs typeface="Arial" charset="0"/>
      </a:defRPr>
    </a:lvl1pPr>
    <a:lvl2pPr marL="457200" algn="l" rtl="0" fontAlgn="base">
      <a:spcBef>
        <a:spcPct val="0"/>
      </a:spcBef>
      <a:spcAft>
        <a:spcPct val="0"/>
      </a:spcAft>
      <a:defRPr kern="1200">
        <a:solidFill>
          <a:schemeClr val="tx1"/>
        </a:solidFill>
        <a:latin typeface="Microsoft PhagsPa" pitchFamily="34" charset="0"/>
        <a:ea typeface="+mn-ea"/>
        <a:cs typeface="Arial" charset="0"/>
      </a:defRPr>
    </a:lvl2pPr>
    <a:lvl3pPr marL="914400" algn="l" rtl="0" fontAlgn="base">
      <a:spcBef>
        <a:spcPct val="0"/>
      </a:spcBef>
      <a:spcAft>
        <a:spcPct val="0"/>
      </a:spcAft>
      <a:defRPr kern="1200">
        <a:solidFill>
          <a:schemeClr val="tx1"/>
        </a:solidFill>
        <a:latin typeface="Microsoft PhagsPa" pitchFamily="34" charset="0"/>
        <a:ea typeface="+mn-ea"/>
        <a:cs typeface="Arial" charset="0"/>
      </a:defRPr>
    </a:lvl3pPr>
    <a:lvl4pPr marL="1371600" algn="l" rtl="0" fontAlgn="base">
      <a:spcBef>
        <a:spcPct val="0"/>
      </a:spcBef>
      <a:spcAft>
        <a:spcPct val="0"/>
      </a:spcAft>
      <a:defRPr kern="1200">
        <a:solidFill>
          <a:schemeClr val="tx1"/>
        </a:solidFill>
        <a:latin typeface="Microsoft PhagsPa" pitchFamily="34" charset="0"/>
        <a:ea typeface="+mn-ea"/>
        <a:cs typeface="Arial" charset="0"/>
      </a:defRPr>
    </a:lvl4pPr>
    <a:lvl5pPr marL="1828800" algn="l" rtl="0" fontAlgn="base">
      <a:spcBef>
        <a:spcPct val="0"/>
      </a:spcBef>
      <a:spcAft>
        <a:spcPct val="0"/>
      </a:spcAft>
      <a:defRPr kern="1200">
        <a:solidFill>
          <a:schemeClr val="tx1"/>
        </a:solidFill>
        <a:latin typeface="Microsoft PhagsPa" pitchFamily="34" charset="0"/>
        <a:ea typeface="+mn-ea"/>
        <a:cs typeface="Arial" charset="0"/>
      </a:defRPr>
    </a:lvl5pPr>
    <a:lvl6pPr marL="2286000" algn="l" defTabSz="914400" rtl="0" eaLnBrk="1" latinLnBrk="0" hangingPunct="1">
      <a:defRPr kern="1200">
        <a:solidFill>
          <a:schemeClr val="tx1"/>
        </a:solidFill>
        <a:latin typeface="Microsoft PhagsPa" pitchFamily="34" charset="0"/>
        <a:ea typeface="+mn-ea"/>
        <a:cs typeface="Arial" charset="0"/>
      </a:defRPr>
    </a:lvl6pPr>
    <a:lvl7pPr marL="2743200" algn="l" defTabSz="914400" rtl="0" eaLnBrk="1" latinLnBrk="0" hangingPunct="1">
      <a:defRPr kern="1200">
        <a:solidFill>
          <a:schemeClr val="tx1"/>
        </a:solidFill>
        <a:latin typeface="Microsoft PhagsPa" pitchFamily="34" charset="0"/>
        <a:ea typeface="+mn-ea"/>
        <a:cs typeface="Arial" charset="0"/>
      </a:defRPr>
    </a:lvl7pPr>
    <a:lvl8pPr marL="3200400" algn="l" defTabSz="914400" rtl="0" eaLnBrk="1" latinLnBrk="0" hangingPunct="1">
      <a:defRPr kern="1200">
        <a:solidFill>
          <a:schemeClr val="tx1"/>
        </a:solidFill>
        <a:latin typeface="Microsoft PhagsPa" pitchFamily="34" charset="0"/>
        <a:ea typeface="+mn-ea"/>
        <a:cs typeface="Arial" charset="0"/>
      </a:defRPr>
    </a:lvl8pPr>
    <a:lvl9pPr marL="3657600" algn="l" defTabSz="914400" rtl="0" eaLnBrk="1" latinLnBrk="0" hangingPunct="1">
      <a:defRPr kern="1200">
        <a:solidFill>
          <a:schemeClr val="tx1"/>
        </a:solidFill>
        <a:latin typeface="Microsoft PhagsP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51" autoAdjust="0"/>
    <p:restoredTop sz="94595" autoAdjust="0"/>
  </p:normalViewPr>
  <p:slideViewPr>
    <p:cSldViewPr>
      <p:cViewPr>
        <p:scale>
          <a:sx n="66" d="100"/>
          <a:sy n="66" d="100"/>
        </p:scale>
        <p:origin x="-2214" y="-708"/>
      </p:cViewPr>
      <p:guideLst>
        <p:guide orient="horz" pos="2160"/>
        <p:guide pos="2880"/>
      </p:guideLst>
    </p:cSldViewPr>
  </p:slideViewPr>
  <p:outlineViewPr>
    <p:cViewPr>
      <p:scale>
        <a:sx n="33" d="100"/>
        <a:sy n="33" d="100"/>
      </p:scale>
      <p:origin x="0" y="102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pitchFamily="18"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pitchFamily="18" charset="0"/>
              </a:defRPr>
            </a:lvl1pPr>
          </a:lstStyle>
          <a:p>
            <a:pPr>
              <a:defRPr/>
            </a:pPr>
            <a:fld id="{B3DEE132-1529-448F-8AEF-A4A563A6BD59}" type="datetimeFigureOut">
              <a:rPr lang="pl-PL"/>
              <a:pPr>
                <a:defRPr/>
              </a:pPr>
              <a:t>2014-10-26</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pitchFamily="18"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pitchFamily="18" charset="0"/>
              </a:defRPr>
            </a:lvl1pPr>
          </a:lstStyle>
          <a:p>
            <a:pPr>
              <a:defRPr/>
            </a:pPr>
            <a:fld id="{337E172B-3B6F-40D0-9574-8603315D7FE8}" type="slidenum">
              <a:rPr lang="pl-PL"/>
              <a:pPr>
                <a:defRPr/>
              </a:pPr>
              <a:t>‹#›</a:t>
            </a:fld>
            <a:endParaRPr lang="pl-PL" dirty="0"/>
          </a:p>
        </p:txBody>
      </p:sp>
    </p:spTree>
    <p:extLst>
      <p:ext uri="{BB962C8B-B14F-4D97-AF65-F5344CB8AC3E}">
        <p14:creationId xmlns:p14="http://schemas.microsoft.com/office/powerpoint/2010/main" val="348552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r>
              <a:rPr lang="pl-PL"/>
              <a:t>Kliknij, aby edytować styl wzorca tytułu</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pl-PL"/>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pl-PL"/>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56F4BE7-EF17-4953-A708-7C7A6CCA57D8}" type="slidenum">
              <a:rPr lang="pl-PL"/>
              <a:pPr>
                <a:defRPr/>
              </a:pPr>
              <a:t>‹#›</a:t>
            </a:fld>
            <a:endParaRPr lang="pl-PL" dirty="0"/>
          </a:p>
        </p:txBody>
      </p:sp>
    </p:spTree>
    <p:extLst>
      <p:ext uri="{BB962C8B-B14F-4D97-AF65-F5344CB8AC3E}">
        <p14:creationId xmlns:p14="http://schemas.microsoft.com/office/powerpoint/2010/main" val="163816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395B0A9-0EE8-48E0-9065-61D3EFEBC4B0}"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73372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A4B54BF-7B22-4965-8D90-560DBBA8C092}"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07966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
          <p:cNvSpPr>
            <a:spLocks noGrp="1" noChangeArrowheads="1"/>
          </p:cNvSpPr>
          <p:nvPr>
            <p:ph type="dt" sz="half" idx="10"/>
          </p:nvPr>
        </p:nvSpPr>
        <p:spPr>
          <a:ln/>
        </p:spPr>
        <p:txBody>
          <a:bodyPr/>
          <a:lstStyle>
            <a:lvl1pPr>
              <a:defRPr/>
            </a:lvl1pPr>
          </a:lstStyle>
          <a:p>
            <a:pPr>
              <a:defRPr/>
            </a:pPr>
            <a:endParaRPr lang="pl-PL"/>
          </a:p>
        </p:txBody>
      </p:sp>
      <p:sp>
        <p:nvSpPr>
          <p:cNvPr id="7" name="Rectangle 3"/>
          <p:cNvSpPr>
            <a:spLocks noGrp="1" noChangeArrowheads="1"/>
          </p:cNvSpPr>
          <p:nvPr>
            <p:ph type="sldNum" sz="quarter" idx="11"/>
          </p:nvPr>
        </p:nvSpPr>
        <p:spPr>
          <a:ln/>
        </p:spPr>
        <p:txBody>
          <a:bodyPr/>
          <a:lstStyle>
            <a:lvl1pPr>
              <a:defRPr/>
            </a:lvl1pPr>
          </a:lstStyle>
          <a:p>
            <a:pPr>
              <a:defRPr/>
            </a:pPr>
            <a:fld id="{375195E9-2ABE-4C80-A9F5-A5C69D43C76B}" type="slidenum">
              <a:rPr lang="pl-PL"/>
              <a:pPr>
                <a:defRPr/>
              </a:pPr>
              <a:t>‹#›</a:t>
            </a:fld>
            <a:endParaRPr lang="pl-PL"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86809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91FFDFBD-257D-4B57-A7CA-21E0AC51F081}"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33266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754A81C7-012E-443B-BCCE-67A0DEFA926F}"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4439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CEF00C69-5BA1-4554-9CFB-D0D9371FC58A}"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47679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B8A756D8-9A63-4B64-8ED8-D107AC93A63B}"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385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40777A55-BEBD-4FFA-B248-603DBB9A9A82}"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229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
          <p:cNvSpPr>
            <a:spLocks noGrp="1" noChangeArrowheads="1"/>
          </p:cNvSpPr>
          <p:nvPr>
            <p:ph type="dt" sz="half" idx="10"/>
          </p:nvPr>
        </p:nvSpPr>
        <p:spPr>
          <a:ln/>
        </p:spPr>
        <p:txBody>
          <a:bodyPr/>
          <a:lstStyle>
            <a:lvl1pPr>
              <a:defRPr/>
            </a:lvl1pPr>
          </a:lstStyle>
          <a:p>
            <a:pPr>
              <a:defRPr/>
            </a:pPr>
            <a:endParaRPr lang="pl-PL"/>
          </a:p>
        </p:txBody>
      </p:sp>
      <p:sp>
        <p:nvSpPr>
          <p:cNvPr id="8" name="Rectangle 3"/>
          <p:cNvSpPr>
            <a:spLocks noGrp="1" noChangeArrowheads="1"/>
          </p:cNvSpPr>
          <p:nvPr>
            <p:ph type="sldNum" sz="quarter" idx="11"/>
          </p:nvPr>
        </p:nvSpPr>
        <p:spPr>
          <a:ln/>
        </p:spPr>
        <p:txBody>
          <a:bodyPr/>
          <a:lstStyle>
            <a:lvl1pPr>
              <a:defRPr/>
            </a:lvl1pPr>
          </a:lstStyle>
          <a:p>
            <a:pPr>
              <a:defRPr/>
            </a:pPr>
            <a:fld id="{0136E73C-B61F-448E-94BA-A06C4F84FFEB}" type="slidenum">
              <a:rPr lang="pl-PL"/>
              <a:pPr>
                <a:defRPr/>
              </a:pPr>
              <a:t>‹#›</a:t>
            </a:fld>
            <a:endParaRPr lang="pl-PL"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58135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
          <p:cNvSpPr>
            <a:spLocks noGrp="1" noChangeArrowheads="1"/>
          </p:cNvSpPr>
          <p:nvPr>
            <p:ph type="dt" sz="half" idx="10"/>
          </p:nvPr>
        </p:nvSpPr>
        <p:spPr>
          <a:ln/>
        </p:spPr>
        <p:txBody>
          <a:bodyPr/>
          <a:lstStyle>
            <a:lvl1pPr>
              <a:defRPr/>
            </a:lvl1pPr>
          </a:lstStyle>
          <a:p>
            <a:pPr>
              <a:defRPr/>
            </a:pPr>
            <a:endParaRPr lang="pl-PL"/>
          </a:p>
        </p:txBody>
      </p:sp>
      <p:sp>
        <p:nvSpPr>
          <p:cNvPr id="4" name="Rectangle 3"/>
          <p:cNvSpPr>
            <a:spLocks noGrp="1" noChangeArrowheads="1"/>
          </p:cNvSpPr>
          <p:nvPr>
            <p:ph type="sldNum" sz="quarter" idx="11"/>
          </p:nvPr>
        </p:nvSpPr>
        <p:spPr>
          <a:ln/>
        </p:spPr>
        <p:txBody>
          <a:bodyPr/>
          <a:lstStyle>
            <a:lvl1pPr>
              <a:defRPr/>
            </a:lvl1pPr>
          </a:lstStyle>
          <a:p>
            <a:pPr>
              <a:defRPr/>
            </a:pPr>
            <a:fld id="{C98E8FF8-CD89-4065-AB2D-5D023ECD59DA}" type="slidenum">
              <a:rPr lang="pl-PL"/>
              <a:pPr>
                <a:defRPr/>
              </a:pPr>
              <a:t>‹#›</a:t>
            </a:fld>
            <a:endParaRPr lang="pl-PL"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02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l-PL"/>
          </a:p>
        </p:txBody>
      </p:sp>
      <p:sp>
        <p:nvSpPr>
          <p:cNvPr id="3" name="Rectangle 3"/>
          <p:cNvSpPr>
            <a:spLocks noGrp="1" noChangeArrowheads="1"/>
          </p:cNvSpPr>
          <p:nvPr>
            <p:ph type="sldNum" sz="quarter" idx="11"/>
          </p:nvPr>
        </p:nvSpPr>
        <p:spPr>
          <a:ln/>
        </p:spPr>
        <p:txBody>
          <a:bodyPr/>
          <a:lstStyle>
            <a:lvl1pPr>
              <a:defRPr/>
            </a:lvl1pPr>
          </a:lstStyle>
          <a:p>
            <a:pPr>
              <a:defRPr/>
            </a:pPr>
            <a:fld id="{24559514-289D-4DE2-8848-8FA32E37D86C}" type="slidenum">
              <a:rPr lang="pl-PL"/>
              <a:pPr>
                <a:defRPr/>
              </a:pPr>
              <a:t>‹#›</a:t>
            </a:fld>
            <a:endParaRPr lang="pl-PL"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0377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EC1A501B-F1EA-41BD-8CC6-21FE61B1FFC9}"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8290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C169252F-6C19-42D7-9765-2940068DAE43}"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763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CEEF8FA-3952-4BD2-B1E3-FBD858F62D6A}" type="slidenum">
              <a:rPr lang="pl-PL"/>
              <a:pPr>
                <a:defRPr/>
              </a:pPr>
              <a:t>‹#›</a:t>
            </a:fld>
            <a:endParaRPr lang="pl-PL"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33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33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33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pl-PL"/>
          </a:p>
        </p:txBody>
      </p:sp>
      <p:sp>
        <p:nvSpPr>
          <p:cNvPr id="33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dk2" tx1="lt1" bg2="dk1" tx2="lt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946587" y="1196752"/>
            <a:ext cx="3657861" cy="4524315"/>
          </a:xfrm>
          <a:prstGeom prst="rect">
            <a:avLst/>
          </a:prstGeom>
        </p:spPr>
        <p:txBody>
          <a:bodyPr wrap="none">
            <a:spAutoFit/>
          </a:bodyPr>
          <a:lstStyle/>
          <a:p>
            <a:r>
              <a:rPr lang="pl-PL" sz="4800" b="1" dirty="0" smtClean="0">
                <a:solidFill>
                  <a:srgbClr val="FFFF00"/>
                </a:solidFill>
                <a:latin typeface="Calibri" pitchFamily="34" charset="0"/>
                <a:cs typeface="Calibri" pitchFamily="34" charset="0"/>
              </a:rPr>
              <a:t>AKTUALNOŚĆ</a:t>
            </a:r>
          </a:p>
          <a:p>
            <a:r>
              <a:rPr lang="pl-PL" sz="4800" b="1" dirty="0" smtClean="0">
                <a:solidFill>
                  <a:srgbClr val="FFFF00"/>
                </a:solidFill>
                <a:latin typeface="Calibri" pitchFamily="34" charset="0"/>
                <a:cs typeface="Calibri" pitchFamily="34" charset="0"/>
              </a:rPr>
              <a:t>FATIMY</a:t>
            </a:r>
          </a:p>
          <a:p>
            <a:endParaRPr lang="pl-PL" sz="4800" b="1" dirty="0" smtClean="0">
              <a:solidFill>
                <a:srgbClr val="FFFF00"/>
              </a:solidFill>
              <a:latin typeface="Calibri" pitchFamily="34" charset="0"/>
              <a:cs typeface="Calibri" pitchFamily="34" charset="0"/>
            </a:endParaRPr>
          </a:p>
          <a:p>
            <a:r>
              <a:rPr lang="pl-PL" sz="4800" b="1" dirty="0" smtClean="0">
                <a:solidFill>
                  <a:srgbClr val="FFFF00"/>
                </a:solidFill>
                <a:latin typeface="Calibri" pitchFamily="34" charset="0"/>
              </a:rPr>
              <a:t>Wezwanie</a:t>
            </a:r>
          </a:p>
          <a:p>
            <a:r>
              <a:rPr lang="pl-PL" sz="4800" b="1" dirty="0" smtClean="0">
                <a:solidFill>
                  <a:srgbClr val="FFFF00"/>
                </a:solidFill>
                <a:latin typeface="Calibri" pitchFamily="34" charset="0"/>
              </a:rPr>
              <a:t>do pokuty</a:t>
            </a:r>
          </a:p>
          <a:p>
            <a:r>
              <a:rPr lang="pl-PL" sz="4800" b="1" dirty="0" smtClean="0">
                <a:solidFill>
                  <a:srgbClr val="FFFF00"/>
                </a:solidFill>
                <a:latin typeface="Calibri" pitchFamily="34" charset="0"/>
              </a:rPr>
              <a:t>i nawrócenia</a:t>
            </a:r>
            <a:endParaRPr lang="pl-PL" sz="4800" b="1" dirty="0"/>
          </a:p>
        </p:txBody>
      </p:sp>
      <p:pic>
        <p:nvPicPr>
          <p:cNvPr id="1026" name="Picture 2" descr="C:\Users\uzytkownik\Pictures\FOTO FATIMA\23-Lucja-wizja_Trojcy_Swietej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11000"/>
                    </a14:imgEffect>
                  </a14:imgLayer>
                </a14:imgProps>
              </a:ext>
              <a:ext uri="{28A0092B-C50C-407E-A947-70E740481C1C}">
                <a14:useLocalDpi xmlns:a14="http://schemas.microsoft.com/office/drawing/2010/main" val="0"/>
              </a:ext>
            </a:extLst>
          </a:blip>
          <a:srcRect/>
          <a:stretch>
            <a:fillRect/>
          </a:stretch>
        </p:blipFill>
        <p:spPr bwMode="auto">
          <a:xfrm>
            <a:off x="0" y="0"/>
            <a:ext cx="45742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59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46021" y="332656"/>
            <a:ext cx="8640960" cy="6247864"/>
          </a:xfrm>
          <a:prstGeom prst="rect">
            <a:avLst/>
          </a:prstGeom>
        </p:spPr>
        <p:txBody>
          <a:bodyPr wrap="square">
            <a:spAutoFit/>
          </a:bodyPr>
          <a:lstStyle/>
          <a:p>
            <a:r>
              <a:rPr lang="pl-PL" sz="2000" b="1" dirty="0">
                <a:solidFill>
                  <a:srgbClr val="FFFF00"/>
                </a:solidFill>
                <a:latin typeface="Calibri" panose="020F0502020204030204" pitchFamily="34" charset="0"/>
              </a:rPr>
              <a:t>List </a:t>
            </a:r>
            <a:r>
              <a:rPr lang="pl-PL" sz="2000" b="1" dirty="0" smtClean="0">
                <a:solidFill>
                  <a:srgbClr val="FFFF00"/>
                </a:solidFill>
                <a:latin typeface="Calibri" panose="020F0502020204030204" pitchFamily="34" charset="0"/>
              </a:rPr>
              <a:t>s Łucji z </a:t>
            </a:r>
            <a:r>
              <a:rPr lang="pl-PL" sz="2000" b="1" dirty="0">
                <a:solidFill>
                  <a:srgbClr val="FFFF00"/>
                </a:solidFill>
                <a:latin typeface="Calibri" panose="020F0502020204030204" pitchFamily="34" charset="0"/>
              </a:rPr>
              <a:t>24 lipca </a:t>
            </a:r>
            <a:r>
              <a:rPr lang="pl-PL" sz="2000" b="1" dirty="0" smtClean="0">
                <a:solidFill>
                  <a:srgbClr val="FFFF00"/>
                </a:solidFill>
                <a:latin typeface="Calibri" panose="020F0502020204030204" pitchFamily="34" charset="0"/>
              </a:rPr>
              <a:t>1927</a:t>
            </a:r>
            <a:endParaRPr lang="pl-PL" sz="2000" b="1" dirty="0">
              <a:solidFill>
                <a:srgbClr val="FFFF00"/>
              </a:solidFill>
              <a:latin typeface="Calibri" panose="020F0502020204030204" pitchFamily="34" charset="0"/>
            </a:endParaRPr>
          </a:p>
          <a:p>
            <a:r>
              <a:rPr lang="pl-PL" sz="2000" b="1" dirty="0">
                <a:latin typeface="Calibri" panose="020F0502020204030204" pitchFamily="34" charset="0"/>
              </a:rPr>
              <a:t>Najukochańsza Mamo!</a:t>
            </a:r>
          </a:p>
          <a:p>
            <a:pPr algn="just"/>
            <a:r>
              <a:rPr lang="pl-PL" sz="2000" dirty="0">
                <a:latin typeface="Calibri" panose="020F0502020204030204" pitchFamily="34" charset="0"/>
              </a:rPr>
              <a:t>Wiem, że kiedy otrzymujesz ode mnie listy, otrzymujesz jednocześnie pocieszenie. Dlatego postanowiłam napisać ten list, aby zachęcić Cię, abyś złożyła Bogu w ofierze moją rozłąkę z Tobą. Naprawdę, zdaję sobie sprawę z tego, jak bardzo dotyka Ciebie ta rozłąka, ale wierz mi, gdybyśmy nie rozstali się dobrowolnie, Bóg byłby sam tego dokonał. Nie myślisz w ten sposób? Spójrz: wuj Manuel powiedział, że nie pozwoli dzieciom opuścić domu, i zobacz, jak Bóg je zabrał! Dlatego cieszyłabym się, gdyby moja matka ofiarowała ze szczerego serca to w akcie wynagrodzenia Najświętszej Maryi Pannie za obrazy, jakie cierpi Ona ze strony swych niewdzięcznych dzieci.</a:t>
            </a:r>
          </a:p>
          <a:p>
            <a:pPr algn="just"/>
            <a:r>
              <a:rPr lang="pl-PL" sz="2000" dirty="0">
                <a:latin typeface="Calibri" panose="020F0502020204030204" pitchFamily="34" charset="0"/>
              </a:rPr>
              <a:t>Cieszyłabym się również, gdyby moja matka przynosiła Matce Bożej tę pociechę, praktykując nabożeństwo, które – jak wiem – podoba się Bogu i o które prosiła nasza droga Matka niebieska. Gdy tylko o nim usłyszałam, zapragnęłam je praktykować, i zachęcić każdego do jego praktykowania. Co więcej, mam nadzieję, że moja matka odpowie na mój apel i powie mi, że to uczyniła oraz że zamierza zachęcać do tego nabożeństwa wszystkich ludzi, którzy tam przychodzą. Nie mogłabyś ofiarować mi większej pociechy. Musisz zrobić tylko to, co jest napisane na tym świętym obrazku. Spowiedź można odprawić innego dnia. Wydaje mi się, że najwięcej </a:t>
            </a:r>
            <a:r>
              <a:rPr lang="pl-PL" sz="2000" dirty="0" smtClean="0">
                <a:latin typeface="Calibri" panose="020F0502020204030204" pitchFamily="34" charset="0"/>
              </a:rPr>
              <a:t>trudności </a:t>
            </a:r>
            <a:r>
              <a:rPr lang="pl-PL" sz="2000" dirty="0">
                <a:latin typeface="Calibri" panose="020F0502020204030204" pitchFamily="34" charset="0"/>
              </a:rPr>
              <a:t>sprawi piętnaście minut [rozmyślania].</a:t>
            </a:r>
          </a:p>
        </p:txBody>
      </p:sp>
    </p:spTree>
    <p:extLst>
      <p:ext uri="{BB962C8B-B14F-4D97-AF65-F5344CB8AC3E}">
        <p14:creationId xmlns:p14="http://schemas.microsoft.com/office/powerpoint/2010/main" val="389935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751344"/>
            <a:ext cx="8064896" cy="4154984"/>
          </a:xfrm>
          <a:prstGeom prst="rect">
            <a:avLst/>
          </a:prstGeom>
        </p:spPr>
        <p:txBody>
          <a:bodyPr wrap="square">
            <a:spAutoFit/>
          </a:bodyPr>
          <a:lstStyle/>
          <a:p>
            <a:r>
              <a:rPr lang="pl-PL" sz="2200" b="1" dirty="0">
                <a:solidFill>
                  <a:srgbClr val="FFFF00"/>
                </a:solidFill>
                <a:latin typeface="Calibri" panose="020F0502020204030204" pitchFamily="34" charset="0"/>
              </a:rPr>
              <a:t>Siostra Łucja </a:t>
            </a:r>
            <a:r>
              <a:rPr lang="pl-PL" sz="2200" b="1" dirty="0" smtClean="0">
                <a:solidFill>
                  <a:srgbClr val="FFFF00"/>
                </a:solidFill>
                <a:latin typeface="Calibri" panose="020F0502020204030204" pitchFamily="34" charset="0"/>
              </a:rPr>
              <a:t>w </a:t>
            </a:r>
            <a:r>
              <a:rPr lang="pl-PL" sz="2200" b="1" dirty="0">
                <a:solidFill>
                  <a:srgbClr val="FFFF00"/>
                </a:solidFill>
                <a:latin typeface="Calibri" panose="020F0502020204030204" pitchFamily="34" charset="0"/>
              </a:rPr>
              <a:t>liście z dnia 20 czerwca 1939 r</a:t>
            </a:r>
            <a:r>
              <a:rPr lang="pl-PL" sz="2200" b="1" dirty="0" smtClean="0">
                <a:solidFill>
                  <a:srgbClr val="FFFF00"/>
                </a:solidFill>
                <a:latin typeface="Calibri" panose="020F0502020204030204" pitchFamily="34" charset="0"/>
              </a:rPr>
              <a:t>. - </a:t>
            </a:r>
            <a:r>
              <a:rPr lang="pl-PL" sz="2200" b="1" dirty="0">
                <a:solidFill>
                  <a:srgbClr val="FFFF00"/>
                </a:solidFill>
                <a:latin typeface="Calibri" panose="020F0502020204030204" pitchFamily="34" charset="0"/>
              </a:rPr>
              <a:t>skierowanym do swego byłego kierownika duchowego i spowiednika o. José </a:t>
            </a:r>
            <a:r>
              <a:rPr lang="pl-PL" sz="2200" b="1" dirty="0" err="1">
                <a:solidFill>
                  <a:srgbClr val="FFFF00"/>
                </a:solidFill>
                <a:latin typeface="Calibri" panose="020F0502020204030204" pitchFamily="34" charset="0"/>
              </a:rPr>
              <a:t>Aparicio</a:t>
            </a:r>
            <a:r>
              <a:rPr lang="pl-PL" sz="2200" b="1" dirty="0">
                <a:solidFill>
                  <a:srgbClr val="FFFF00"/>
                </a:solidFill>
                <a:latin typeface="Calibri" panose="020F0502020204030204" pitchFamily="34" charset="0"/>
              </a:rPr>
              <a:t> da Silva </a:t>
            </a:r>
            <a:r>
              <a:rPr lang="pl-PL" sz="2200" b="1" dirty="0" smtClean="0">
                <a:solidFill>
                  <a:srgbClr val="FFFF00"/>
                </a:solidFill>
                <a:latin typeface="Calibri" panose="020F0502020204030204" pitchFamily="34" charset="0"/>
              </a:rPr>
              <a:t>– wskazuje na </a:t>
            </a:r>
            <a:r>
              <a:rPr lang="pl-PL" sz="2200" b="1" dirty="0">
                <a:solidFill>
                  <a:srgbClr val="FFFF00"/>
                </a:solidFill>
                <a:latin typeface="Calibri" panose="020F0502020204030204" pitchFamily="34" charset="0"/>
              </a:rPr>
              <a:t>zależność relacji nabożeństwa pierwszych sobót i II wojny światowej: </a:t>
            </a:r>
            <a:endParaRPr lang="pl-PL" sz="2200" b="1" dirty="0" smtClean="0">
              <a:solidFill>
                <a:srgbClr val="FFFF00"/>
              </a:solidFill>
              <a:latin typeface="Calibri" panose="020F0502020204030204" pitchFamily="34" charset="0"/>
            </a:endParaRPr>
          </a:p>
          <a:p>
            <a:endParaRPr lang="pl-PL" sz="2200" dirty="0">
              <a:latin typeface="Calibri" panose="020F0502020204030204" pitchFamily="34" charset="0"/>
            </a:endParaRPr>
          </a:p>
          <a:p>
            <a:pPr algn="just"/>
            <a:r>
              <a:rPr lang="pl-PL" sz="2200" dirty="0" smtClean="0">
                <a:latin typeface="Calibri" panose="020F0502020204030204" pitchFamily="34" charset="0"/>
              </a:rPr>
              <a:t>„</a:t>
            </a:r>
            <a:r>
              <a:rPr lang="pl-PL" sz="2200" dirty="0">
                <a:latin typeface="Calibri" panose="020F0502020204030204" pitchFamily="34" charset="0"/>
              </a:rPr>
              <a:t>Najświętsza Maryja Panna obiecała odłożyć bicz wojny na później, jeśli to nabożeństwo będzie propagowane i praktykowane. Możemy dostrzec, że odsuwa Ona tę karę stosownie do wysiłków, jakie są podejmowane, by je propagować. Obawiam się jednak, że mogliśmy uczynić więcej niż czynimy i że Bóg, mniej niż zadowolony, może podnieść ramię swego Miłosierdzia i pozwolić, aby świat był niszczony przez to oczyszczenie. A nigdy nie było ono tak </a:t>
            </a:r>
            <a:r>
              <a:rPr lang="pl-PL" sz="2200" u="sng" dirty="0">
                <a:latin typeface="Calibri" panose="020F0502020204030204" pitchFamily="34" charset="0"/>
              </a:rPr>
              <a:t>straszne</a:t>
            </a:r>
            <a:r>
              <a:rPr lang="pl-PL" sz="2200" dirty="0">
                <a:latin typeface="Calibri" panose="020F0502020204030204" pitchFamily="34" charset="0"/>
              </a:rPr>
              <a:t>, </a:t>
            </a:r>
            <a:r>
              <a:rPr lang="pl-PL" sz="2200" u="sng" dirty="0">
                <a:latin typeface="Calibri" panose="020F0502020204030204" pitchFamily="34" charset="0"/>
              </a:rPr>
              <a:t>straszne</a:t>
            </a:r>
            <a:r>
              <a:rPr lang="pl-PL" sz="2200" dirty="0">
                <a:latin typeface="Calibri" panose="020F0502020204030204" pitchFamily="34" charset="0"/>
              </a:rPr>
              <a:t>”</a:t>
            </a:r>
          </a:p>
        </p:txBody>
      </p:sp>
    </p:spTree>
    <p:extLst>
      <p:ext uri="{BB962C8B-B14F-4D97-AF65-F5344CB8AC3E}">
        <p14:creationId xmlns:p14="http://schemas.microsoft.com/office/powerpoint/2010/main" val="382153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404664"/>
            <a:ext cx="8568952" cy="1143000"/>
          </a:xfrm>
        </p:spPr>
        <p:txBody>
          <a:bodyPr>
            <a:normAutofit fontScale="90000"/>
          </a:bodyPr>
          <a:lstStyle/>
          <a:p>
            <a:pPr algn="r"/>
            <a:r>
              <a:rPr lang="pl-PL" dirty="0">
                <a:solidFill>
                  <a:srgbClr val="FFFF00"/>
                </a:solidFill>
                <a:effectLst/>
                <a:latin typeface="Calibri" panose="020F0502020204030204" pitchFamily="34" charset="0"/>
              </a:rPr>
              <a:t>Klasztor w </a:t>
            </a:r>
            <a:r>
              <a:rPr lang="pl-PL" dirty="0" err="1">
                <a:solidFill>
                  <a:srgbClr val="FFFF00"/>
                </a:solidFill>
                <a:effectLst/>
                <a:latin typeface="Calibri" panose="020F0502020204030204" pitchFamily="34" charset="0"/>
              </a:rPr>
              <a:t>Tuy</a:t>
            </a:r>
            <a:r>
              <a:rPr lang="pl-PL" dirty="0">
                <a:solidFill>
                  <a:srgbClr val="FFFF00"/>
                </a:solidFill>
                <a:effectLst/>
                <a:latin typeface="Calibri" panose="020F0502020204030204" pitchFamily="34" charset="0"/>
              </a:rPr>
              <a:t>, Hiszpania 13 VI 1929 r.</a:t>
            </a:r>
          </a:p>
        </p:txBody>
      </p:sp>
      <p:sp>
        <p:nvSpPr>
          <p:cNvPr id="4" name="Prostokąt 3"/>
          <p:cNvSpPr/>
          <p:nvPr/>
        </p:nvSpPr>
        <p:spPr>
          <a:xfrm>
            <a:off x="2555776" y="1541691"/>
            <a:ext cx="6274970" cy="2031325"/>
          </a:xfrm>
          <a:prstGeom prst="rect">
            <a:avLst/>
          </a:prstGeom>
        </p:spPr>
        <p:txBody>
          <a:bodyPr wrap="square">
            <a:spAutoFit/>
          </a:bodyPr>
          <a:lstStyle/>
          <a:p>
            <a:pPr algn="just"/>
            <a:r>
              <a:rPr lang="pl-PL" dirty="0" smtClean="0"/>
              <a:t>	</a:t>
            </a:r>
            <a:r>
              <a:rPr lang="pl-PL" dirty="0" smtClean="0">
                <a:latin typeface="Calibri" panose="020F0502020204030204" pitchFamily="34" charset="0"/>
              </a:rPr>
              <a:t>Uprosiłam u mych przełożonych i mego spowiednika zezwolenie na odprawienie godziny świętej każdej nocy </a:t>
            </a:r>
            <a:br>
              <a:rPr lang="pl-PL" dirty="0" smtClean="0">
                <a:latin typeface="Calibri" panose="020F0502020204030204" pitchFamily="34" charset="0"/>
              </a:rPr>
            </a:br>
            <a:r>
              <a:rPr lang="pl-PL" dirty="0" smtClean="0">
                <a:latin typeface="Calibri" panose="020F0502020204030204" pitchFamily="34" charset="0"/>
              </a:rPr>
              <a:t>z czwartku na piątek od 11 do północy. Jednej nocy byłam sama. Uklękłam przy balaskach w środku kaplicy, aby odmówić modlitwę Anioła. </a:t>
            </a:r>
          </a:p>
          <a:p>
            <a:pPr algn="just"/>
            <a:r>
              <a:rPr lang="pl-PL" dirty="0" smtClean="0">
                <a:latin typeface="Calibri" panose="020F0502020204030204" pitchFamily="34" charset="0"/>
              </a:rPr>
              <a:t>Nagle zrobiło się jasno w całej kaplicy wskutek nadprzyrodzonego światła […].</a:t>
            </a:r>
            <a:endParaRPr lang="pl-PL" dirty="0">
              <a:latin typeface="Calibri" panose="020F0502020204030204" pitchFamily="34" charset="0"/>
            </a:endParaRPr>
          </a:p>
        </p:txBody>
      </p:sp>
      <p:sp>
        <p:nvSpPr>
          <p:cNvPr id="5" name="Prostokąt 4"/>
          <p:cNvSpPr/>
          <p:nvPr/>
        </p:nvSpPr>
        <p:spPr>
          <a:xfrm>
            <a:off x="3995936" y="3807038"/>
            <a:ext cx="4896544" cy="2862322"/>
          </a:xfrm>
          <a:prstGeom prst="rect">
            <a:avLst/>
          </a:prstGeom>
        </p:spPr>
        <p:txBody>
          <a:bodyPr wrap="square">
            <a:spAutoFit/>
          </a:bodyPr>
          <a:lstStyle/>
          <a:p>
            <a:pPr algn="just"/>
            <a:r>
              <a:rPr lang="pl-PL" b="1" dirty="0" smtClean="0">
                <a:latin typeface="Calibri" panose="020F0502020204030204" pitchFamily="34" charset="0"/>
              </a:rPr>
              <a:t>Matka Boża powiedziała do mnie</a:t>
            </a:r>
            <a:r>
              <a:rPr lang="pl-PL" dirty="0" smtClean="0">
                <a:latin typeface="Calibri" panose="020F0502020204030204" pitchFamily="34" charset="0"/>
              </a:rPr>
              <a:t>:</a:t>
            </a:r>
          </a:p>
          <a:p>
            <a:pPr algn="just"/>
            <a:r>
              <a:rPr lang="pl-PL" dirty="0">
                <a:latin typeface="Calibri" panose="020F0502020204030204" pitchFamily="34" charset="0"/>
              </a:rPr>
              <a:t>	</a:t>
            </a:r>
            <a:r>
              <a:rPr lang="pl-PL" dirty="0" smtClean="0">
                <a:latin typeface="Calibri" panose="020F0502020204030204" pitchFamily="34" charset="0"/>
              </a:rPr>
              <a:t>«Przyszła chwila, w której Bóg wzywa Ojca Św., aby wspólnie z biskupami całego świata poświęcił Rosję memu Niepokalanemu Sercu, obiecując ją uratować za pomocą tego środka. Tyle dusz zostaje potępionych przez sprawiedliwość Bożą z powodu grzechów przeciwko mnie popełnionych.</a:t>
            </a:r>
          </a:p>
          <a:p>
            <a:pPr algn="just"/>
            <a:r>
              <a:rPr lang="pl-PL" dirty="0" smtClean="0">
                <a:latin typeface="Calibri" panose="020F0502020204030204" pitchFamily="34" charset="0"/>
              </a:rPr>
              <a:t>Przychodzę przeto prosić o zadośćuczynienie. Ofiaruj się w tej intencji i módl się». </a:t>
            </a:r>
            <a:endParaRPr lang="pl-PL" dirty="0">
              <a:latin typeface="Calibri" panose="020F0502020204030204" pitchFamily="34" charset="0"/>
            </a:endParaRPr>
          </a:p>
        </p:txBody>
      </p:sp>
      <p:pic>
        <p:nvPicPr>
          <p:cNvPr id="4098" name="Picture 2" descr="C:\Users\Krzysztof\Documents\MatKa Boża i Łucja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7636"/>
            <a:ext cx="3995936" cy="525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4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498600"/>
          </a:xfrm>
        </p:spPr>
        <p:txBody>
          <a:bodyPr/>
          <a:lstStyle/>
          <a:p>
            <a:pPr>
              <a:defRPr/>
            </a:pPr>
            <a:r>
              <a:rPr lang="pl-PL" sz="3600" dirty="0" smtClean="0">
                <a:solidFill>
                  <a:srgbClr val="FFFF00"/>
                </a:solidFill>
                <a:latin typeface="Calibri" pitchFamily="34" charset="0"/>
                <a:cs typeface="Calibri" pitchFamily="34" charset="0"/>
              </a:rPr>
              <a:t>Prośba o poświęcenie świata i Rosji</a:t>
            </a:r>
            <a:br>
              <a:rPr lang="pl-PL" sz="3600" dirty="0" smtClean="0">
                <a:solidFill>
                  <a:srgbClr val="FFFF00"/>
                </a:solidFill>
                <a:latin typeface="Calibri" pitchFamily="34" charset="0"/>
                <a:cs typeface="Calibri" pitchFamily="34" charset="0"/>
              </a:rPr>
            </a:br>
            <a:r>
              <a:rPr lang="pl-PL" sz="3600" dirty="0" smtClean="0">
                <a:solidFill>
                  <a:srgbClr val="FFFF00"/>
                </a:solidFill>
                <a:latin typeface="Calibri" pitchFamily="34" charset="0"/>
                <a:cs typeface="Calibri" pitchFamily="34" charset="0"/>
              </a:rPr>
              <a:t>Niepokalanemu Sercu Maryi</a:t>
            </a:r>
            <a:endParaRPr lang="pl-PL" sz="3600" dirty="0">
              <a:solidFill>
                <a:srgbClr val="FFFF00"/>
              </a:solidFill>
              <a:latin typeface="Calibri" pitchFamily="34" charset="0"/>
              <a:cs typeface="Calibri" pitchFamily="34" charset="0"/>
            </a:endParaRPr>
          </a:p>
        </p:txBody>
      </p:sp>
      <p:sp>
        <p:nvSpPr>
          <p:cNvPr id="4" name="Symbol zastępczy tekstu 3"/>
          <p:cNvSpPr>
            <a:spLocks noGrp="1"/>
          </p:cNvSpPr>
          <p:nvPr>
            <p:ph type="body" sz="half" idx="2"/>
          </p:nvPr>
        </p:nvSpPr>
        <p:spPr>
          <a:xfrm>
            <a:off x="3563689" y="1773238"/>
            <a:ext cx="5184775" cy="4751387"/>
          </a:xfrm>
        </p:spPr>
        <p:txBody>
          <a:bodyPr/>
          <a:lstStyle/>
          <a:p>
            <a:pPr marL="0" indent="0">
              <a:buFont typeface="Wingdings" pitchFamily="2" charset="2"/>
              <a:buNone/>
              <a:defRPr/>
            </a:pPr>
            <a:r>
              <a:rPr lang="pl-PL" sz="2100" dirty="0" smtClean="0">
                <a:effectLst/>
                <a:latin typeface="Calibri" pitchFamily="34" charset="0"/>
                <a:cs typeface="Calibri" pitchFamily="34" charset="0"/>
              </a:rPr>
              <a:t>„W otrzymanych kilku wewnętrznych przekazach nasz Pan nie przestawał nalegać na spełnienie tej prośby. Ostatnio obiecał skrócić czas cierpień, którym postanowił ukarać narody za ich zbrodnie [dopuszczając] wojnę, głód i różne prześladowania świętego Kościoła i Waszej Świątobliwości, </a:t>
            </a:r>
          </a:p>
          <a:p>
            <a:pPr marL="0" indent="0">
              <a:buFont typeface="Wingdings" pitchFamily="2" charset="2"/>
              <a:buNone/>
              <a:defRPr/>
            </a:pPr>
            <a:r>
              <a:rPr lang="pl-PL" sz="2100" b="1" dirty="0" smtClean="0">
                <a:solidFill>
                  <a:srgbClr val="FFFF00"/>
                </a:solidFill>
                <a:effectLst/>
                <a:latin typeface="Calibri" pitchFamily="34" charset="0"/>
                <a:cs typeface="Calibri" pitchFamily="34" charset="0"/>
              </a:rPr>
              <a:t>jeśli poświęcicie świat </a:t>
            </a:r>
          </a:p>
          <a:p>
            <a:pPr marL="0" indent="0">
              <a:buFont typeface="Wingdings" pitchFamily="2" charset="2"/>
              <a:buNone/>
              <a:defRPr/>
            </a:pPr>
            <a:r>
              <a:rPr lang="pl-PL" sz="2100" b="1" dirty="0" smtClean="0">
                <a:solidFill>
                  <a:srgbClr val="FFFF00"/>
                </a:solidFill>
                <a:effectLst/>
                <a:latin typeface="Calibri" pitchFamily="34" charset="0"/>
                <a:cs typeface="Calibri" pitchFamily="34" charset="0"/>
              </a:rPr>
              <a:t>Niepokalanemu Sercu Maryi, </a:t>
            </a:r>
            <a:br>
              <a:rPr lang="pl-PL" sz="2100" b="1" dirty="0" smtClean="0">
                <a:solidFill>
                  <a:srgbClr val="FFFF00"/>
                </a:solidFill>
                <a:effectLst/>
                <a:latin typeface="Calibri" pitchFamily="34" charset="0"/>
                <a:cs typeface="Calibri" pitchFamily="34" charset="0"/>
              </a:rPr>
            </a:br>
            <a:r>
              <a:rPr lang="pl-PL" sz="2100" b="1" dirty="0" smtClean="0">
                <a:solidFill>
                  <a:srgbClr val="FFFF00"/>
                </a:solidFill>
                <a:effectLst/>
                <a:latin typeface="Calibri" pitchFamily="34" charset="0"/>
                <a:cs typeface="Calibri" pitchFamily="34" charset="0"/>
              </a:rPr>
              <a:t>z wyraźnym wspomnieniem Rosji </a:t>
            </a:r>
            <a:br>
              <a:rPr lang="pl-PL" sz="2100" b="1" dirty="0" smtClean="0">
                <a:solidFill>
                  <a:srgbClr val="FFFF00"/>
                </a:solidFill>
                <a:effectLst/>
                <a:latin typeface="Calibri" pitchFamily="34" charset="0"/>
                <a:cs typeface="Calibri" pitchFamily="34" charset="0"/>
              </a:rPr>
            </a:br>
            <a:r>
              <a:rPr lang="pl-PL" sz="2100" b="1" dirty="0" smtClean="0">
                <a:solidFill>
                  <a:srgbClr val="FFFF00"/>
                </a:solidFill>
                <a:effectLst/>
                <a:latin typeface="Calibri" pitchFamily="34" charset="0"/>
                <a:cs typeface="Calibri" pitchFamily="34" charset="0"/>
              </a:rPr>
              <a:t>i polecicie, aby wszyscy biskupi świata uczynili to samo w jedności z Waszą Świątobliwością</a:t>
            </a:r>
            <a:r>
              <a:rPr lang="pl-PL" sz="2100" dirty="0" smtClean="0">
                <a:effectLst/>
                <a:latin typeface="Calibri" pitchFamily="34" charset="0"/>
                <a:cs typeface="Calibri" pitchFamily="34" charset="0"/>
              </a:rPr>
              <a:t>”.</a:t>
            </a:r>
          </a:p>
          <a:p>
            <a:pPr marL="0" indent="0" algn="r">
              <a:buFont typeface="Wingdings" pitchFamily="2" charset="2"/>
              <a:buNone/>
              <a:defRPr/>
            </a:pPr>
            <a:r>
              <a:rPr lang="pl-PL" sz="2100" i="1" dirty="0" smtClean="0">
                <a:effectLst/>
                <a:latin typeface="Calibri" pitchFamily="34" charset="0"/>
                <a:cs typeface="Calibri" pitchFamily="34" charset="0"/>
              </a:rPr>
              <a:t>Siostra Łucja w liście do Piusa XII</a:t>
            </a:r>
            <a:endParaRPr lang="pl-PL" sz="2100" i="1" dirty="0">
              <a:latin typeface="Calibri" pitchFamily="34" charset="0"/>
              <a:cs typeface="Calibri" pitchFamily="34" charset="0"/>
            </a:endParaRPr>
          </a:p>
        </p:txBody>
      </p:sp>
      <p:pic>
        <p:nvPicPr>
          <p:cNvPr id="6" name="Picture 3" descr="C:\Users\Uzytkownik\Pictures\Fatima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70" y="1988840"/>
            <a:ext cx="3166742"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3528" y="476672"/>
            <a:ext cx="8424936" cy="5940088"/>
          </a:xfrm>
          <a:prstGeom prst="rect">
            <a:avLst/>
          </a:prstGeom>
        </p:spPr>
        <p:txBody>
          <a:bodyPr wrap="square">
            <a:spAutoFit/>
          </a:bodyPr>
          <a:lstStyle/>
          <a:p>
            <a:pPr algn="just"/>
            <a:r>
              <a:rPr lang="pl-PL" sz="2000" b="1" dirty="0">
                <a:solidFill>
                  <a:srgbClr val="FFFF00"/>
                </a:solidFill>
                <a:latin typeface="Calibri" panose="020F0502020204030204" pitchFamily="34" charset="0"/>
              </a:rPr>
              <a:t>Sprawa zatwierdzenia </a:t>
            </a:r>
            <a:r>
              <a:rPr lang="pl-PL" sz="2000" b="1" dirty="0" smtClean="0">
                <a:solidFill>
                  <a:srgbClr val="FFFF00"/>
                </a:solidFill>
                <a:latin typeface="Calibri" panose="020F0502020204030204" pitchFamily="34" charset="0"/>
              </a:rPr>
              <a:t>kultu Niepokalanego Serca </a:t>
            </a:r>
            <a:r>
              <a:rPr lang="pl-PL" sz="2000" b="1" dirty="0">
                <a:solidFill>
                  <a:srgbClr val="FFFF00"/>
                </a:solidFill>
                <a:latin typeface="Calibri" panose="020F0502020204030204" pitchFamily="34" charset="0"/>
              </a:rPr>
              <a:t>Maryi </a:t>
            </a:r>
            <a:endParaRPr lang="pl-PL" sz="2000" b="1" dirty="0" smtClean="0">
              <a:solidFill>
                <a:srgbClr val="FFFF00"/>
              </a:solidFill>
              <a:latin typeface="Calibri" panose="020F0502020204030204" pitchFamily="34" charset="0"/>
            </a:endParaRPr>
          </a:p>
          <a:p>
            <a:pPr algn="just"/>
            <a:endParaRPr lang="pl-PL" sz="2000" dirty="0">
              <a:latin typeface="Calibri" panose="020F0502020204030204" pitchFamily="34" charset="0"/>
            </a:endParaRPr>
          </a:p>
          <a:p>
            <a:pPr algn="just"/>
            <a:r>
              <a:rPr lang="pl-PL" sz="2000" dirty="0" smtClean="0">
                <a:latin typeface="Calibri" panose="020F0502020204030204" pitchFamily="34" charset="0"/>
              </a:rPr>
              <a:t>W </a:t>
            </a:r>
            <a:r>
              <a:rPr lang="pl-PL" sz="2000" dirty="0">
                <a:latin typeface="Calibri" panose="020F0502020204030204" pitchFamily="34" charset="0"/>
              </a:rPr>
              <a:t>roku 1832 Kuria Paryska zamianowała proboszczem przy kościele Najświętszej Maryi Panny Zwycięskiej w Paryżu ks. </a:t>
            </a:r>
            <a:r>
              <a:rPr lang="pl-PL" sz="2000" dirty="0" err="1">
                <a:latin typeface="Calibri" panose="020F0502020204030204" pitchFamily="34" charset="0"/>
              </a:rPr>
              <a:t>Dufrische-Desgenettes'a</a:t>
            </a:r>
            <a:r>
              <a:rPr lang="pl-PL" sz="2000" dirty="0">
                <a:latin typeface="Calibri" panose="020F0502020204030204" pitchFamily="34" charset="0"/>
              </a:rPr>
              <a:t>. Stan tej parafii był pod względem moralnym i religijnym pożałowania godny. Dla</a:t>
            </a:r>
            <a:r>
              <a:rPr lang="pl-PL" sz="2000" b="1" dirty="0">
                <a:latin typeface="Calibri" panose="020F0502020204030204" pitchFamily="34" charset="0"/>
              </a:rPr>
              <a:t> </a:t>
            </a:r>
            <a:r>
              <a:rPr lang="pl-PL" sz="2000" dirty="0">
                <a:latin typeface="Calibri" panose="020F0502020204030204" pitchFamily="34" charset="0"/>
              </a:rPr>
              <a:t>mieszkających tu obywateli, pochłoniętych całkowicie sprawami doczesnymi i od­dających się wszelkiego rodzaju uciechom, kościół nie tylko nie istniał, ale co więcej, duchowieństwo stało się na tym terenie przedmiotem publicznego wy­szydzania. W tych warunkach w duszy bezradnego proboszcza zrodziła się w czasie Mszy św. dnia 3 grudnia 1836 roku myśl, by swą parafię poświęcić Sercu Najświętszej Maryi Panny w celu nawrócenia jej poddanych. Początkowo nie</a:t>
            </a:r>
            <a:r>
              <a:rPr lang="pl-PL" sz="2000" b="1" dirty="0">
                <a:latin typeface="Calibri" panose="020F0502020204030204" pitchFamily="34" charset="0"/>
              </a:rPr>
              <a:t> </a:t>
            </a:r>
            <a:r>
              <a:rPr lang="pl-PL" sz="2000" dirty="0">
                <a:latin typeface="Calibri" panose="020F0502020204030204" pitchFamily="34" charset="0"/>
              </a:rPr>
              <a:t>przywiązywał do tej</a:t>
            </a:r>
            <a:r>
              <a:rPr lang="pl-PL" sz="2000" b="1" dirty="0">
                <a:latin typeface="Calibri" panose="020F0502020204030204" pitchFamily="34" charset="0"/>
              </a:rPr>
              <a:t> </a:t>
            </a:r>
            <a:r>
              <a:rPr lang="pl-PL" sz="2000" dirty="0">
                <a:latin typeface="Calibri" panose="020F0502020204030204" pitchFamily="34" charset="0"/>
              </a:rPr>
              <a:t>myśli szczególnego znaczenia, ale w końcu doszedł do przekonania, że takie nabożeństwo do Matki Najświętszej może mieć dobry skutek. Toteż w porozumieniu ze swym ordynariuszem dnia 16 grudnia 1836 roku poświęcił swą parafię Sercu Matki Boga oraz założył przy swym kościele Bractwo Najświętszego i Niepokalanego Serca Maryi dla nawrócenia grzeszników. Skutek tego aktu okazał się nadspodziewanie szybki: kościół nagle się ożywił, stale zwiększała się liczba wiernych, katolicy zaczęli gorliwie uczestniczyć w nabożeń­stwach, a do bractwa zapisało się tysiące członków.</a:t>
            </a:r>
          </a:p>
        </p:txBody>
      </p:sp>
    </p:spTree>
    <p:extLst>
      <p:ext uri="{BB962C8B-B14F-4D97-AF65-F5344CB8AC3E}">
        <p14:creationId xmlns:p14="http://schemas.microsoft.com/office/powerpoint/2010/main" val="27828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15816" y="274638"/>
            <a:ext cx="5770984" cy="2146250"/>
          </a:xfrm>
        </p:spPr>
        <p:txBody>
          <a:bodyPr/>
          <a:lstStyle/>
          <a:p>
            <a:pPr algn="l"/>
            <a:r>
              <a:rPr lang="pl-PL" sz="2800" dirty="0">
                <a:solidFill>
                  <a:srgbClr val="FFFF00"/>
                </a:solidFill>
                <a:effectLst/>
                <a:latin typeface="Calibri" pitchFamily="34" charset="0"/>
                <a:cs typeface="Calibri" pitchFamily="34" charset="0"/>
              </a:rPr>
              <a:t>Dlaczego </a:t>
            </a:r>
            <a:r>
              <a:rPr lang="pl-PL" sz="2800" dirty="0" smtClean="0">
                <a:solidFill>
                  <a:srgbClr val="FFFF00"/>
                </a:solidFill>
                <a:effectLst/>
                <a:latin typeface="Calibri" pitchFamily="34" charset="0"/>
                <a:cs typeface="Calibri" pitchFamily="34" charset="0"/>
              </a:rPr>
              <a:t>nabożeństwo</a:t>
            </a:r>
            <a:br>
              <a:rPr lang="pl-PL" sz="2800" dirty="0" smtClean="0">
                <a:solidFill>
                  <a:srgbClr val="FFFF00"/>
                </a:solidFill>
                <a:effectLst/>
                <a:latin typeface="Calibri" pitchFamily="34" charset="0"/>
                <a:cs typeface="Calibri" pitchFamily="34" charset="0"/>
              </a:rPr>
            </a:br>
            <a:r>
              <a:rPr lang="pl-PL" sz="2800" dirty="0" smtClean="0">
                <a:solidFill>
                  <a:srgbClr val="FFFF00"/>
                </a:solidFill>
                <a:effectLst/>
                <a:latin typeface="Calibri" pitchFamily="34" charset="0"/>
                <a:cs typeface="Calibri" pitchFamily="34" charset="0"/>
              </a:rPr>
              <a:t>do </a:t>
            </a:r>
            <a:r>
              <a:rPr lang="pl-PL" sz="2800" dirty="0">
                <a:solidFill>
                  <a:srgbClr val="FFFF00"/>
                </a:solidFill>
                <a:effectLst/>
                <a:latin typeface="Calibri" pitchFamily="34" charset="0"/>
                <a:cs typeface="Calibri" pitchFamily="34" charset="0"/>
              </a:rPr>
              <a:t>Niepokalanego Serca Maryi?</a:t>
            </a:r>
            <a:r>
              <a:rPr lang="pl-PL" sz="2400" dirty="0">
                <a:solidFill>
                  <a:srgbClr val="FFFF00"/>
                </a:solidFill>
                <a:effectLst/>
                <a:latin typeface="Calibri" pitchFamily="34" charset="0"/>
                <a:cs typeface="Calibri" pitchFamily="34" charset="0"/>
              </a:rPr>
              <a:t/>
            </a:r>
            <a:br>
              <a:rPr lang="pl-PL" sz="2400" dirty="0">
                <a:solidFill>
                  <a:srgbClr val="FFFF00"/>
                </a:solidFill>
                <a:effectLst/>
                <a:latin typeface="Calibri" pitchFamily="34" charset="0"/>
                <a:cs typeface="Calibri" pitchFamily="34" charset="0"/>
              </a:rPr>
            </a:br>
            <a:r>
              <a:rPr lang="pl-PL" sz="2400" dirty="0" smtClean="0">
                <a:solidFill>
                  <a:srgbClr val="FFFF00"/>
                </a:solidFill>
                <a:effectLst/>
                <a:latin typeface="Calibri" pitchFamily="34" charset="0"/>
                <a:cs typeface="Calibri" pitchFamily="34" charset="0"/>
              </a:rPr>
              <a:t/>
            </a:r>
            <a:br>
              <a:rPr lang="pl-PL" sz="2400" dirty="0" smtClean="0">
                <a:solidFill>
                  <a:srgbClr val="FFFF00"/>
                </a:solidFill>
                <a:effectLst/>
                <a:latin typeface="Calibri" pitchFamily="34" charset="0"/>
                <a:cs typeface="Calibri" pitchFamily="34" charset="0"/>
              </a:rPr>
            </a:br>
            <a:r>
              <a:rPr lang="pl-PL" sz="2400" dirty="0" smtClean="0">
                <a:solidFill>
                  <a:srgbClr val="FFFF00"/>
                </a:solidFill>
                <a:effectLst/>
                <a:latin typeface="Calibri" pitchFamily="34" charset="0"/>
                <a:cs typeface="Calibri" pitchFamily="34" charset="0"/>
              </a:rPr>
              <a:t>- </a:t>
            </a:r>
            <a:r>
              <a:rPr lang="pl-PL" sz="1800" b="0" dirty="0" smtClean="0">
                <a:solidFill>
                  <a:srgbClr val="FFFF00"/>
                </a:solidFill>
                <a:effectLst/>
                <a:latin typeface="Calibri" pitchFamily="34" charset="0"/>
                <a:cs typeface="Calibri" pitchFamily="34" charset="0"/>
              </a:rPr>
              <a:t>„</a:t>
            </a:r>
            <a:r>
              <a:rPr lang="pl-PL" sz="1800" b="0" dirty="0">
                <a:solidFill>
                  <a:srgbClr val="FFFF00"/>
                </a:solidFill>
                <a:effectLst/>
                <a:latin typeface="Calibri" pitchFamily="34" charset="0"/>
                <a:cs typeface="Calibri" pitchFamily="34" charset="0"/>
              </a:rPr>
              <a:t>Dlaczego, aby ocalić biednych </a:t>
            </a:r>
            <a:r>
              <a:rPr lang="pl-PL" sz="1800" b="0" dirty="0" smtClean="0">
                <a:solidFill>
                  <a:srgbClr val="FFFF00"/>
                </a:solidFill>
                <a:effectLst/>
                <a:latin typeface="Calibri" pitchFamily="34" charset="0"/>
                <a:cs typeface="Calibri" pitchFamily="34" charset="0"/>
              </a:rPr>
              <a:t>grzeszników,</a:t>
            </a:r>
            <a:br>
              <a:rPr lang="pl-PL" sz="1800" b="0" dirty="0" smtClean="0">
                <a:solidFill>
                  <a:srgbClr val="FFFF00"/>
                </a:solidFill>
                <a:effectLst/>
                <a:latin typeface="Calibri" pitchFamily="34" charset="0"/>
                <a:cs typeface="Calibri" pitchFamily="34" charset="0"/>
              </a:rPr>
            </a:br>
            <a:r>
              <a:rPr lang="pl-PL" sz="1800" b="0" dirty="0" smtClean="0">
                <a:solidFill>
                  <a:srgbClr val="FFFF00"/>
                </a:solidFill>
                <a:effectLst/>
                <a:latin typeface="Calibri" pitchFamily="34" charset="0"/>
                <a:cs typeface="Calibri" pitchFamily="34" charset="0"/>
              </a:rPr>
              <a:t>Nasza </a:t>
            </a:r>
            <a:r>
              <a:rPr lang="pl-PL" sz="1800" b="0" dirty="0">
                <a:solidFill>
                  <a:srgbClr val="FFFF00"/>
                </a:solidFill>
                <a:effectLst/>
                <a:latin typeface="Calibri" pitchFamily="34" charset="0"/>
                <a:cs typeface="Calibri" pitchFamily="34" charset="0"/>
              </a:rPr>
              <a:t>Pani prosi o uwielbienie Jej Niepokalanego </a:t>
            </a:r>
            <a:r>
              <a:rPr lang="pl-PL" sz="1800" b="0" dirty="0" smtClean="0">
                <a:solidFill>
                  <a:srgbClr val="FFFF00"/>
                </a:solidFill>
                <a:effectLst/>
                <a:latin typeface="Calibri" pitchFamily="34" charset="0"/>
                <a:cs typeface="Calibri" pitchFamily="34" charset="0"/>
              </a:rPr>
              <a:t>Serca?</a:t>
            </a:r>
            <a:br>
              <a:rPr lang="pl-PL" sz="1800" b="0" dirty="0" smtClean="0">
                <a:solidFill>
                  <a:srgbClr val="FFFF00"/>
                </a:solidFill>
                <a:effectLst/>
                <a:latin typeface="Calibri" pitchFamily="34" charset="0"/>
                <a:cs typeface="Calibri" pitchFamily="34" charset="0"/>
              </a:rPr>
            </a:br>
            <a:r>
              <a:rPr lang="pl-PL" sz="1800" b="0" dirty="0" smtClean="0">
                <a:solidFill>
                  <a:srgbClr val="FFFF00"/>
                </a:solidFill>
                <a:effectLst/>
                <a:latin typeface="Calibri" pitchFamily="34" charset="0"/>
                <a:cs typeface="Calibri" pitchFamily="34" charset="0"/>
              </a:rPr>
              <a:t>- Siostra </a:t>
            </a:r>
            <a:r>
              <a:rPr lang="pl-PL" sz="1800" b="0" dirty="0">
                <a:solidFill>
                  <a:srgbClr val="FFFF00"/>
                </a:solidFill>
                <a:effectLst/>
                <a:latin typeface="Calibri" pitchFamily="34" charset="0"/>
                <a:cs typeface="Calibri" pitchFamily="34" charset="0"/>
              </a:rPr>
              <a:t>Łucja odpowiada: "Ponieważ Bóg tak chce". </a:t>
            </a:r>
          </a:p>
        </p:txBody>
      </p:sp>
      <p:sp>
        <p:nvSpPr>
          <p:cNvPr id="4" name="Symbol zastępczy tekstu 3"/>
          <p:cNvSpPr>
            <a:spLocks noGrp="1"/>
          </p:cNvSpPr>
          <p:nvPr>
            <p:ph type="body" sz="half" idx="2"/>
          </p:nvPr>
        </p:nvSpPr>
        <p:spPr>
          <a:xfrm>
            <a:off x="467544" y="2780928"/>
            <a:ext cx="8219256" cy="3888432"/>
          </a:xfrm>
        </p:spPr>
        <p:txBody>
          <a:bodyPr/>
          <a:lstStyle/>
          <a:p>
            <a:pPr marL="0" indent="0" algn="just">
              <a:buNone/>
            </a:pPr>
            <a:r>
              <a:rPr lang="pl-PL" sz="2000" dirty="0">
                <a:effectLst/>
                <a:latin typeface="Calibri" pitchFamily="34" charset="0"/>
                <a:cs typeface="Calibri" pitchFamily="34" charset="0"/>
              </a:rPr>
              <a:t>„Aby jej [wojnie] zapobiec, będę prosić o poświęcenie Rosji Mojemu Niepokalanemu Sercu oraz o Komunię zadośćuczynienia w każdą pierwszą sobotę. Tak, ponieważ poświecenie Niepokalanemu Sercu Maryi stanowi więź zjednoczenia z Matką mistycznego Ciała Chrystusa, a poprzez Chrystusa obecnego w Eucharystii, staje się naszym Chlebem powszednim. Zostanie ofiarowane Ojcu godne zadośćuczynienie na przebłaganie za Jego lud pielgrzymujący na ziemi</a:t>
            </a:r>
            <a:r>
              <a:rPr lang="pl-PL" sz="2000" dirty="0" smtClean="0">
                <a:effectLst/>
                <a:latin typeface="Calibri" pitchFamily="34" charset="0"/>
                <a:cs typeface="Calibri" pitchFamily="34" charset="0"/>
              </a:rPr>
              <a:t>”.</a:t>
            </a:r>
            <a:endParaRPr lang="pl-PL" sz="2000" dirty="0">
              <a:effectLst/>
            </a:endParaRPr>
          </a:p>
          <a:p>
            <a:pPr marL="0" indent="0" algn="just">
              <a:buNone/>
            </a:pPr>
            <a:r>
              <a:rPr lang="pl-PL" sz="1400" dirty="0" smtClean="0">
                <a:solidFill>
                  <a:srgbClr val="FFFF00"/>
                </a:solidFill>
                <a:effectLst/>
                <a:latin typeface="Calibri" pitchFamily="34" charset="0"/>
                <a:cs typeface="Calibri" pitchFamily="34" charset="0"/>
              </a:rPr>
              <a:t>S</a:t>
            </a:r>
            <a:r>
              <a:rPr lang="pl-PL" sz="1400" dirty="0">
                <a:solidFill>
                  <a:srgbClr val="FFFF00"/>
                </a:solidFill>
                <a:effectLst/>
                <a:latin typeface="Calibri" pitchFamily="34" charset="0"/>
                <a:cs typeface="Calibri" pitchFamily="34" charset="0"/>
              </a:rPr>
              <a:t>. M. Łucja od Jezusa i Niepokalanego Serca, </a:t>
            </a:r>
            <a:r>
              <a:rPr lang="pl-PL" sz="1400" i="1" dirty="0">
                <a:solidFill>
                  <a:srgbClr val="FFFF00"/>
                </a:solidFill>
                <a:effectLst/>
                <a:latin typeface="Calibri" pitchFamily="34" charset="0"/>
                <a:cs typeface="Calibri" pitchFamily="34" charset="0"/>
              </a:rPr>
              <a:t>Jak postrzegam Przesłanie przez pryzmat czasów i wydarzeń</a:t>
            </a:r>
            <a:endParaRPr lang="pl-PL" sz="1400" i="1" dirty="0" smtClean="0">
              <a:solidFill>
                <a:srgbClr val="FFFF00"/>
              </a:solidFill>
              <a:effectLst/>
              <a:latin typeface="Calibri" pitchFamily="34" charset="0"/>
              <a:cs typeface="Calibri" pitchFamily="34" charset="0"/>
            </a:endParaRPr>
          </a:p>
          <a:p>
            <a:pPr marL="0" indent="0" algn="just">
              <a:buNone/>
            </a:pPr>
            <a:r>
              <a:rPr lang="pl-PL" sz="1400" dirty="0" smtClean="0">
                <a:effectLst/>
                <a:latin typeface="Calibri" pitchFamily="34" charset="0"/>
                <a:cs typeface="Calibri" pitchFamily="34" charset="0"/>
              </a:rPr>
              <a:t>Wskazówka </a:t>
            </a:r>
            <a:r>
              <a:rPr lang="pl-PL" sz="1400" dirty="0">
                <a:effectLst/>
                <a:latin typeface="Calibri" pitchFamily="34" charset="0"/>
                <a:cs typeface="Calibri" pitchFamily="34" charset="0"/>
              </a:rPr>
              <a:t>s. Łucji ociera się o mistycyzm, jednak jest bardzo prosta. Człowiek może wynagrodzić Bogu za wszelkie zło i grzech, nie swoją własną mocą, lecz jedynie jednocząc się z jedyną i doskonałą Ofiarą Jezusa Chrystusa. Dokonuje się to w Eucharystii. W czasie tej bezkrwawej Ofiary Zbawiciel składa Swoje Ciało i Krew, które wziął z Maryi Dziewicy; Ona jest bowiem Matką Jego mistycznego Ciała. To zjednoczenie w Eucharystii i składane przez nas zadośćuczynienie Bogu staje się pełniejsze, jeśli czynimy to w zjednoczeniu z Maryją, poświęciwszy się wcześniej Jej Niepokalanemu Sercu.</a:t>
            </a:r>
          </a:p>
        </p:txBody>
      </p:sp>
      <p:pic>
        <p:nvPicPr>
          <p:cNvPr id="1026" name="Picture 2" descr="C:\Users\Krzysztof\Documents\SEKRETARIAF FATIMSKI\ROK 2013\FOTO S. Łucja\S Lucja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2155"/>
            <a:ext cx="1872208" cy="260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0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65684"/>
            <a:ext cx="5410944" cy="1691680"/>
          </a:xfrm>
        </p:spPr>
        <p:txBody>
          <a:bodyPr/>
          <a:lstStyle/>
          <a:p>
            <a:r>
              <a:rPr lang="pl-PL" b="1" dirty="0">
                <a:solidFill>
                  <a:srgbClr val="FFFF00"/>
                </a:solidFill>
                <a:effectLst/>
                <a:latin typeface="Calibri" pitchFamily="34" charset="0"/>
                <a:cs typeface="Calibri" pitchFamily="34" charset="0"/>
              </a:rPr>
              <a:t>10 grudnia 1925 </a:t>
            </a:r>
            <a:r>
              <a:rPr lang="pl-PL" b="1" dirty="0" smtClean="0">
                <a:solidFill>
                  <a:srgbClr val="FFFF00"/>
                </a:solidFill>
                <a:effectLst/>
                <a:latin typeface="Calibri" pitchFamily="34" charset="0"/>
                <a:cs typeface="Calibri" pitchFamily="34" charset="0"/>
              </a:rPr>
              <a:t>r.</a:t>
            </a:r>
            <a:br>
              <a:rPr lang="pl-PL" b="1" dirty="0" smtClean="0">
                <a:solidFill>
                  <a:srgbClr val="FFFF00"/>
                </a:solidFill>
                <a:effectLst/>
                <a:latin typeface="Calibri" pitchFamily="34" charset="0"/>
                <a:cs typeface="Calibri" pitchFamily="34" charset="0"/>
              </a:rPr>
            </a:br>
            <a:r>
              <a:rPr lang="pl-PL" b="1" dirty="0" smtClean="0">
                <a:solidFill>
                  <a:srgbClr val="FFFF00"/>
                </a:solidFill>
                <a:effectLst/>
                <a:latin typeface="Calibri" pitchFamily="34" charset="0"/>
                <a:cs typeface="Calibri" pitchFamily="34" charset="0"/>
              </a:rPr>
              <a:t>Pontevedra</a:t>
            </a:r>
            <a:endParaRPr lang="pl-PL" b="1" dirty="0">
              <a:solidFill>
                <a:srgbClr val="FFFF00"/>
              </a:solidFill>
              <a:effectLst/>
              <a:latin typeface="Calibri" pitchFamily="34" charset="0"/>
              <a:cs typeface="Calibri" pitchFamily="34" charset="0"/>
            </a:endParaRPr>
          </a:p>
        </p:txBody>
      </p:sp>
      <p:sp>
        <p:nvSpPr>
          <p:cNvPr id="5" name="Prostokąt 4"/>
          <p:cNvSpPr/>
          <p:nvPr/>
        </p:nvSpPr>
        <p:spPr>
          <a:xfrm>
            <a:off x="379712" y="2000240"/>
            <a:ext cx="8478568" cy="4524315"/>
          </a:xfrm>
          <a:prstGeom prst="rect">
            <a:avLst/>
          </a:prstGeom>
        </p:spPr>
        <p:txBody>
          <a:bodyPr wrap="square">
            <a:spAutoFit/>
          </a:bodyPr>
          <a:lstStyle/>
          <a:p>
            <a:pPr algn="just"/>
            <a:r>
              <a:rPr lang="pl-PL" b="1" dirty="0">
                <a:latin typeface="Calibri" pitchFamily="34" charset="0"/>
                <a:cs typeface="Calibri" pitchFamily="34" charset="0"/>
              </a:rPr>
              <a:t>10 grudnia 1925 r. zjawiła się Najświętsza </a:t>
            </a:r>
            <a:r>
              <a:rPr lang="pl-PL" b="1" dirty="0" smtClean="0">
                <a:latin typeface="Calibri" pitchFamily="34" charset="0"/>
                <a:cs typeface="Calibri" pitchFamily="34" charset="0"/>
              </a:rPr>
              <a:t>Panna</a:t>
            </a:r>
          </a:p>
          <a:p>
            <a:pPr algn="just"/>
            <a:r>
              <a:rPr lang="pl-PL" b="1" dirty="0" smtClean="0">
                <a:latin typeface="Calibri" pitchFamily="34" charset="0"/>
                <a:cs typeface="Calibri" pitchFamily="34" charset="0"/>
              </a:rPr>
              <a:t>w </a:t>
            </a:r>
            <a:r>
              <a:rPr lang="pl-PL" b="1" dirty="0">
                <a:latin typeface="Calibri" pitchFamily="34" charset="0"/>
                <a:cs typeface="Calibri" pitchFamily="34" charset="0"/>
              </a:rPr>
              <a:t>Pontevedra a z boku w jasności </a:t>
            </a:r>
            <a:r>
              <a:rPr lang="pl-PL" b="1" dirty="0" smtClean="0">
                <a:latin typeface="Calibri" pitchFamily="34" charset="0"/>
                <a:cs typeface="Calibri" pitchFamily="34" charset="0"/>
              </a:rPr>
              <a:t>Dzieciątko.</a:t>
            </a:r>
          </a:p>
          <a:p>
            <a:pPr algn="just"/>
            <a:r>
              <a:rPr lang="pl-PL" dirty="0" smtClean="0">
                <a:latin typeface="Calibri" pitchFamily="34" charset="0"/>
                <a:cs typeface="Calibri" pitchFamily="34" charset="0"/>
              </a:rPr>
              <a:t>Najświętsza </a:t>
            </a:r>
            <a:r>
              <a:rPr lang="pl-PL" dirty="0">
                <a:latin typeface="Calibri" pitchFamily="34" charset="0"/>
                <a:cs typeface="Calibri" pitchFamily="34" charset="0"/>
              </a:rPr>
              <a:t>Dziewica położyła Łucji rękę na </a:t>
            </a:r>
            <a:r>
              <a:rPr lang="pl-PL" dirty="0" smtClean="0">
                <a:latin typeface="Calibri" pitchFamily="34" charset="0"/>
                <a:cs typeface="Calibri" pitchFamily="34" charset="0"/>
              </a:rPr>
              <a:t>ramieniu</a:t>
            </a:r>
          </a:p>
          <a:p>
            <a:pPr algn="just"/>
            <a:r>
              <a:rPr lang="pl-PL" dirty="0" smtClean="0">
                <a:latin typeface="Calibri" pitchFamily="34" charset="0"/>
                <a:cs typeface="Calibri" pitchFamily="34" charset="0"/>
              </a:rPr>
              <a:t>i </a:t>
            </a:r>
            <a:r>
              <a:rPr lang="pl-PL" dirty="0">
                <a:latin typeface="Calibri" pitchFamily="34" charset="0"/>
                <a:cs typeface="Calibri" pitchFamily="34" charset="0"/>
              </a:rPr>
              <a:t>pokazała cierniami otoczone serce, które </a:t>
            </a:r>
            <a:r>
              <a:rPr lang="pl-PL" dirty="0" smtClean="0">
                <a:latin typeface="Calibri" pitchFamily="34" charset="0"/>
                <a:cs typeface="Calibri" pitchFamily="34" charset="0"/>
              </a:rPr>
              <a:t>trzymała</a:t>
            </a:r>
          </a:p>
          <a:p>
            <a:pPr algn="just"/>
            <a:r>
              <a:rPr lang="pl-PL" dirty="0" smtClean="0">
                <a:latin typeface="Calibri" pitchFamily="34" charset="0"/>
                <a:cs typeface="Calibri" pitchFamily="34" charset="0"/>
              </a:rPr>
              <a:t>w </a:t>
            </a:r>
            <a:r>
              <a:rPr lang="pl-PL" dirty="0">
                <a:latin typeface="Calibri" pitchFamily="34" charset="0"/>
                <a:cs typeface="Calibri" pitchFamily="34" charset="0"/>
              </a:rPr>
              <a:t>drugiej ręce. Dzieciątko powiedziało: «Miej </a:t>
            </a:r>
            <a:r>
              <a:rPr lang="pl-PL" dirty="0" smtClean="0">
                <a:latin typeface="Calibri" pitchFamily="34" charset="0"/>
                <a:cs typeface="Calibri" pitchFamily="34" charset="0"/>
              </a:rPr>
              <a:t>współczucie</a:t>
            </a:r>
          </a:p>
          <a:p>
            <a:pPr algn="just"/>
            <a:r>
              <a:rPr lang="pl-PL" dirty="0" smtClean="0">
                <a:latin typeface="Calibri" pitchFamily="34" charset="0"/>
                <a:cs typeface="Calibri" pitchFamily="34" charset="0"/>
              </a:rPr>
              <a:t>z </a:t>
            </a:r>
            <a:r>
              <a:rPr lang="pl-PL" dirty="0">
                <a:latin typeface="Calibri" pitchFamily="34" charset="0"/>
                <a:cs typeface="Calibri" pitchFamily="34" charset="0"/>
              </a:rPr>
              <a:t>Sercem Twej Najświętszej Matki, otoczonym </a:t>
            </a:r>
            <a:r>
              <a:rPr lang="pl-PL" dirty="0" smtClean="0">
                <a:latin typeface="Calibri" pitchFamily="34" charset="0"/>
                <a:cs typeface="Calibri" pitchFamily="34" charset="0"/>
              </a:rPr>
              <a:t>cierniami,</a:t>
            </a:r>
          </a:p>
          <a:p>
            <a:pPr algn="just"/>
            <a:r>
              <a:rPr lang="pl-PL" dirty="0" smtClean="0">
                <a:latin typeface="Calibri" pitchFamily="34" charset="0"/>
                <a:cs typeface="Calibri" pitchFamily="34" charset="0"/>
              </a:rPr>
              <a:t>którymi </a:t>
            </a:r>
            <a:r>
              <a:rPr lang="pl-PL" dirty="0">
                <a:latin typeface="Calibri" pitchFamily="34" charset="0"/>
                <a:cs typeface="Calibri" pitchFamily="34" charset="0"/>
              </a:rPr>
              <a:t>niewdzięczni ludzie je wciąż na nowo </a:t>
            </a:r>
            <a:r>
              <a:rPr lang="pl-PL" dirty="0" smtClean="0">
                <a:latin typeface="Calibri" pitchFamily="34" charset="0"/>
                <a:cs typeface="Calibri" pitchFamily="34" charset="0"/>
              </a:rPr>
              <a:t>ranią,</a:t>
            </a:r>
          </a:p>
          <a:p>
            <a:pPr algn="just"/>
            <a:r>
              <a:rPr lang="pl-PL" b="1" dirty="0" smtClean="0">
                <a:latin typeface="Calibri" pitchFamily="34" charset="0"/>
                <a:cs typeface="Calibri" pitchFamily="34" charset="0"/>
              </a:rPr>
              <a:t>a </a:t>
            </a:r>
            <a:r>
              <a:rPr lang="pl-PL" b="1" dirty="0">
                <a:latin typeface="Calibri" pitchFamily="34" charset="0"/>
                <a:cs typeface="Calibri" pitchFamily="34" charset="0"/>
              </a:rPr>
              <a:t>nie ma nikogo, kto by przez akt wynagrodzenia te ciernie powyciągał</a:t>
            </a:r>
            <a:r>
              <a:rPr lang="pl-PL" dirty="0" smtClean="0">
                <a:latin typeface="Calibri" pitchFamily="34" charset="0"/>
                <a:cs typeface="Calibri" pitchFamily="34" charset="0"/>
              </a:rPr>
              <a:t>».</a:t>
            </a:r>
          </a:p>
          <a:p>
            <a:pPr algn="just"/>
            <a:endParaRPr lang="pl-PL" dirty="0">
              <a:latin typeface="Calibri" pitchFamily="34" charset="0"/>
              <a:cs typeface="Calibri" pitchFamily="34" charset="0"/>
            </a:endParaRPr>
          </a:p>
          <a:p>
            <a:pPr algn="just"/>
            <a:r>
              <a:rPr lang="pl-PL" dirty="0">
                <a:latin typeface="Calibri" pitchFamily="34" charset="0"/>
                <a:cs typeface="Calibri" pitchFamily="34" charset="0"/>
              </a:rPr>
              <a:t>Potem powiedziała Najświętsza Panna: «Córko moja, spójrz, Serce moje otoczone cierniami, którymi niewdzięczni ludzie przez bluźnierstwa i niewdzięczność stale ranią. </a:t>
            </a:r>
            <a:r>
              <a:rPr lang="pl-PL" b="1" dirty="0">
                <a:latin typeface="Calibri" pitchFamily="34" charset="0"/>
                <a:cs typeface="Calibri" pitchFamily="34" charset="0"/>
              </a:rPr>
              <a:t>Przynajmniej ty staraj się mnie pocieszyć i przekaż wszystkim</a:t>
            </a:r>
            <a:r>
              <a:rPr lang="pl-PL" dirty="0">
                <a:latin typeface="Calibri" pitchFamily="34" charset="0"/>
                <a:cs typeface="Calibri" pitchFamily="34" charset="0"/>
              </a:rPr>
              <a:t>, że w godzinę śmierci obiecuję przyjść na pomoc z wszystkimi łaskami tym, którzy przez 5 miesięcy w pierwsze soboty odprawią spowiedź, przyjmą Komunię Św., odmówią jeden różaniec i przez 15 minut rozmyślania nad piętnastu tajemnicami różańcowymi towarzyszyć mi będą w intencji zadośćuczynienia».</a:t>
            </a:r>
          </a:p>
        </p:txBody>
      </p:sp>
      <p:pic>
        <p:nvPicPr>
          <p:cNvPr id="1026" name="Picture 2" descr="C:\Users\Uzytkownik\Pictures\Fatim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881" y="0"/>
            <a:ext cx="2802151" cy="38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77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4800" dirty="0" smtClean="0">
                <a:solidFill>
                  <a:srgbClr val="FFFF00"/>
                </a:solidFill>
                <a:latin typeface="Calibri" pitchFamily="34" charset="0"/>
                <a:cs typeface="Calibri" pitchFamily="34" charset="0"/>
              </a:rPr>
              <a:t>Pierwsze Soboty Miesiąca</a:t>
            </a:r>
            <a:endParaRPr lang="pl-PL" sz="4800" dirty="0">
              <a:solidFill>
                <a:srgbClr val="FFFF00"/>
              </a:solidFill>
              <a:latin typeface="Calibri" pitchFamily="34" charset="0"/>
              <a:cs typeface="Calibri" pitchFamily="34" charset="0"/>
            </a:endParaRPr>
          </a:p>
        </p:txBody>
      </p:sp>
      <p:sp>
        <p:nvSpPr>
          <p:cNvPr id="4" name="Symbol zastępczy tekstu 3"/>
          <p:cNvSpPr>
            <a:spLocks noGrp="1"/>
          </p:cNvSpPr>
          <p:nvPr>
            <p:ph type="body" sz="half" idx="2"/>
          </p:nvPr>
        </p:nvSpPr>
        <p:spPr>
          <a:xfrm>
            <a:off x="3203575" y="1412875"/>
            <a:ext cx="5483225" cy="3529013"/>
          </a:xfrm>
        </p:spPr>
        <p:txBody>
          <a:bodyPr/>
          <a:lstStyle/>
          <a:p>
            <a:pPr marL="0" indent="0">
              <a:buFont typeface="Wingdings" pitchFamily="2" charset="2"/>
              <a:buNone/>
              <a:defRPr/>
            </a:pPr>
            <a:r>
              <a:rPr lang="pl-PL" sz="200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 Warunki </a:t>
            </a:r>
            <a:r>
              <a:rPr lang="pl-PL" sz="2000" dirty="0">
                <a:solidFill>
                  <a:srgbClr val="FFFF00"/>
                </a:solidFill>
                <a:effectLst>
                  <a:outerShdw blurRad="38100" dist="38100" dir="2700000" algn="tl">
                    <a:srgbClr val="000000">
                      <a:alpha val="43137"/>
                    </a:srgbClr>
                  </a:outerShdw>
                </a:effectLst>
                <a:latin typeface="Calibri" pitchFamily="34" charset="0"/>
                <a:cs typeface="Calibri" pitchFamily="34" charset="0"/>
              </a:rPr>
              <a:t>nabożeństwa wynagradzającego:</a:t>
            </a:r>
          </a:p>
          <a:p>
            <a:pPr marL="0" indent="0">
              <a:buFont typeface="Wingdings" pitchFamily="2" charset="2"/>
              <a:buNone/>
              <a:defRPr/>
            </a:pPr>
            <a:r>
              <a:rPr lang="pl-PL" sz="2000" dirty="0">
                <a:effectLst>
                  <a:outerShdw blurRad="38100" dist="38100" dir="2700000" algn="tl">
                    <a:srgbClr val="000000">
                      <a:alpha val="43137"/>
                    </a:srgbClr>
                  </a:outerShdw>
                </a:effectLst>
                <a:latin typeface="Calibri" pitchFamily="34" charset="0"/>
                <a:cs typeface="Calibri" pitchFamily="34" charset="0"/>
              </a:rPr>
              <a:t>1. spowiedź św. - </a:t>
            </a:r>
            <a:r>
              <a:rPr lang="pl-PL" sz="1600" dirty="0">
                <a:effectLst>
                  <a:outerShdw blurRad="38100" dist="38100" dir="2700000" algn="tl">
                    <a:srgbClr val="000000">
                      <a:alpha val="43137"/>
                    </a:srgbClr>
                  </a:outerShdw>
                </a:effectLst>
                <a:latin typeface="Calibri" pitchFamily="34" charset="0"/>
                <a:cs typeface="Calibri" pitchFamily="34" charset="0"/>
              </a:rPr>
              <a:t>może być odprawiona wcześniej,</a:t>
            </a:r>
          </a:p>
          <a:p>
            <a:pPr marL="0" indent="0">
              <a:buFont typeface="Wingdings" pitchFamily="2" charset="2"/>
              <a:buNone/>
              <a:defRPr/>
            </a:pPr>
            <a:r>
              <a:rPr lang="pl-PL" sz="2000" dirty="0">
                <a:effectLst>
                  <a:outerShdw blurRad="38100" dist="38100" dir="2700000" algn="tl">
                    <a:srgbClr val="000000">
                      <a:alpha val="43137"/>
                    </a:srgbClr>
                  </a:outerShdw>
                </a:effectLst>
                <a:latin typeface="Calibri" pitchFamily="34" charset="0"/>
                <a:cs typeface="Calibri" pitchFamily="34" charset="0"/>
              </a:rPr>
              <a:t>2. Różaniec </a:t>
            </a:r>
            <a:r>
              <a:rPr lang="pl-PL" sz="1600" dirty="0">
                <a:effectLst>
                  <a:outerShdw blurRad="38100" dist="38100" dir="2700000" algn="tl">
                    <a:srgbClr val="000000">
                      <a:alpha val="43137"/>
                    </a:srgbClr>
                  </a:outerShdw>
                </a:effectLst>
                <a:latin typeface="Calibri" pitchFamily="34" charset="0"/>
                <a:cs typeface="Calibri" pitchFamily="34" charset="0"/>
              </a:rPr>
              <a:t>- jedna część,</a:t>
            </a:r>
          </a:p>
          <a:p>
            <a:pPr marL="0" indent="0">
              <a:buFont typeface="Wingdings" pitchFamily="2" charset="2"/>
              <a:buNone/>
              <a:defRPr/>
            </a:pPr>
            <a:r>
              <a:rPr lang="pl-PL" sz="2000" dirty="0">
                <a:effectLst>
                  <a:outerShdw blurRad="38100" dist="38100" dir="2700000" algn="tl">
                    <a:srgbClr val="000000">
                      <a:alpha val="43137"/>
                    </a:srgbClr>
                  </a:outerShdw>
                </a:effectLst>
                <a:latin typeface="Calibri" pitchFamily="34" charset="0"/>
                <a:cs typeface="Calibri" pitchFamily="34" charset="0"/>
              </a:rPr>
              <a:t>3. </a:t>
            </a:r>
            <a:r>
              <a:rPr lang="pl-PL" sz="2000" dirty="0" smtClean="0">
                <a:effectLst>
                  <a:outerShdw blurRad="38100" dist="38100" dir="2700000" algn="tl">
                    <a:srgbClr val="000000">
                      <a:alpha val="43137"/>
                    </a:srgbClr>
                  </a:outerShdw>
                </a:effectLst>
                <a:latin typeface="Calibri" pitchFamily="34" charset="0"/>
                <a:cs typeface="Calibri" pitchFamily="34" charset="0"/>
              </a:rPr>
              <a:t>Medytacja </a:t>
            </a:r>
            <a:r>
              <a:rPr lang="pl-PL" sz="1600" dirty="0" smtClean="0">
                <a:effectLst>
                  <a:outerShdw blurRad="38100" dist="38100" dir="2700000" algn="tl">
                    <a:srgbClr val="000000">
                      <a:alpha val="43137"/>
                    </a:srgbClr>
                  </a:outerShdw>
                </a:effectLst>
                <a:latin typeface="Calibri" pitchFamily="34" charset="0"/>
                <a:cs typeface="Calibri" pitchFamily="34" charset="0"/>
              </a:rPr>
              <a:t>(15 minut), </a:t>
            </a:r>
            <a:endParaRPr lang="pl-PL" sz="1600" dirty="0">
              <a:effectLst>
                <a:outerShdw blurRad="38100" dist="38100" dir="2700000" algn="tl">
                  <a:srgbClr val="000000">
                    <a:alpha val="43137"/>
                  </a:srgbClr>
                </a:outerShdw>
              </a:effectLst>
              <a:latin typeface="Calibri" pitchFamily="34" charset="0"/>
              <a:cs typeface="Calibri" pitchFamily="34" charset="0"/>
            </a:endParaRPr>
          </a:p>
          <a:p>
            <a:pPr marL="0" indent="0">
              <a:buFont typeface="Wingdings" pitchFamily="2" charset="2"/>
              <a:buNone/>
              <a:defRPr/>
            </a:pPr>
            <a:r>
              <a:rPr lang="pl-PL" sz="2000" dirty="0">
                <a:effectLst>
                  <a:outerShdw blurRad="38100" dist="38100" dir="2700000" algn="tl">
                    <a:srgbClr val="000000">
                      <a:alpha val="43137"/>
                    </a:srgbClr>
                  </a:outerShdw>
                </a:effectLst>
                <a:latin typeface="Calibri" pitchFamily="34" charset="0"/>
                <a:cs typeface="Calibri" pitchFamily="34" charset="0"/>
              </a:rPr>
              <a:t>4. komunia św</a:t>
            </a:r>
            <a:r>
              <a:rPr lang="pl-PL" sz="2000" dirty="0" smtClean="0">
                <a:effectLst>
                  <a:outerShdw blurRad="38100" dist="38100" dir="2700000" algn="tl">
                    <a:srgbClr val="000000">
                      <a:alpha val="43137"/>
                    </a:srgbClr>
                  </a:outerShdw>
                </a:effectLst>
                <a:latin typeface="Calibri" pitchFamily="34" charset="0"/>
                <a:cs typeface="Calibri" pitchFamily="34" charset="0"/>
              </a:rPr>
              <a:t>..</a:t>
            </a:r>
            <a:endParaRPr lang="pl-PL" sz="2000" dirty="0">
              <a:effectLst>
                <a:outerShdw blurRad="38100" dist="38100" dir="2700000" algn="tl">
                  <a:srgbClr val="000000">
                    <a:alpha val="43137"/>
                  </a:srgbClr>
                </a:outerShdw>
              </a:effectLst>
              <a:latin typeface="Calibri" pitchFamily="34" charset="0"/>
              <a:cs typeface="Calibri" pitchFamily="34" charset="0"/>
            </a:endParaRPr>
          </a:p>
          <a:p>
            <a:pPr>
              <a:defRPr/>
            </a:pPr>
            <a:endParaRPr lang="pl-PL" sz="2000" dirty="0">
              <a:effectLst>
                <a:outerShdw blurRad="38100" dist="38100" dir="2700000" algn="tl">
                  <a:srgbClr val="000000">
                    <a:alpha val="43137"/>
                  </a:srgbClr>
                </a:outerShdw>
              </a:effectLst>
              <a:latin typeface="Calibri" pitchFamily="34" charset="0"/>
              <a:cs typeface="Calibri" pitchFamily="34" charset="0"/>
            </a:endParaRPr>
          </a:p>
          <a:p>
            <a:pPr marL="0" indent="0">
              <a:buFont typeface="Wingdings" pitchFamily="2" charset="2"/>
              <a:buNone/>
              <a:defRPr/>
            </a:pPr>
            <a:r>
              <a:rPr lang="pl-PL" sz="200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 Wszystkie </a:t>
            </a:r>
            <a:r>
              <a:rPr lang="pl-PL" sz="2000" dirty="0">
                <a:solidFill>
                  <a:srgbClr val="FFFF00"/>
                </a:solidFill>
                <a:effectLst>
                  <a:outerShdw blurRad="38100" dist="38100" dir="2700000" algn="tl">
                    <a:srgbClr val="000000">
                      <a:alpha val="43137"/>
                    </a:srgbClr>
                  </a:outerShdw>
                </a:effectLst>
                <a:latin typeface="Calibri" pitchFamily="34" charset="0"/>
                <a:cs typeface="Calibri" pitchFamily="34" charset="0"/>
              </a:rPr>
              <a:t>warunki wypełniamy, wzbudzając intencję wynagradzającą Niepokalanemu Sercu Maryi</a:t>
            </a:r>
            <a:r>
              <a:rPr lang="pl-PL" sz="2000" dirty="0" smtClean="0">
                <a:solidFill>
                  <a:srgbClr val="FFFF00"/>
                </a:solidFill>
                <a:effectLst>
                  <a:outerShdw blurRad="38100" dist="38100" dir="2700000" algn="tl">
                    <a:srgbClr val="000000">
                      <a:alpha val="43137"/>
                    </a:srgbClr>
                  </a:outerShdw>
                </a:effectLst>
                <a:latin typeface="Microsoft PhagsPa" pitchFamily="34" charset="0"/>
              </a:rPr>
              <a:t>.</a:t>
            </a:r>
            <a:endParaRPr lang="pl-PL" dirty="0"/>
          </a:p>
        </p:txBody>
      </p:sp>
      <p:sp>
        <p:nvSpPr>
          <p:cNvPr id="9" name="Prostokąt 8"/>
          <p:cNvSpPr/>
          <p:nvPr/>
        </p:nvSpPr>
        <p:spPr>
          <a:xfrm>
            <a:off x="395288" y="5157788"/>
            <a:ext cx="8353425" cy="1200150"/>
          </a:xfrm>
          <a:prstGeom prst="rect">
            <a:avLst/>
          </a:prstGeom>
        </p:spPr>
        <p:txBody>
          <a:bodyPr>
            <a:spAutoFit/>
          </a:bodyPr>
          <a:lstStyle/>
          <a:p>
            <a:pPr algn="ctr">
              <a:defRPr/>
            </a:pPr>
            <a:r>
              <a:rPr lang="en-US" sz="2400" dirty="0">
                <a:effectLst>
                  <a:outerShdw blurRad="38100" dist="38100" dir="2700000" algn="tl">
                    <a:srgbClr val="000000">
                      <a:alpha val="43137"/>
                    </a:srgbClr>
                  </a:outerShdw>
                </a:effectLst>
              </a:rPr>
              <a:t>„</a:t>
            </a:r>
            <a:r>
              <a:rPr lang="pl-PL" sz="2400" dirty="0">
                <a:effectLst>
                  <a:outerShdw blurRad="38100" dist="38100" dir="2700000" algn="tl">
                    <a:srgbClr val="000000">
                      <a:alpha val="43137"/>
                    </a:srgbClr>
                  </a:outerShdw>
                </a:effectLst>
                <a:latin typeface="Calibri" pitchFamily="34" charset="0"/>
                <a:cs typeface="Calibri" pitchFamily="34" charset="0"/>
              </a:rPr>
              <a:t>Duszom</a:t>
            </a:r>
            <a:r>
              <a:rPr lang="en-US" sz="2400" dirty="0">
                <a:effectLst>
                  <a:outerShdw blurRad="38100" dist="38100" dir="2700000" algn="tl">
                    <a:srgbClr val="000000">
                      <a:alpha val="43137"/>
                    </a:srgbClr>
                  </a:outerShdw>
                </a:effectLst>
                <a:latin typeface="Calibri" pitchFamily="34" charset="0"/>
                <a:cs typeface="Calibri" pitchFamily="34" charset="0"/>
              </a:rPr>
              <a:t>, </a:t>
            </a:r>
            <a:r>
              <a:rPr lang="pl-PL" sz="2400" dirty="0">
                <a:effectLst>
                  <a:outerShdw blurRad="38100" dist="38100" dir="2700000" algn="tl">
                    <a:srgbClr val="000000">
                      <a:alpha val="43137"/>
                    </a:srgbClr>
                  </a:outerShdw>
                </a:effectLst>
                <a:latin typeface="Calibri" pitchFamily="34" charset="0"/>
                <a:cs typeface="Calibri" pitchFamily="34" charset="0"/>
              </a:rPr>
              <a:t>które w ten sposób starają się mi wynagradzać, obiecuję towarzyszyć   w godzinie śmierci z wszystkimi łaskami potrzebnymi do zbawienia</a:t>
            </a:r>
            <a:r>
              <a:rPr lang="en-US" sz="2400" dirty="0">
                <a:effectLst>
                  <a:outerShdw blurRad="38100" dist="38100" dir="2700000" algn="tl">
                    <a:srgbClr val="000000">
                      <a:alpha val="43137"/>
                    </a:srgbClr>
                  </a:outerShdw>
                </a:effectLst>
                <a:latin typeface="Calibri" pitchFamily="34" charset="0"/>
                <a:cs typeface="Calibri" pitchFamily="34" charset="0"/>
              </a:rPr>
              <a:t>”.</a:t>
            </a:r>
            <a:endParaRPr lang="pl-PL"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2" descr="C:\Users\Uzytkownik\Pictures\Fatim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2249160"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7544" y="764704"/>
            <a:ext cx="8280920" cy="5509200"/>
          </a:xfrm>
          <a:prstGeom prst="rect">
            <a:avLst/>
          </a:prstGeom>
        </p:spPr>
        <p:txBody>
          <a:bodyPr wrap="square">
            <a:spAutoFit/>
          </a:bodyPr>
          <a:lstStyle/>
          <a:p>
            <a:r>
              <a:rPr lang="pl-PL" sz="2200" b="1" dirty="0">
                <a:solidFill>
                  <a:srgbClr val="FFFF00"/>
                </a:solidFill>
                <a:latin typeface="Calibri" panose="020F0502020204030204" pitchFamily="34" charset="0"/>
              </a:rPr>
              <a:t>W maju 1930 r. kierownik duchowy siostry Łucji, o. José Bernardo </a:t>
            </a:r>
            <a:r>
              <a:rPr lang="pl-PL" sz="2200" b="1" dirty="0" err="1">
                <a:solidFill>
                  <a:srgbClr val="FFFF00"/>
                </a:solidFill>
                <a:latin typeface="Calibri" panose="020F0502020204030204" pitchFamily="34" charset="0"/>
              </a:rPr>
              <a:t>Gonćalves</a:t>
            </a:r>
            <a:r>
              <a:rPr lang="pl-PL" sz="2200" b="1" dirty="0">
                <a:solidFill>
                  <a:srgbClr val="FFFF00"/>
                </a:solidFill>
                <a:latin typeface="Calibri" panose="020F0502020204030204" pitchFamily="34" charset="0"/>
              </a:rPr>
              <a:t>, zadał jej na piśmie sześć pytań. Oto one</a:t>
            </a:r>
            <a:r>
              <a:rPr lang="pl-PL" sz="2200" b="1" dirty="0" smtClean="0">
                <a:solidFill>
                  <a:srgbClr val="FFFF00"/>
                </a:solidFill>
                <a:latin typeface="Calibri" panose="020F0502020204030204" pitchFamily="34" charset="0"/>
              </a:rPr>
              <a:t>:</a:t>
            </a:r>
          </a:p>
          <a:p>
            <a:endParaRPr lang="pl-PL" sz="2200" b="1" dirty="0">
              <a:solidFill>
                <a:srgbClr val="FFFF00"/>
              </a:solidFill>
              <a:latin typeface="Calibri" panose="020F0502020204030204" pitchFamily="34" charset="0"/>
            </a:endParaRPr>
          </a:p>
          <a:p>
            <a:pPr algn="just"/>
            <a:r>
              <a:rPr lang="pl-PL" sz="2200" dirty="0">
                <a:latin typeface="Calibri" panose="020F0502020204030204" pitchFamily="34" charset="0"/>
              </a:rPr>
              <a:t>1 – Kiedy, jak i gdzie: to znaczy powiedzieć datę (jeśli jest znana), okoliczności lub sposób, w jaki odczuła siostra ową manifestację dotyczącą nabożeństwa pierwszych sobót.</a:t>
            </a:r>
          </a:p>
          <a:p>
            <a:pPr algn="just"/>
            <a:r>
              <a:rPr lang="pl-PL" sz="2200" dirty="0">
                <a:latin typeface="Calibri" panose="020F0502020204030204" pitchFamily="34" charset="0"/>
              </a:rPr>
              <a:t>2 – Wymagane warunki: albo co jest wymagane, aby uczynić zadość temu nabożeństwu.</a:t>
            </a:r>
          </a:p>
          <a:p>
            <a:pPr algn="just"/>
            <a:r>
              <a:rPr lang="pl-PL" sz="2200" dirty="0">
                <a:latin typeface="Calibri" panose="020F0502020204030204" pitchFamily="34" charset="0"/>
              </a:rPr>
              <a:t>3 – Korzyści: jakie łaski zostały obiecane tym, którzy je odprawią choć raz.</a:t>
            </a:r>
          </a:p>
          <a:p>
            <a:pPr algn="just"/>
            <a:r>
              <a:rPr lang="pl-PL" sz="2200" dirty="0">
                <a:latin typeface="Calibri" panose="020F0502020204030204" pitchFamily="34" charset="0"/>
              </a:rPr>
              <a:t>4 – Dlaczego ma to być „pięć sobót”? a nie dziewięć lub siedem na cześć Matki Bożej Bolesnej?</a:t>
            </a:r>
          </a:p>
          <a:p>
            <a:pPr algn="just"/>
            <a:r>
              <a:rPr lang="pl-PL" sz="2200" dirty="0">
                <a:latin typeface="Calibri" panose="020F0502020204030204" pitchFamily="34" charset="0"/>
              </a:rPr>
              <a:t>5 – A jeśli ktoś n może spełnić warunków w sobotę, czy może wypełnić je w niedzielę? Na przykład ludzie żyjący na wsi nie będą w stanie czynić tego często, żyją bowiem w dużych odległościach od kościołów… </a:t>
            </a:r>
          </a:p>
          <a:p>
            <a:pPr algn="just"/>
            <a:r>
              <a:rPr lang="pl-PL" sz="2200" dirty="0">
                <a:latin typeface="Calibri" panose="020F0502020204030204" pitchFamily="34" charset="0"/>
              </a:rPr>
              <a:t>6 – Co się tyczy zbawienia biednej Rosji, o co się prosi lub żąda</a:t>
            </a:r>
            <a:r>
              <a:rPr lang="pl-PL" sz="2200" dirty="0" smtClean="0">
                <a:latin typeface="Calibri" panose="020F0502020204030204" pitchFamily="34" charset="0"/>
              </a:rPr>
              <a:t>?…</a:t>
            </a:r>
            <a:endParaRPr lang="pl-PL" sz="2200" dirty="0">
              <a:latin typeface="Calibri" panose="020F0502020204030204" pitchFamily="34" charset="0"/>
            </a:endParaRPr>
          </a:p>
        </p:txBody>
      </p:sp>
    </p:spTree>
    <p:extLst>
      <p:ext uri="{BB962C8B-B14F-4D97-AF65-F5344CB8AC3E}">
        <p14:creationId xmlns:p14="http://schemas.microsoft.com/office/powerpoint/2010/main" val="50628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30514" y="260648"/>
            <a:ext cx="8568952" cy="6247864"/>
          </a:xfrm>
          <a:prstGeom prst="rect">
            <a:avLst/>
          </a:prstGeom>
        </p:spPr>
        <p:txBody>
          <a:bodyPr wrap="square">
            <a:spAutoFit/>
          </a:bodyPr>
          <a:lstStyle/>
          <a:p>
            <a:r>
              <a:rPr lang="pl-PL" sz="2000" b="1" dirty="0">
                <a:solidFill>
                  <a:srgbClr val="FFFF00"/>
                </a:solidFill>
                <a:latin typeface="Calibri" panose="020F0502020204030204" pitchFamily="34" charset="0"/>
              </a:rPr>
              <a:t>Wizjonerka </a:t>
            </a:r>
            <a:r>
              <a:rPr lang="pl-PL" sz="2000" b="1" dirty="0" smtClean="0">
                <a:solidFill>
                  <a:srgbClr val="FFFF00"/>
                </a:solidFill>
                <a:latin typeface="Calibri" panose="020F0502020204030204" pitchFamily="34" charset="0"/>
              </a:rPr>
              <a:t>12 </a:t>
            </a:r>
            <a:r>
              <a:rPr lang="pl-PL" sz="2000" b="1" dirty="0">
                <a:solidFill>
                  <a:srgbClr val="FFFF00"/>
                </a:solidFill>
                <a:latin typeface="Calibri" panose="020F0502020204030204" pitchFamily="34" charset="0"/>
              </a:rPr>
              <a:t>czerwca wysłała następujący list:</a:t>
            </a:r>
          </a:p>
          <a:p>
            <a:r>
              <a:rPr lang="pl-PL" sz="2000" b="1" dirty="0">
                <a:latin typeface="Calibri" panose="020F0502020204030204" pitchFamily="34" charset="0"/>
              </a:rPr>
              <a:t>J.M.J.</a:t>
            </a:r>
          </a:p>
          <a:p>
            <a:r>
              <a:rPr lang="pl-PL" sz="2000" b="1" dirty="0">
                <a:latin typeface="Calibri" panose="020F0502020204030204" pitchFamily="34" charset="0"/>
              </a:rPr>
              <a:t>Drogi Ojcze,</a:t>
            </a:r>
          </a:p>
          <a:p>
            <a:pPr algn="just"/>
            <a:r>
              <a:rPr lang="pl-PL" sz="2000" dirty="0">
                <a:latin typeface="Calibri" panose="020F0502020204030204" pitchFamily="34" charset="0"/>
              </a:rPr>
              <a:t>Po wezwaniu pomocy Najświętszych Serc Jezusa i Maryi zamierzam odpowiedzieć, dokładnie na ile zdołam, na pytania czcigodnego Ojca, dotyczące nabożeństwa pierwszych sobót.</a:t>
            </a:r>
          </a:p>
          <a:p>
            <a:pPr algn="just"/>
            <a:r>
              <a:rPr lang="pl-PL" sz="2000" dirty="0">
                <a:latin typeface="Calibri" panose="020F0502020204030204" pitchFamily="34" charset="0"/>
              </a:rPr>
              <a:t>1 – Kiedy: 10 grudnia 1925 r. </a:t>
            </a:r>
          </a:p>
          <a:p>
            <a:pPr algn="just"/>
            <a:r>
              <a:rPr lang="pl-PL" sz="2000" dirty="0">
                <a:latin typeface="Calibri" panose="020F0502020204030204" pitchFamily="34" charset="0"/>
              </a:rPr>
              <a:t>Jak? Ukazali mi się Pan nasz i Najświętsza Maryja Panna, która ukazała mi swe Niepokalane Serce otoczone cierniami i poprosiła o zadośćuczynienie. Gdzie? W Pontevedra, </a:t>
            </a:r>
            <a:r>
              <a:rPr lang="pl-PL" sz="2000" dirty="0" err="1">
                <a:latin typeface="Calibri" panose="020F0502020204030204" pitchFamily="34" charset="0"/>
              </a:rPr>
              <a:t>Travesia</a:t>
            </a:r>
            <a:r>
              <a:rPr lang="pl-PL" sz="2000" dirty="0">
                <a:latin typeface="Calibri" panose="020F0502020204030204" pitchFamily="34" charset="0"/>
              </a:rPr>
              <a:t> de </a:t>
            </a:r>
            <a:r>
              <a:rPr lang="pl-PL" sz="2000" dirty="0" err="1">
                <a:latin typeface="Calibri" panose="020F0502020204030204" pitchFamily="34" charset="0"/>
              </a:rPr>
              <a:t>Isable</a:t>
            </a:r>
            <a:r>
              <a:rPr lang="pl-PL" sz="2000" dirty="0">
                <a:latin typeface="Calibri" panose="020F0502020204030204" pitchFamily="34" charset="0"/>
              </a:rPr>
              <a:t> II: pierwsze objawienie w moim pokoju, drugie na podwórzu przy bramie, gdzie zwykłam pracować.</a:t>
            </a:r>
          </a:p>
          <a:p>
            <a:pPr algn="just"/>
            <a:r>
              <a:rPr lang="pl-PL" sz="2000" dirty="0">
                <a:latin typeface="Calibri" panose="020F0502020204030204" pitchFamily="34" charset="0"/>
              </a:rPr>
              <a:t>2 – Wymagane warunki?</a:t>
            </a:r>
          </a:p>
          <a:p>
            <a:pPr algn="just"/>
            <a:r>
              <a:rPr lang="pl-PL" sz="2000" dirty="0">
                <a:latin typeface="Calibri" panose="020F0502020204030204" pitchFamily="34" charset="0"/>
              </a:rPr>
              <a:t>W pierwsze soboty przez pięć miesięcy przyjąć Komunię św., odmówić różaniec, rozważając tajemnice różańcowe przez piętnaście minut towarzyszyć Matce Bożej i udać się do spowiedzi w tej samej intencji. Ta może odbyć się innego dnia, o tyle, o ile przy przyjmowaniu Komunii św. jest się w stanie łaski.</a:t>
            </a:r>
          </a:p>
          <a:p>
            <a:pPr algn="just"/>
            <a:r>
              <a:rPr lang="pl-PL" sz="2000" dirty="0">
                <a:latin typeface="Calibri" panose="020F0502020204030204" pitchFamily="34" charset="0"/>
              </a:rPr>
              <a:t>3 – Korzyści czy obietnice:</a:t>
            </a:r>
          </a:p>
          <a:p>
            <a:pPr algn="just"/>
            <a:r>
              <a:rPr lang="pl-PL" sz="2000" dirty="0">
                <a:latin typeface="Calibri" panose="020F0502020204030204" pitchFamily="34" charset="0"/>
              </a:rPr>
              <a:t>„Duszom, które w ten sposób starają się mi wynagradzać (mówi Matka Najświętsza), obiecuję towarzyszyć w godzinie śmierci z wszystkimi łaskami potrzebnymi do zbawienia.”</a:t>
            </a:r>
          </a:p>
        </p:txBody>
      </p:sp>
    </p:spTree>
    <p:extLst>
      <p:ext uri="{BB962C8B-B14F-4D97-AF65-F5344CB8AC3E}">
        <p14:creationId xmlns:p14="http://schemas.microsoft.com/office/powerpoint/2010/main" val="106583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51520" y="369232"/>
            <a:ext cx="8640960" cy="6247864"/>
          </a:xfrm>
          <a:prstGeom prst="rect">
            <a:avLst/>
          </a:prstGeom>
        </p:spPr>
        <p:txBody>
          <a:bodyPr wrap="square">
            <a:spAutoFit/>
          </a:bodyPr>
          <a:lstStyle/>
          <a:p>
            <a:pPr algn="just"/>
            <a:r>
              <a:rPr lang="pl-PL" sz="2000" dirty="0">
                <a:latin typeface="Calibri" panose="020F0502020204030204" pitchFamily="34" charset="0"/>
              </a:rPr>
              <a:t>4 – Dlaczego ma to być „pięć sobót” a nie dziewięć lub siedem na cześć Matki Bożej Bolesnej</a:t>
            </a:r>
            <a:r>
              <a:rPr lang="pl-PL" sz="2000" dirty="0" smtClean="0">
                <a:latin typeface="Calibri" panose="020F0502020204030204" pitchFamily="34" charset="0"/>
              </a:rPr>
              <a:t>?</a:t>
            </a:r>
          </a:p>
          <a:p>
            <a:pPr algn="just"/>
            <a:endParaRPr lang="pl-PL" sz="2000" dirty="0">
              <a:latin typeface="Calibri" panose="020F0502020204030204" pitchFamily="34" charset="0"/>
            </a:endParaRPr>
          </a:p>
          <a:p>
            <a:pPr algn="just"/>
            <a:r>
              <a:rPr lang="pl-PL" sz="2000" dirty="0">
                <a:latin typeface="Calibri" panose="020F0502020204030204" pitchFamily="34" charset="0"/>
              </a:rPr>
              <a:t>Pozostając przez część nocy z 29 na 30 maja 1930 roku w kaplicy z naszym Panem i rozmawiając z Nim o czwartym i piątym pytaniu, poczułam się nagle mocniej owładnięta Bożą obecnością. Jeśli się nie mylę, zostało mi objawione co następuje: „Córko, motyw jest prosty: Jest pięć rodzajów obelg i bluźnierstw wypowiadanych przeciwko Niepokalanemu Sercu Maryi.”</a:t>
            </a:r>
          </a:p>
          <a:p>
            <a:pPr algn="just"/>
            <a:r>
              <a:rPr lang="pl-PL" sz="2000" b="1" dirty="0">
                <a:latin typeface="Calibri" panose="020F0502020204030204" pitchFamily="34" charset="0"/>
              </a:rPr>
              <a:t>Pierwsze</a:t>
            </a:r>
            <a:r>
              <a:rPr lang="pl-PL" sz="2000" dirty="0">
                <a:latin typeface="Calibri" panose="020F0502020204030204" pitchFamily="34" charset="0"/>
              </a:rPr>
              <a:t>: Bluźnierstwa przeciw Niepokalanemu Poczęciu.</a:t>
            </a:r>
          </a:p>
          <a:p>
            <a:pPr algn="just"/>
            <a:r>
              <a:rPr lang="pl-PL" sz="2000" b="1" dirty="0">
                <a:latin typeface="Calibri" panose="020F0502020204030204" pitchFamily="34" charset="0"/>
              </a:rPr>
              <a:t>Drugie</a:t>
            </a:r>
            <a:r>
              <a:rPr lang="pl-PL" sz="2000" dirty="0">
                <a:latin typeface="Calibri" panose="020F0502020204030204" pitchFamily="34" charset="0"/>
              </a:rPr>
              <a:t>: Przeciwko Jej Dziewictwu.</a:t>
            </a:r>
          </a:p>
          <a:p>
            <a:pPr algn="just"/>
            <a:r>
              <a:rPr lang="pl-PL" sz="2000" b="1" dirty="0">
                <a:latin typeface="Calibri" panose="020F0502020204030204" pitchFamily="34" charset="0"/>
              </a:rPr>
              <a:t>Trzecie: </a:t>
            </a:r>
            <a:r>
              <a:rPr lang="pl-PL" sz="2000" dirty="0">
                <a:latin typeface="Calibri" panose="020F0502020204030204" pitchFamily="34" charset="0"/>
              </a:rPr>
              <a:t>Przeciwko Bożemu Macierzyństwu, kiedy jednocześnie uznaje się Ją wyłącznie jako Matkę człowieka.</a:t>
            </a:r>
          </a:p>
          <a:p>
            <a:pPr algn="just"/>
            <a:r>
              <a:rPr lang="pl-PL" sz="2000" b="1" dirty="0">
                <a:latin typeface="Calibri" panose="020F0502020204030204" pitchFamily="34" charset="0"/>
              </a:rPr>
              <a:t>Czwarte: </a:t>
            </a:r>
            <a:r>
              <a:rPr lang="pl-PL" sz="2000" dirty="0">
                <a:latin typeface="Calibri" panose="020F0502020204030204" pitchFamily="34" charset="0"/>
              </a:rPr>
              <a:t>Bluźnierstwa tych, którzy starają się otwarcie zaszczepić w sercach dzieci obojętność, wzgardę a nawet nienawiść do tej Niepokalanej Matki.</a:t>
            </a:r>
          </a:p>
          <a:p>
            <a:pPr algn="just"/>
            <a:r>
              <a:rPr lang="pl-PL" sz="2000" b="1" dirty="0">
                <a:latin typeface="Calibri" panose="020F0502020204030204" pitchFamily="34" charset="0"/>
              </a:rPr>
              <a:t>Piąte</a:t>
            </a:r>
            <a:r>
              <a:rPr lang="pl-PL" sz="2000" dirty="0">
                <a:latin typeface="Calibri" panose="020F0502020204030204" pitchFamily="34" charset="0"/>
              </a:rPr>
              <a:t>: Bluźnierstwa tych, którzy urągają Jej bezpośrednio w Jej świętych wizerunkach. Oto, droga córko, motyw, który kazał Niepokalanemu Sercu Maryi prosić mnie o ten mały akt wynagrodzenia. A poza względem dla Niej, chciałem poruszyć moje miłosierdzie, aby przebaczyło tym duszom, które miały nieszczęście Ją obrazić. Co do ciebie, zabiegaj nieustannie swymi modlitwami i ofiarami, aby poruszyć Mnie do okazania tym biednym duszom miłosierdzia</a:t>
            </a:r>
            <a:r>
              <a:rPr lang="pl-PL" sz="2000" dirty="0" smtClean="0">
                <a:latin typeface="Calibri" panose="020F0502020204030204" pitchFamily="34" charset="0"/>
              </a:rPr>
              <a:t>.</a:t>
            </a:r>
            <a:endParaRPr lang="pl-PL" sz="2000" dirty="0">
              <a:latin typeface="Calibri" panose="020F0502020204030204" pitchFamily="34" charset="0"/>
            </a:endParaRPr>
          </a:p>
        </p:txBody>
      </p:sp>
    </p:spTree>
    <p:extLst>
      <p:ext uri="{BB962C8B-B14F-4D97-AF65-F5344CB8AC3E}">
        <p14:creationId xmlns:p14="http://schemas.microsoft.com/office/powerpoint/2010/main" val="285058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39552" y="836712"/>
            <a:ext cx="8208912" cy="5509200"/>
          </a:xfrm>
          <a:prstGeom prst="rect">
            <a:avLst/>
          </a:prstGeom>
        </p:spPr>
        <p:txBody>
          <a:bodyPr wrap="square">
            <a:spAutoFit/>
          </a:bodyPr>
          <a:lstStyle/>
          <a:p>
            <a:r>
              <a:rPr lang="pl-PL" sz="2200" dirty="0">
                <a:latin typeface="Calibri" panose="020F0502020204030204" pitchFamily="34" charset="0"/>
              </a:rPr>
              <a:t>5 – A jeśli ktoś nie może spełnić warunków w sobotę, czy może wypełnić je w niedzielę</a:t>
            </a:r>
            <a:r>
              <a:rPr lang="pl-PL" sz="2200" dirty="0" smtClean="0">
                <a:latin typeface="Calibri" panose="020F0502020204030204" pitchFamily="34" charset="0"/>
              </a:rPr>
              <a:t>?</a:t>
            </a:r>
          </a:p>
          <a:p>
            <a:endParaRPr lang="pl-PL" sz="2200" dirty="0">
              <a:latin typeface="Calibri" panose="020F0502020204030204" pitchFamily="34" charset="0"/>
            </a:endParaRPr>
          </a:p>
          <a:p>
            <a:r>
              <a:rPr lang="pl-PL" sz="2200" dirty="0">
                <a:latin typeface="Calibri" panose="020F0502020204030204" pitchFamily="34" charset="0"/>
              </a:rPr>
              <a:t>Tak samo zostanie przyjęte praktykowanie tego nabożeństwa w niedzielę następującą po sobocie, jeśli moi kapłani ze słusznej przyczyny zezwolą na to duszom.</a:t>
            </a:r>
          </a:p>
          <a:p>
            <a:endParaRPr lang="pl-PL" sz="2200" dirty="0" smtClean="0">
              <a:latin typeface="Calibri" panose="020F0502020204030204" pitchFamily="34" charset="0"/>
            </a:endParaRPr>
          </a:p>
          <a:p>
            <a:r>
              <a:rPr lang="pl-PL" sz="2200" dirty="0" smtClean="0">
                <a:latin typeface="Calibri" panose="020F0502020204030204" pitchFamily="34" charset="0"/>
              </a:rPr>
              <a:t>6 </a:t>
            </a:r>
            <a:r>
              <a:rPr lang="pl-PL" sz="2200" dirty="0">
                <a:latin typeface="Calibri" panose="020F0502020204030204" pitchFamily="34" charset="0"/>
              </a:rPr>
              <a:t>– Co się tyczy Rosji</a:t>
            </a:r>
            <a:r>
              <a:rPr lang="pl-PL" sz="2200" dirty="0" smtClean="0">
                <a:latin typeface="Calibri" panose="020F0502020204030204" pitchFamily="34" charset="0"/>
              </a:rPr>
              <a:t>:</a:t>
            </a:r>
          </a:p>
          <a:p>
            <a:endParaRPr lang="pl-PL" sz="2200" dirty="0">
              <a:latin typeface="Calibri" panose="020F0502020204030204" pitchFamily="34" charset="0"/>
            </a:endParaRPr>
          </a:p>
          <a:p>
            <a:r>
              <a:rPr lang="pl-PL" sz="2200" dirty="0">
                <a:latin typeface="Calibri" panose="020F0502020204030204" pitchFamily="34" charset="0"/>
              </a:rPr>
              <a:t>Jeśli się nie mylę, nasz drogi Pan Bóg obiecał położyć kres prześladowaniom w Rosji, jeśli Ojciec święty raczy uczynić uroczysty i publiczny akt wynagrodzenia i poświęcenia Rosji Najświętszym Sercom Jezusa i Maryi, i to samo poleci biskupom katolickiego świata. W odpowiedzi na zakończenie tego prześladowania, Jego świątobliwość ma obiecać zaaprobować i polecić praktykowanie już wspomnianego nabożeństwa. </a:t>
            </a:r>
          </a:p>
        </p:txBody>
      </p:sp>
    </p:spTree>
    <p:extLst>
      <p:ext uri="{BB962C8B-B14F-4D97-AF65-F5344CB8AC3E}">
        <p14:creationId xmlns:p14="http://schemas.microsoft.com/office/powerpoint/2010/main" val="83252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55776" y="764704"/>
            <a:ext cx="5482952" cy="1143000"/>
          </a:xfrm>
        </p:spPr>
        <p:txBody>
          <a:bodyPr/>
          <a:lstStyle/>
          <a:p>
            <a:pPr algn="l"/>
            <a:r>
              <a:rPr lang="pl-PL" dirty="0">
                <a:solidFill>
                  <a:srgbClr val="FFFF00"/>
                </a:solidFill>
                <a:effectLst/>
                <a:latin typeface="Calibri" pitchFamily="34" charset="0"/>
                <a:cs typeface="Calibri" pitchFamily="34" charset="0"/>
              </a:rPr>
              <a:t>Dlaczego </a:t>
            </a:r>
            <a:r>
              <a:rPr lang="pl-PL" dirty="0" smtClean="0">
                <a:solidFill>
                  <a:srgbClr val="FFFF00"/>
                </a:solidFill>
                <a:effectLst/>
                <a:latin typeface="Calibri" pitchFamily="34" charset="0"/>
                <a:cs typeface="Calibri" pitchFamily="34" charset="0"/>
              </a:rPr>
              <a:t>pięć</a:t>
            </a:r>
            <a:br>
              <a:rPr lang="pl-PL" dirty="0" smtClean="0">
                <a:solidFill>
                  <a:srgbClr val="FFFF00"/>
                </a:solidFill>
                <a:effectLst/>
                <a:latin typeface="Calibri" pitchFamily="34" charset="0"/>
                <a:cs typeface="Calibri" pitchFamily="34" charset="0"/>
              </a:rPr>
            </a:br>
            <a:r>
              <a:rPr lang="pl-PL" dirty="0" smtClean="0">
                <a:solidFill>
                  <a:srgbClr val="FFFF00"/>
                </a:solidFill>
                <a:effectLst/>
                <a:latin typeface="Calibri" pitchFamily="34" charset="0"/>
                <a:cs typeface="Calibri" pitchFamily="34" charset="0"/>
              </a:rPr>
              <a:t>pierwszych </a:t>
            </a:r>
            <a:r>
              <a:rPr lang="pl-PL" dirty="0">
                <a:solidFill>
                  <a:srgbClr val="FFFF00"/>
                </a:solidFill>
                <a:effectLst/>
                <a:latin typeface="Calibri" pitchFamily="34" charset="0"/>
                <a:cs typeface="Calibri" pitchFamily="34" charset="0"/>
              </a:rPr>
              <a:t>sobót?</a:t>
            </a:r>
            <a:endParaRPr lang="pl-PL" dirty="0">
              <a:solidFill>
                <a:srgbClr val="FFFF00"/>
              </a:solidFill>
            </a:endParaRPr>
          </a:p>
        </p:txBody>
      </p:sp>
      <p:sp>
        <p:nvSpPr>
          <p:cNvPr id="3" name="Symbol zastępczy zawartości 2"/>
          <p:cNvSpPr>
            <a:spLocks noGrp="1"/>
          </p:cNvSpPr>
          <p:nvPr>
            <p:ph idx="1"/>
          </p:nvPr>
        </p:nvSpPr>
        <p:spPr>
          <a:xfrm>
            <a:off x="518864" y="2608312"/>
            <a:ext cx="8229600" cy="3989040"/>
          </a:xfrm>
        </p:spPr>
        <p:txBody>
          <a:bodyPr/>
          <a:lstStyle/>
          <a:p>
            <a:pPr marL="0" indent="0" algn="just">
              <a:buNone/>
            </a:pPr>
            <a:r>
              <a:rPr lang="pl-PL" sz="2400" b="1" dirty="0" smtClean="0">
                <a:effectLst/>
                <a:latin typeface="Calibri" pitchFamily="34" charset="0"/>
                <a:cs typeface="Calibri" pitchFamily="34" charset="0"/>
              </a:rPr>
              <a:t>	Jest </a:t>
            </a:r>
            <a:r>
              <a:rPr lang="pl-PL" sz="2400" b="1" dirty="0">
                <a:effectLst/>
                <a:latin typeface="Calibri" pitchFamily="34" charset="0"/>
                <a:cs typeface="Calibri" pitchFamily="34" charset="0"/>
              </a:rPr>
              <a:t>pięć rodzajów obelg i bluźnierstw wypowiadanych przeciwko Niepokalanemu Sercu Maryi</a:t>
            </a:r>
            <a:r>
              <a:rPr lang="pl-PL" sz="2400" b="1" dirty="0" smtClean="0">
                <a:effectLst/>
                <a:latin typeface="Calibri" pitchFamily="34" charset="0"/>
                <a:cs typeface="Calibri" pitchFamily="34" charset="0"/>
              </a:rPr>
              <a:t>.</a:t>
            </a:r>
          </a:p>
          <a:p>
            <a:pPr marL="0" indent="0">
              <a:buNone/>
            </a:pPr>
            <a:r>
              <a:rPr lang="pl-PL" sz="2400" b="1" dirty="0" smtClean="0">
                <a:solidFill>
                  <a:srgbClr val="FFFF00"/>
                </a:solidFill>
                <a:effectLst/>
                <a:latin typeface="Calibri" pitchFamily="34" charset="0"/>
                <a:cs typeface="Calibri" pitchFamily="34" charset="0"/>
              </a:rPr>
              <a:t>1</a:t>
            </a:r>
            <a:r>
              <a:rPr lang="pl-PL" sz="2400" dirty="0" smtClean="0">
                <a:effectLst/>
                <a:latin typeface="Calibri" pitchFamily="34" charset="0"/>
                <a:cs typeface="Calibri" pitchFamily="34" charset="0"/>
              </a:rPr>
              <a:t>. Bluźnierstwa przeciw Niepokalanemu Poczęciu.</a:t>
            </a:r>
            <a:br>
              <a:rPr lang="pl-PL" sz="2400" dirty="0" smtClean="0">
                <a:effectLst/>
                <a:latin typeface="Calibri" pitchFamily="34" charset="0"/>
                <a:cs typeface="Calibri" pitchFamily="34" charset="0"/>
              </a:rPr>
            </a:br>
            <a:r>
              <a:rPr lang="pl-PL" sz="2400" b="1" dirty="0" smtClean="0">
                <a:solidFill>
                  <a:srgbClr val="FFFF00"/>
                </a:solidFill>
                <a:effectLst/>
                <a:latin typeface="Calibri" pitchFamily="34" charset="0"/>
                <a:cs typeface="Calibri" pitchFamily="34" charset="0"/>
              </a:rPr>
              <a:t>2</a:t>
            </a:r>
            <a:r>
              <a:rPr lang="pl-PL" sz="2400" dirty="0" smtClean="0">
                <a:effectLst/>
                <a:latin typeface="Calibri" pitchFamily="34" charset="0"/>
                <a:cs typeface="Calibri" pitchFamily="34" charset="0"/>
              </a:rPr>
              <a:t>. Przeciwko Jej Dziewictwu.</a:t>
            </a:r>
            <a:br>
              <a:rPr lang="pl-PL" sz="2400" dirty="0" smtClean="0">
                <a:effectLst/>
                <a:latin typeface="Calibri" pitchFamily="34" charset="0"/>
                <a:cs typeface="Calibri" pitchFamily="34" charset="0"/>
              </a:rPr>
            </a:br>
            <a:r>
              <a:rPr lang="pl-PL" sz="2400" b="1" dirty="0" smtClean="0">
                <a:solidFill>
                  <a:srgbClr val="FFFF00"/>
                </a:solidFill>
                <a:effectLst/>
                <a:latin typeface="Calibri" pitchFamily="34" charset="0"/>
                <a:cs typeface="Calibri" pitchFamily="34" charset="0"/>
              </a:rPr>
              <a:t>3</a:t>
            </a:r>
            <a:r>
              <a:rPr lang="pl-PL" sz="2400" dirty="0" smtClean="0">
                <a:effectLst/>
                <a:latin typeface="Calibri" pitchFamily="34" charset="0"/>
                <a:cs typeface="Calibri" pitchFamily="34" charset="0"/>
              </a:rPr>
              <a:t>. Przeciwko Bożemu Macierzyństwu.</a:t>
            </a:r>
            <a:br>
              <a:rPr lang="pl-PL" sz="2400" dirty="0" smtClean="0">
                <a:effectLst/>
                <a:latin typeface="Calibri" pitchFamily="34" charset="0"/>
                <a:cs typeface="Calibri" pitchFamily="34" charset="0"/>
              </a:rPr>
            </a:br>
            <a:r>
              <a:rPr lang="pl-PL" sz="2400" b="1" dirty="0" smtClean="0">
                <a:solidFill>
                  <a:srgbClr val="FFFF00"/>
                </a:solidFill>
                <a:effectLst/>
                <a:latin typeface="Calibri" pitchFamily="34" charset="0"/>
                <a:cs typeface="Calibri" pitchFamily="34" charset="0"/>
              </a:rPr>
              <a:t>4</a:t>
            </a:r>
            <a:r>
              <a:rPr lang="pl-PL" sz="2400" dirty="0" smtClean="0">
                <a:effectLst/>
                <a:latin typeface="Calibri" pitchFamily="34" charset="0"/>
                <a:cs typeface="Calibri" pitchFamily="34" charset="0"/>
              </a:rPr>
              <a:t>. Bluźnierstwa tych, którzy starają się otwarcie zaszczepić w sercach dzieci obojętność, wzgardę, a nawet nienawiść do tej Niepokalanej Matki.</a:t>
            </a:r>
            <a:br>
              <a:rPr lang="pl-PL" sz="2400" dirty="0" smtClean="0">
                <a:effectLst/>
                <a:latin typeface="Calibri" pitchFamily="34" charset="0"/>
                <a:cs typeface="Calibri" pitchFamily="34" charset="0"/>
              </a:rPr>
            </a:br>
            <a:r>
              <a:rPr lang="pl-PL" sz="2400" b="1" dirty="0" smtClean="0">
                <a:solidFill>
                  <a:srgbClr val="FFFF00"/>
                </a:solidFill>
                <a:effectLst/>
                <a:latin typeface="Calibri" pitchFamily="34" charset="0"/>
                <a:cs typeface="Calibri" pitchFamily="34" charset="0"/>
              </a:rPr>
              <a:t>5</a:t>
            </a:r>
            <a:r>
              <a:rPr lang="pl-PL" sz="2400" dirty="0" smtClean="0">
                <a:effectLst/>
                <a:latin typeface="Calibri" pitchFamily="34" charset="0"/>
                <a:cs typeface="Calibri" pitchFamily="34" charset="0"/>
              </a:rPr>
              <a:t>. Bluźnierstwa tych, którzy urągają Jej bezpośrednio w Jej świętych wizerunkach. </a:t>
            </a:r>
            <a:endParaRPr lang="pl-PL" sz="2400" dirty="0">
              <a:effectLst/>
              <a:latin typeface="Calibri" pitchFamily="34" charset="0"/>
              <a:cs typeface="Calibri" pitchFamily="34" charset="0"/>
            </a:endParaRPr>
          </a:p>
        </p:txBody>
      </p:sp>
      <p:pic>
        <p:nvPicPr>
          <p:cNvPr id="5122" name="Picture 2" descr="C:\Users\Krzysztof\Documents\SEKRETARIAF FATIMSKI\ROK 2013\FOTO FATIMA\Pict. 1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1518266" cy="210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9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rumień">
  <a:themeElements>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umień">
      <a:majorFont>
        <a:latin typeface="Garamond"/>
        <a:ea typeface=""/>
        <a:cs typeface="Arial"/>
      </a:majorFont>
      <a:minorFont>
        <a:latin typeface="Garamond"/>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umie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umie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umie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umie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umie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umie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umie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umie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3713</TotalTime>
  <Words>1690</Words>
  <Application>Microsoft Office PowerPoint</Application>
  <PresentationFormat>Pokaz na ekranie (4:3)</PresentationFormat>
  <Paragraphs>87</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Strumień</vt:lpstr>
      <vt:lpstr>Prezentacja programu PowerPoint</vt:lpstr>
      <vt:lpstr>Dlaczego nabożeństwo do Niepokalanego Serca Maryi?  - „Dlaczego, aby ocalić biednych grzeszników, Nasza Pani prosi o uwielbienie Jej Niepokalanego Serca? - Siostra Łucja odpowiada: "Ponieważ Bóg tak chce". </vt:lpstr>
      <vt:lpstr>10 grudnia 1925 r. Pontevedra</vt:lpstr>
      <vt:lpstr>Pierwsze Soboty Miesiąca</vt:lpstr>
      <vt:lpstr>Prezentacja programu PowerPoint</vt:lpstr>
      <vt:lpstr>Prezentacja programu PowerPoint</vt:lpstr>
      <vt:lpstr>Prezentacja programu PowerPoint</vt:lpstr>
      <vt:lpstr>Prezentacja programu PowerPoint</vt:lpstr>
      <vt:lpstr>Dlaczego pięć pierwszych sobót?</vt:lpstr>
      <vt:lpstr>Prezentacja programu PowerPoint</vt:lpstr>
      <vt:lpstr>Prezentacja programu PowerPoint</vt:lpstr>
      <vt:lpstr>Klasztor w Tuy, Hiszpania 13 VI 1929 r.</vt:lpstr>
      <vt:lpstr>Prośba o poświęcenie świata i Rosji Niepokalanemu Sercu Maryi</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PAMIETAMY  NASZE  ŚLUBOWANIA?</dc:title>
  <dc:creator>Krzysztof</dc:creator>
  <cp:lastModifiedBy>uzytkownik</cp:lastModifiedBy>
  <cp:revision>254</cp:revision>
  <dcterms:created xsi:type="dcterms:W3CDTF">2010-07-26T09:49:24Z</dcterms:created>
  <dcterms:modified xsi:type="dcterms:W3CDTF">2014-10-26T11:03:22Z</dcterms:modified>
</cp:coreProperties>
</file>